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8"/>
  </p:notesMasterIdLst>
  <p:sldIdLst>
    <p:sldId id="257" r:id="rId5"/>
    <p:sldId id="256" r:id="rId6"/>
    <p:sldId id="265" r:id="rId7"/>
    <p:sldId id="258" r:id="rId8"/>
    <p:sldId id="274" r:id="rId9"/>
    <p:sldId id="259" r:id="rId10"/>
    <p:sldId id="275" r:id="rId11"/>
    <p:sldId id="264" r:id="rId12"/>
    <p:sldId id="263" r:id="rId13"/>
    <p:sldId id="276" r:id="rId14"/>
    <p:sldId id="273" r:id="rId15"/>
    <p:sldId id="261" r:id="rId16"/>
    <p:sldId id="262" r:id="rId17"/>
    <p:sldId id="267" r:id="rId18"/>
    <p:sldId id="269" r:id="rId19"/>
    <p:sldId id="268" r:id="rId20"/>
    <p:sldId id="282" r:id="rId21"/>
    <p:sldId id="270" r:id="rId22"/>
    <p:sldId id="284" r:id="rId23"/>
    <p:sldId id="271" r:id="rId24"/>
    <p:sldId id="286" r:id="rId25"/>
    <p:sldId id="277" r:id="rId26"/>
    <p:sldId id="285" r:id="rId27"/>
    <p:sldId id="287" r:id="rId28"/>
    <p:sldId id="288" r:id="rId29"/>
    <p:sldId id="290" r:id="rId30"/>
    <p:sldId id="291" r:id="rId31"/>
    <p:sldId id="292" r:id="rId32"/>
    <p:sldId id="293" r:id="rId33"/>
    <p:sldId id="294" r:id="rId34"/>
    <p:sldId id="295" r:id="rId35"/>
    <p:sldId id="296" r:id="rId36"/>
    <p:sldId id="289" r:id="rId37"/>
    <p:sldId id="297" r:id="rId38"/>
    <p:sldId id="298" r:id="rId39"/>
    <p:sldId id="299" r:id="rId40"/>
    <p:sldId id="337" r:id="rId41"/>
    <p:sldId id="303" r:id="rId42"/>
    <p:sldId id="338" r:id="rId43"/>
    <p:sldId id="307" r:id="rId44"/>
    <p:sldId id="308" r:id="rId45"/>
    <p:sldId id="309" r:id="rId46"/>
    <p:sldId id="336" r:id="rId47"/>
    <p:sldId id="310" r:id="rId48"/>
    <p:sldId id="311" r:id="rId49"/>
    <p:sldId id="312" r:id="rId50"/>
    <p:sldId id="313" r:id="rId51"/>
    <p:sldId id="314" r:id="rId52"/>
    <p:sldId id="339" r:id="rId53"/>
    <p:sldId id="318" r:id="rId54"/>
    <p:sldId id="340" r:id="rId55"/>
    <p:sldId id="321" r:id="rId56"/>
    <p:sldId id="322" r:id="rId57"/>
    <p:sldId id="323" r:id="rId58"/>
    <p:sldId id="326" r:id="rId59"/>
    <p:sldId id="327" r:id="rId60"/>
    <p:sldId id="329" r:id="rId61"/>
    <p:sldId id="330" r:id="rId62"/>
    <p:sldId id="331" r:id="rId63"/>
    <p:sldId id="332" r:id="rId64"/>
    <p:sldId id="333" r:id="rId65"/>
    <p:sldId id="341" r:id="rId66"/>
    <p:sldId id="325" r:id="rId67"/>
    <p:sldId id="342" r:id="rId68"/>
    <p:sldId id="328" r:id="rId69"/>
    <p:sldId id="343" r:id="rId70"/>
    <p:sldId id="334" r:id="rId71"/>
    <p:sldId id="344" r:id="rId72"/>
    <p:sldId id="345" r:id="rId73"/>
    <p:sldId id="346" r:id="rId74"/>
    <p:sldId id="335" r:id="rId75"/>
    <p:sldId id="347" r:id="rId76"/>
    <p:sldId id="349" r:id="rId77"/>
    <p:sldId id="350" r:id="rId78"/>
    <p:sldId id="351" r:id="rId79"/>
    <p:sldId id="379" r:id="rId80"/>
    <p:sldId id="352" r:id="rId81"/>
    <p:sldId id="353" r:id="rId82"/>
    <p:sldId id="354" r:id="rId83"/>
    <p:sldId id="355" r:id="rId84"/>
    <p:sldId id="356" r:id="rId85"/>
    <p:sldId id="357" r:id="rId86"/>
    <p:sldId id="380" r:id="rId87"/>
    <p:sldId id="381" r:id="rId88"/>
    <p:sldId id="382" r:id="rId89"/>
    <p:sldId id="383" r:id="rId90"/>
    <p:sldId id="362" r:id="rId91"/>
    <p:sldId id="384" r:id="rId92"/>
    <p:sldId id="385" r:id="rId93"/>
    <p:sldId id="372" r:id="rId94"/>
    <p:sldId id="386" r:id="rId95"/>
    <p:sldId id="387" r:id="rId96"/>
    <p:sldId id="375" r:id="rId97"/>
    <p:sldId id="388" r:id="rId98"/>
    <p:sldId id="389" r:id="rId99"/>
    <p:sldId id="390" r:id="rId100"/>
    <p:sldId id="391" r:id="rId101"/>
    <p:sldId id="392" r:id="rId102"/>
    <p:sldId id="393" r:id="rId103"/>
    <p:sldId id="406" r:id="rId104"/>
    <p:sldId id="394" r:id="rId105"/>
    <p:sldId id="395" r:id="rId106"/>
    <p:sldId id="396" r:id="rId107"/>
    <p:sldId id="407" r:id="rId108"/>
    <p:sldId id="397" r:id="rId109"/>
    <p:sldId id="398" r:id="rId110"/>
    <p:sldId id="399" r:id="rId111"/>
    <p:sldId id="408" r:id="rId112"/>
    <p:sldId id="409" r:id="rId113"/>
    <p:sldId id="400" r:id="rId114"/>
    <p:sldId id="401" r:id="rId115"/>
    <p:sldId id="402" r:id="rId116"/>
    <p:sldId id="403" r:id="rId117"/>
    <p:sldId id="404" r:id="rId118"/>
    <p:sldId id="405"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424" r:id="rId134"/>
    <p:sldId id="425" r:id="rId135"/>
    <p:sldId id="426" r:id="rId136"/>
    <p:sldId id="427" r:id="rId13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51E3E-71F4-4FDC-8102-DB7FA0A183C9}"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2027C076-2112-4FAB-AE8C-1D0CD583180E}">
      <dgm:prSet/>
      <dgm:spPr/>
      <dgm:t>
        <a:bodyPr/>
        <a:lstStyle/>
        <a:p>
          <a:r>
            <a:rPr lang="es-MX" b="0" i="0" baseline="0"/>
            <a:t>Crea un código que imprima en pantalla la expresión</a:t>
          </a:r>
          <a:endParaRPr lang="en-US"/>
        </a:p>
      </dgm:t>
    </dgm:pt>
    <dgm:pt modelId="{3AF9EB5F-1B29-4B9C-96A1-ECCD1B716E0C}" type="parTrans" cxnId="{098AB865-A7DD-449F-92E3-8F3249D54D46}">
      <dgm:prSet/>
      <dgm:spPr/>
      <dgm:t>
        <a:bodyPr/>
        <a:lstStyle/>
        <a:p>
          <a:endParaRPr lang="en-US"/>
        </a:p>
      </dgm:t>
    </dgm:pt>
    <dgm:pt modelId="{2781F87F-4283-40F4-B4EB-044C2AD62CF1}" type="sibTrans" cxnId="{098AB865-A7DD-449F-92E3-8F3249D54D46}">
      <dgm:prSet/>
      <dgm:spPr/>
      <dgm:t>
        <a:bodyPr/>
        <a:lstStyle/>
        <a:p>
          <a:endParaRPr lang="en-US"/>
        </a:p>
      </dgm:t>
    </dgm:pt>
    <dgm:pt modelId="{BCF72D04-A31F-475C-8EAE-DCF529B033C9}">
      <dgm:prSet/>
      <dgm:spPr/>
      <dgm:t>
        <a:bodyPr/>
        <a:lstStyle/>
        <a:p>
          <a:r>
            <a:rPr lang="es-MX" b="1" i="0" baseline="0" dirty="0"/>
            <a:t>Me encanta estudiar Python</a:t>
          </a:r>
          <a:endParaRPr lang="en-US" dirty="0"/>
        </a:p>
      </dgm:t>
    </dgm:pt>
    <dgm:pt modelId="{96561F36-A0C1-40E0-90A5-EDFC5584E509}" type="parTrans" cxnId="{68EABF7B-958C-4572-A590-5CED05B51A9D}">
      <dgm:prSet/>
      <dgm:spPr/>
      <dgm:t>
        <a:bodyPr/>
        <a:lstStyle/>
        <a:p>
          <a:endParaRPr lang="en-US"/>
        </a:p>
      </dgm:t>
    </dgm:pt>
    <dgm:pt modelId="{A56DF0DB-1C13-427E-B66D-CF9A1CC6627F}" type="sibTrans" cxnId="{68EABF7B-958C-4572-A590-5CED05B51A9D}">
      <dgm:prSet/>
      <dgm:spPr/>
      <dgm:t>
        <a:bodyPr/>
        <a:lstStyle/>
        <a:p>
          <a:endParaRPr lang="en-US"/>
        </a:p>
      </dgm:t>
    </dgm:pt>
    <dgm:pt modelId="{F597D943-68D2-48C0-B628-C91CE5848057}" type="pres">
      <dgm:prSet presAssocID="{16E51E3E-71F4-4FDC-8102-DB7FA0A183C9}" presName="vert0" presStyleCnt="0">
        <dgm:presLayoutVars>
          <dgm:dir/>
          <dgm:animOne val="branch"/>
          <dgm:animLvl val="lvl"/>
        </dgm:presLayoutVars>
      </dgm:prSet>
      <dgm:spPr/>
    </dgm:pt>
    <dgm:pt modelId="{FEDC6059-8F16-4CB4-9538-BA9934996F7F}" type="pres">
      <dgm:prSet presAssocID="{2027C076-2112-4FAB-AE8C-1D0CD583180E}" presName="thickLine" presStyleLbl="alignNode1" presStyleIdx="0" presStyleCnt="2"/>
      <dgm:spPr/>
    </dgm:pt>
    <dgm:pt modelId="{7FC51D21-1993-40CE-A142-F9CCF9B1E2CF}" type="pres">
      <dgm:prSet presAssocID="{2027C076-2112-4FAB-AE8C-1D0CD583180E}" presName="horz1" presStyleCnt="0"/>
      <dgm:spPr/>
    </dgm:pt>
    <dgm:pt modelId="{40345906-98A0-4084-9104-AD1DBE854DDB}" type="pres">
      <dgm:prSet presAssocID="{2027C076-2112-4FAB-AE8C-1D0CD583180E}" presName="tx1" presStyleLbl="revTx" presStyleIdx="0" presStyleCnt="2"/>
      <dgm:spPr/>
    </dgm:pt>
    <dgm:pt modelId="{2CD88560-DEE7-4B64-977F-E9D507B2B151}" type="pres">
      <dgm:prSet presAssocID="{2027C076-2112-4FAB-AE8C-1D0CD583180E}" presName="vert1" presStyleCnt="0"/>
      <dgm:spPr/>
    </dgm:pt>
    <dgm:pt modelId="{9D2E597D-1E5D-40C8-B47E-F0AEEE996733}" type="pres">
      <dgm:prSet presAssocID="{BCF72D04-A31F-475C-8EAE-DCF529B033C9}" presName="thickLine" presStyleLbl="alignNode1" presStyleIdx="1" presStyleCnt="2"/>
      <dgm:spPr/>
    </dgm:pt>
    <dgm:pt modelId="{2E0044C2-9105-4147-8B75-A389D212A06D}" type="pres">
      <dgm:prSet presAssocID="{BCF72D04-A31F-475C-8EAE-DCF529B033C9}" presName="horz1" presStyleCnt="0"/>
      <dgm:spPr/>
    </dgm:pt>
    <dgm:pt modelId="{A4FDCE37-2D3D-423A-ACAE-3090C58FD9E3}" type="pres">
      <dgm:prSet presAssocID="{BCF72D04-A31F-475C-8EAE-DCF529B033C9}" presName="tx1" presStyleLbl="revTx" presStyleIdx="1" presStyleCnt="2"/>
      <dgm:spPr/>
    </dgm:pt>
    <dgm:pt modelId="{DFEA38A3-506F-4216-B764-43AD263200E8}" type="pres">
      <dgm:prSet presAssocID="{BCF72D04-A31F-475C-8EAE-DCF529B033C9}" presName="vert1" presStyleCnt="0"/>
      <dgm:spPr/>
    </dgm:pt>
  </dgm:ptLst>
  <dgm:cxnLst>
    <dgm:cxn modelId="{4B9C5605-41CC-4C0A-8366-F9FEBAEE257E}" type="presOf" srcId="{16E51E3E-71F4-4FDC-8102-DB7FA0A183C9}" destId="{F597D943-68D2-48C0-B628-C91CE5848057}" srcOrd="0" destOrd="0" presId="urn:microsoft.com/office/officeart/2008/layout/LinedList"/>
    <dgm:cxn modelId="{2A831C1D-AA9A-4EF7-A423-50DF99D1AA38}" type="presOf" srcId="{2027C076-2112-4FAB-AE8C-1D0CD583180E}" destId="{40345906-98A0-4084-9104-AD1DBE854DDB}" srcOrd="0" destOrd="0" presId="urn:microsoft.com/office/officeart/2008/layout/LinedList"/>
    <dgm:cxn modelId="{098AB865-A7DD-449F-92E3-8F3249D54D46}" srcId="{16E51E3E-71F4-4FDC-8102-DB7FA0A183C9}" destId="{2027C076-2112-4FAB-AE8C-1D0CD583180E}" srcOrd="0" destOrd="0" parTransId="{3AF9EB5F-1B29-4B9C-96A1-ECCD1B716E0C}" sibTransId="{2781F87F-4283-40F4-B4EB-044C2AD62CF1}"/>
    <dgm:cxn modelId="{ACA7A569-BBEC-4F7D-800B-AC5DE6119ED2}" type="presOf" srcId="{BCF72D04-A31F-475C-8EAE-DCF529B033C9}" destId="{A4FDCE37-2D3D-423A-ACAE-3090C58FD9E3}" srcOrd="0" destOrd="0" presId="urn:microsoft.com/office/officeart/2008/layout/LinedList"/>
    <dgm:cxn modelId="{68EABF7B-958C-4572-A590-5CED05B51A9D}" srcId="{16E51E3E-71F4-4FDC-8102-DB7FA0A183C9}" destId="{BCF72D04-A31F-475C-8EAE-DCF529B033C9}" srcOrd="1" destOrd="0" parTransId="{96561F36-A0C1-40E0-90A5-EDFC5584E509}" sibTransId="{A56DF0DB-1C13-427E-B66D-CF9A1CC6627F}"/>
    <dgm:cxn modelId="{F4372081-8E3E-492E-A52D-2CCF76C8F2CE}" type="presParOf" srcId="{F597D943-68D2-48C0-B628-C91CE5848057}" destId="{FEDC6059-8F16-4CB4-9538-BA9934996F7F}" srcOrd="0" destOrd="0" presId="urn:microsoft.com/office/officeart/2008/layout/LinedList"/>
    <dgm:cxn modelId="{CF919037-D05D-43AB-B6AC-6509C8D84049}" type="presParOf" srcId="{F597D943-68D2-48C0-B628-C91CE5848057}" destId="{7FC51D21-1993-40CE-A142-F9CCF9B1E2CF}" srcOrd="1" destOrd="0" presId="urn:microsoft.com/office/officeart/2008/layout/LinedList"/>
    <dgm:cxn modelId="{98505EF2-D50C-466E-A86A-304BB4C66715}" type="presParOf" srcId="{7FC51D21-1993-40CE-A142-F9CCF9B1E2CF}" destId="{40345906-98A0-4084-9104-AD1DBE854DDB}" srcOrd="0" destOrd="0" presId="urn:microsoft.com/office/officeart/2008/layout/LinedList"/>
    <dgm:cxn modelId="{4395C4B6-EBB5-420F-B308-CF75AEF54E10}" type="presParOf" srcId="{7FC51D21-1993-40CE-A142-F9CCF9B1E2CF}" destId="{2CD88560-DEE7-4B64-977F-E9D507B2B151}" srcOrd="1" destOrd="0" presId="urn:microsoft.com/office/officeart/2008/layout/LinedList"/>
    <dgm:cxn modelId="{B9B573AE-7A79-469B-91EF-01B6CF81516C}" type="presParOf" srcId="{F597D943-68D2-48C0-B628-C91CE5848057}" destId="{9D2E597D-1E5D-40C8-B47E-F0AEEE996733}" srcOrd="2" destOrd="0" presId="urn:microsoft.com/office/officeart/2008/layout/LinedList"/>
    <dgm:cxn modelId="{54A88654-C204-45FE-8759-885AF0780DBB}" type="presParOf" srcId="{F597D943-68D2-48C0-B628-C91CE5848057}" destId="{2E0044C2-9105-4147-8B75-A389D212A06D}" srcOrd="3" destOrd="0" presId="urn:microsoft.com/office/officeart/2008/layout/LinedList"/>
    <dgm:cxn modelId="{7D1AC6FB-4502-4397-AFA4-4EB572ECB0D3}" type="presParOf" srcId="{2E0044C2-9105-4147-8B75-A389D212A06D}" destId="{A4FDCE37-2D3D-423A-ACAE-3090C58FD9E3}" srcOrd="0" destOrd="0" presId="urn:microsoft.com/office/officeart/2008/layout/LinedList"/>
    <dgm:cxn modelId="{A9C6BCC1-DE64-4FE5-A8D9-95BBA394D6EB}" type="presParOf" srcId="{2E0044C2-9105-4147-8B75-A389D212A06D}" destId="{DFEA38A3-506F-4216-B764-43AD263200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BCC7A-3486-4BDB-ADFA-86C062ED34D2}"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F720871D-BC7B-41D6-B97D-1FE545036961}">
      <dgm:prSet/>
      <dgm:spPr/>
      <dgm:t>
        <a:bodyPr/>
        <a:lstStyle/>
        <a:p>
          <a:r>
            <a:rPr lang="es-MX" i="1"/>
            <a:t>Concatenación</a:t>
          </a:r>
          <a:endParaRPr lang="en-US"/>
        </a:p>
      </dgm:t>
    </dgm:pt>
    <dgm:pt modelId="{798958FE-BB86-48CA-9A0E-BADD6305FD1D}" type="parTrans" cxnId="{1E9A646F-774D-4691-A77A-45ECBC264DB7}">
      <dgm:prSet/>
      <dgm:spPr/>
      <dgm:t>
        <a:bodyPr/>
        <a:lstStyle/>
        <a:p>
          <a:endParaRPr lang="en-US"/>
        </a:p>
      </dgm:t>
    </dgm:pt>
    <dgm:pt modelId="{B2933998-A6F4-4C46-8082-9E91D63299EC}" type="sibTrans" cxnId="{1E9A646F-774D-4691-A77A-45ECBC264DB7}">
      <dgm:prSet/>
      <dgm:spPr/>
      <dgm:t>
        <a:bodyPr/>
        <a:lstStyle/>
        <a:p>
          <a:endParaRPr lang="en-US"/>
        </a:p>
      </dgm:t>
    </dgm:pt>
    <dgm:pt modelId="{B9B0EAB1-B775-4F0A-9064-FB83D89968C1}">
      <dgm:prSet/>
      <dgm:spPr/>
      <dgm:t>
        <a:bodyPr/>
        <a:lstStyle/>
        <a:p>
          <a:r>
            <a:rPr lang="es-MX"/>
            <a:t>Unificación de cadenas de texto:</a:t>
          </a:r>
          <a:endParaRPr lang="en-US"/>
        </a:p>
      </dgm:t>
    </dgm:pt>
    <dgm:pt modelId="{1EAE7B09-7BE8-4E85-ABAC-2C0CA57431D7}" type="parTrans" cxnId="{0CAD99A0-5026-44C8-990D-1795B03B2896}">
      <dgm:prSet/>
      <dgm:spPr/>
      <dgm:t>
        <a:bodyPr/>
        <a:lstStyle/>
        <a:p>
          <a:endParaRPr lang="en-US"/>
        </a:p>
      </dgm:t>
    </dgm:pt>
    <dgm:pt modelId="{8EB2EF45-F589-44B4-B148-40C8235AD4E9}" type="sibTrans" cxnId="{0CAD99A0-5026-44C8-990D-1795B03B2896}">
      <dgm:prSet/>
      <dgm:spPr/>
      <dgm:t>
        <a:bodyPr/>
        <a:lstStyle/>
        <a:p>
          <a:endParaRPr lang="en-US"/>
        </a:p>
      </dgm:t>
    </dgm:pt>
    <dgm:pt modelId="{7F248622-5BB5-4CCE-8788-1D496DD7B6AB}">
      <dgm:prSet/>
      <dgm:spPr/>
      <dgm:t>
        <a:bodyPr/>
        <a:lstStyle/>
        <a:p>
          <a:r>
            <a:rPr lang="es-MX"/>
            <a:t>print("Hola" + " " + "mundo") </a:t>
          </a:r>
          <a:endParaRPr lang="en-US"/>
        </a:p>
      </dgm:t>
    </dgm:pt>
    <dgm:pt modelId="{CF4B47A7-4B3B-4DF3-B3B8-87F7E756C048}" type="parTrans" cxnId="{F242D793-3AED-4C5D-981B-D17405FE6EB7}">
      <dgm:prSet/>
      <dgm:spPr/>
      <dgm:t>
        <a:bodyPr/>
        <a:lstStyle/>
        <a:p>
          <a:endParaRPr lang="en-US"/>
        </a:p>
      </dgm:t>
    </dgm:pt>
    <dgm:pt modelId="{2750E6A6-536F-474C-A143-B1E04156A20B}" type="sibTrans" cxnId="{F242D793-3AED-4C5D-981B-D17405FE6EB7}">
      <dgm:prSet/>
      <dgm:spPr/>
      <dgm:t>
        <a:bodyPr/>
        <a:lstStyle/>
        <a:p>
          <a:endParaRPr lang="en-US"/>
        </a:p>
      </dgm:t>
    </dgm:pt>
    <dgm:pt modelId="{DF78E5BD-4708-472D-933C-FB3325A5A94D}">
      <dgm:prSet/>
      <dgm:spPr/>
      <dgm:t>
        <a:bodyPr/>
        <a:lstStyle/>
        <a:p>
          <a:r>
            <a:rPr lang="es-MX"/>
            <a:t>&gt;&gt; Hola mundo </a:t>
          </a:r>
          <a:endParaRPr lang="en-US"/>
        </a:p>
      </dgm:t>
    </dgm:pt>
    <dgm:pt modelId="{5A185C3A-63BD-4BAB-BCCE-FA6886A38382}" type="parTrans" cxnId="{315A4FC2-2C4F-417F-9935-1B5679F31693}">
      <dgm:prSet/>
      <dgm:spPr/>
      <dgm:t>
        <a:bodyPr/>
        <a:lstStyle/>
        <a:p>
          <a:endParaRPr lang="en-US"/>
        </a:p>
      </dgm:t>
    </dgm:pt>
    <dgm:pt modelId="{044C043F-C7A9-4498-82A1-3F393C767439}" type="sibTrans" cxnId="{315A4FC2-2C4F-417F-9935-1B5679F31693}">
      <dgm:prSet/>
      <dgm:spPr/>
      <dgm:t>
        <a:bodyPr/>
        <a:lstStyle/>
        <a:p>
          <a:endParaRPr lang="en-US"/>
        </a:p>
      </dgm:t>
    </dgm:pt>
    <dgm:pt modelId="{8F13B8F9-AAFD-47B3-90A7-C8F6A52D9A5B}">
      <dgm:prSet/>
      <dgm:spPr/>
      <dgm:t>
        <a:bodyPr/>
        <a:lstStyle/>
        <a:p>
          <a:r>
            <a:rPr lang="es-MX" i="1"/>
            <a:t>Caracteres especiales </a:t>
          </a:r>
          <a:endParaRPr lang="en-US"/>
        </a:p>
      </dgm:t>
    </dgm:pt>
    <dgm:pt modelId="{92BEE342-A2AD-4506-B905-5DD0E5A44B61}" type="parTrans" cxnId="{4E93A4DE-E98F-42B7-9681-A602B10E5D60}">
      <dgm:prSet/>
      <dgm:spPr/>
      <dgm:t>
        <a:bodyPr/>
        <a:lstStyle/>
        <a:p>
          <a:endParaRPr lang="en-US"/>
        </a:p>
      </dgm:t>
    </dgm:pt>
    <dgm:pt modelId="{BA85CA91-D7D1-48B8-9336-EEF620146772}" type="sibTrans" cxnId="{4E93A4DE-E98F-42B7-9681-A602B10E5D60}">
      <dgm:prSet/>
      <dgm:spPr/>
      <dgm:t>
        <a:bodyPr/>
        <a:lstStyle/>
        <a:p>
          <a:endParaRPr lang="en-US"/>
        </a:p>
      </dgm:t>
    </dgm:pt>
    <dgm:pt modelId="{43B5FAB1-D9AA-49CB-B464-7E34DC3AA5F8}">
      <dgm:prSet/>
      <dgm:spPr/>
      <dgm:t>
        <a:bodyPr/>
        <a:lstStyle/>
        <a:p>
          <a:r>
            <a:rPr lang="es-MX"/>
            <a:t>Indicamos a la consola que el carácter a continuación del símbolo \ debe ser tratado como un carácter especial.</a:t>
          </a:r>
          <a:endParaRPr lang="en-US"/>
        </a:p>
      </dgm:t>
    </dgm:pt>
    <dgm:pt modelId="{253DEED4-C488-45BB-9D7B-68F46A6CA28C}" type="parTrans" cxnId="{933E7B78-325F-4726-A4BA-A3406AC499AE}">
      <dgm:prSet/>
      <dgm:spPr/>
      <dgm:t>
        <a:bodyPr/>
        <a:lstStyle/>
        <a:p>
          <a:endParaRPr lang="en-US"/>
        </a:p>
      </dgm:t>
    </dgm:pt>
    <dgm:pt modelId="{CB3C1385-C1BC-48FC-AC97-11E3EEABE1AA}" type="sibTrans" cxnId="{933E7B78-325F-4726-A4BA-A3406AC499AE}">
      <dgm:prSet/>
      <dgm:spPr/>
      <dgm:t>
        <a:bodyPr/>
        <a:lstStyle/>
        <a:p>
          <a:endParaRPr lang="en-US"/>
        </a:p>
      </dgm:t>
    </dgm:pt>
    <dgm:pt modelId="{3B3D3C75-B722-4004-BB75-ECAA7C31CEFE}">
      <dgm:prSet/>
      <dgm:spPr/>
      <dgm:t>
        <a:bodyPr/>
        <a:lstStyle/>
        <a:p>
          <a:r>
            <a:rPr lang="es-MX"/>
            <a:t>\" &gt; Imprime comillas </a:t>
          </a:r>
          <a:endParaRPr lang="en-US"/>
        </a:p>
      </dgm:t>
    </dgm:pt>
    <dgm:pt modelId="{D6372A11-577E-4AED-AC53-025DEBDB2D5A}" type="parTrans" cxnId="{FA19CEAB-5E0E-4357-B1AB-67106E07A82F}">
      <dgm:prSet/>
      <dgm:spPr/>
      <dgm:t>
        <a:bodyPr/>
        <a:lstStyle/>
        <a:p>
          <a:endParaRPr lang="en-US"/>
        </a:p>
      </dgm:t>
    </dgm:pt>
    <dgm:pt modelId="{695E9E47-1A98-4259-90DD-0BC6673F9662}" type="sibTrans" cxnId="{FA19CEAB-5E0E-4357-B1AB-67106E07A82F}">
      <dgm:prSet/>
      <dgm:spPr/>
      <dgm:t>
        <a:bodyPr/>
        <a:lstStyle/>
        <a:p>
          <a:endParaRPr lang="en-US"/>
        </a:p>
      </dgm:t>
    </dgm:pt>
    <dgm:pt modelId="{3C0D5969-733A-41CD-882A-EED6549F24D3}">
      <dgm:prSet/>
      <dgm:spPr/>
      <dgm:t>
        <a:bodyPr/>
        <a:lstStyle/>
        <a:p>
          <a:r>
            <a:rPr lang="es-MX"/>
            <a:t>\n &gt; Separa texto en una nueva línea </a:t>
          </a:r>
          <a:endParaRPr lang="en-US"/>
        </a:p>
      </dgm:t>
    </dgm:pt>
    <dgm:pt modelId="{23D7B34F-E57E-4FA5-A8AF-4581EA7DF0B4}" type="parTrans" cxnId="{BA13CD59-CCED-4C32-8A0F-E0BBB0DD4517}">
      <dgm:prSet/>
      <dgm:spPr/>
      <dgm:t>
        <a:bodyPr/>
        <a:lstStyle/>
        <a:p>
          <a:endParaRPr lang="en-US"/>
        </a:p>
      </dgm:t>
    </dgm:pt>
    <dgm:pt modelId="{C94463EE-BAA4-4BE1-AB81-B1A7B16A5284}" type="sibTrans" cxnId="{BA13CD59-CCED-4C32-8A0F-E0BBB0DD4517}">
      <dgm:prSet/>
      <dgm:spPr/>
      <dgm:t>
        <a:bodyPr/>
        <a:lstStyle/>
        <a:p>
          <a:endParaRPr lang="en-US"/>
        </a:p>
      </dgm:t>
    </dgm:pt>
    <dgm:pt modelId="{07315E7E-672F-4394-9190-B154B8A25187}">
      <dgm:prSet/>
      <dgm:spPr/>
      <dgm:t>
        <a:bodyPr/>
        <a:lstStyle/>
        <a:p>
          <a:r>
            <a:rPr lang="es-MX"/>
            <a:t>\t &gt; Imprime un tabulador </a:t>
          </a:r>
          <a:endParaRPr lang="en-US"/>
        </a:p>
      </dgm:t>
    </dgm:pt>
    <dgm:pt modelId="{11587E12-90D1-44CB-9F5B-2B0AFFAB9D49}" type="parTrans" cxnId="{1435F6FC-160C-4D41-A44C-DF9A9F475EC1}">
      <dgm:prSet/>
      <dgm:spPr/>
      <dgm:t>
        <a:bodyPr/>
        <a:lstStyle/>
        <a:p>
          <a:endParaRPr lang="en-US"/>
        </a:p>
      </dgm:t>
    </dgm:pt>
    <dgm:pt modelId="{9CD43A84-2072-4C86-A35C-B4DDEFB65DF3}" type="sibTrans" cxnId="{1435F6FC-160C-4D41-A44C-DF9A9F475EC1}">
      <dgm:prSet/>
      <dgm:spPr/>
      <dgm:t>
        <a:bodyPr/>
        <a:lstStyle/>
        <a:p>
          <a:endParaRPr lang="en-US"/>
        </a:p>
      </dgm:t>
    </dgm:pt>
    <dgm:pt modelId="{387E1FF8-DE28-4A85-835A-78AED6C329F1}">
      <dgm:prSet/>
      <dgm:spPr/>
      <dgm:t>
        <a:bodyPr/>
        <a:lstStyle/>
        <a:p>
          <a:r>
            <a:rPr lang="es-MX"/>
            <a:t>\\ &gt; Imprime la barra invertida textualmente</a:t>
          </a:r>
          <a:endParaRPr lang="en-US"/>
        </a:p>
      </dgm:t>
    </dgm:pt>
    <dgm:pt modelId="{B4156BF7-57CA-4BEF-BC58-42D3AE78CDCC}" type="parTrans" cxnId="{066734E2-88AE-413F-9E60-893141BCA0B9}">
      <dgm:prSet/>
      <dgm:spPr/>
      <dgm:t>
        <a:bodyPr/>
        <a:lstStyle/>
        <a:p>
          <a:endParaRPr lang="en-US"/>
        </a:p>
      </dgm:t>
    </dgm:pt>
    <dgm:pt modelId="{FE4FF203-4B39-475D-98F0-535701A01A6B}" type="sibTrans" cxnId="{066734E2-88AE-413F-9E60-893141BCA0B9}">
      <dgm:prSet/>
      <dgm:spPr/>
      <dgm:t>
        <a:bodyPr/>
        <a:lstStyle/>
        <a:p>
          <a:endParaRPr lang="en-US"/>
        </a:p>
      </dgm:t>
    </dgm:pt>
    <dgm:pt modelId="{0E0D98B6-DB66-40D9-AA14-EEF3273E5C00}" type="pres">
      <dgm:prSet presAssocID="{9D2BCC7A-3486-4BDB-ADFA-86C062ED34D2}" presName="linear" presStyleCnt="0">
        <dgm:presLayoutVars>
          <dgm:dir/>
          <dgm:animLvl val="lvl"/>
          <dgm:resizeHandles val="exact"/>
        </dgm:presLayoutVars>
      </dgm:prSet>
      <dgm:spPr/>
    </dgm:pt>
    <dgm:pt modelId="{4474D073-B53F-4752-90A0-C38279D9EF97}" type="pres">
      <dgm:prSet presAssocID="{F720871D-BC7B-41D6-B97D-1FE545036961}" presName="parentLin" presStyleCnt="0"/>
      <dgm:spPr/>
    </dgm:pt>
    <dgm:pt modelId="{B04C1EC9-CE57-4A7E-BAAB-CB3979D81FB9}" type="pres">
      <dgm:prSet presAssocID="{F720871D-BC7B-41D6-B97D-1FE545036961}" presName="parentLeftMargin" presStyleLbl="node1" presStyleIdx="0" presStyleCnt="2"/>
      <dgm:spPr/>
    </dgm:pt>
    <dgm:pt modelId="{3042BC32-84A0-4D08-8F60-6D2B2C84B4D0}" type="pres">
      <dgm:prSet presAssocID="{F720871D-BC7B-41D6-B97D-1FE545036961}" presName="parentText" presStyleLbl="node1" presStyleIdx="0" presStyleCnt="2">
        <dgm:presLayoutVars>
          <dgm:chMax val="0"/>
          <dgm:bulletEnabled val="1"/>
        </dgm:presLayoutVars>
      </dgm:prSet>
      <dgm:spPr/>
    </dgm:pt>
    <dgm:pt modelId="{B72871EA-9D5B-49B6-AF71-5AC202C7F7A2}" type="pres">
      <dgm:prSet presAssocID="{F720871D-BC7B-41D6-B97D-1FE545036961}" presName="negativeSpace" presStyleCnt="0"/>
      <dgm:spPr/>
    </dgm:pt>
    <dgm:pt modelId="{42E7261D-6737-4791-9894-066BADF7DBBA}" type="pres">
      <dgm:prSet presAssocID="{F720871D-BC7B-41D6-B97D-1FE545036961}" presName="childText" presStyleLbl="conFgAcc1" presStyleIdx="0" presStyleCnt="2">
        <dgm:presLayoutVars>
          <dgm:bulletEnabled val="1"/>
        </dgm:presLayoutVars>
      </dgm:prSet>
      <dgm:spPr/>
    </dgm:pt>
    <dgm:pt modelId="{94AD1510-977A-4F3D-BC15-06C2A3B9800A}" type="pres">
      <dgm:prSet presAssocID="{B2933998-A6F4-4C46-8082-9E91D63299EC}" presName="spaceBetweenRectangles" presStyleCnt="0"/>
      <dgm:spPr/>
    </dgm:pt>
    <dgm:pt modelId="{EA3971F1-DC27-4FFF-BC5F-BBB5CF6D5245}" type="pres">
      <dgm:prSet presAssocID="{8F13B8F9-AAFD-47B3-90A7-C8F6A52D9A5B}" presName="parentLin" presStyleCnt="0"/>
      <dgm:spPr/>
    </dgm:pt>
    <dgm:pt modelId="{5170FCD8-08E1-435F-ADB2-89D386AF385C}" type="pres">
      <dgm:prSet presAssocID="{8F13B8F9-AAFD-47B3-90A7-C8F6A52D9A5B}" presName="parentLeftMargin" presStyleLbl="node1" presStyleIdx="0" presStyleCnt="2"/>
      <dgm:spPr/>
    </dgm:pt>
    <dgm:pt modelId="{193A4EBC-8C1B-4FF6-B679-5306F037CEE4}" type="pres">
      <dgm:prSet presAssocID="{8F13B8F9-AAFD-47B3-90A7-C8F6A52D9A5B}" presName="parentText" presStyleLbl="node1" presStyleIdx="1" presStyleCnt="2">
        <dgm:presLayoutVars>
          <dgm:chMax val="0"/>
          <dgm:bulletEnabled val="1"/>
        </dgm:presLayoutVars>
      </dgm:prSet>
      <dgm:spPr/>
    </dgm:pt>
    <dgm:pt modelId="{914DABD8-5E5C-4CF9-BA48-A6196AA2EE98}" type="pres">
      <dgm:prSet presAssocID="{8F13B8F9-AAFD-47B3-90A7-C8F6A52D9A5B}" presName="negativeSpace" presStyleCnt="0"/>
      <dgm:spPr/>
    </dgm:pt>
    <dgm:pt modelId="{CDA41923-5CDE-475E-8D50-4EBC17296290}" type="pres">
      <dgm:prSet presAssocID="{8F13B8F9-AAFD-47B3-90A7-C8F6A52D9A5B}" presName="childText" presStyleLbl="conFgAcc1" presStyleIdx="1" presStyleCnt="2">
        <dgm:presLayoutVars>
          <dgm:bulletEnabled val="1"/>
        </dgm:presLayoutVars>
      </dgm:prSet>
      <dgm:spPr/>
    </dgm:pt>
  </dgm:ptLst>
  <dgm:cxnLst>
    <dgm:cxn modelId="{D882B927-D542-4A09-8C87-AB6D75398312}" type="presOf" srcId="{43B5FAB1-D9AA-49CB-B464-7E34DC3AA5F8}" destId="{CDA41923-5CDE-475E-8D50-4EBC17296290}" srcOrd="0" destOrd="0" presId="urn:microsoft.com/office/officeart/2005/8/layout/list1"/>
    <dgm:cxn modelId="{5AC8832E-CFCD-44C4-BAF2-FAE41F25BED3}" type="presOf" srcId="{B9B0EAB1-B775-4F0A-9064-FB83D89968C1}" destId="{42E7261D-6737-4791-9894-066BADF7DBBA}" srcOrd="0" destOrd="0" presId="urn:microsoft.com/office/officeart/2005/8/layout/list1"/>
    <dgm:cxn modelId="{B6E4042F-6A07-47A3-9CBA-9170514F4379}" type="presOf" srcId="{9D2BCC7A-3486-4BDB-ADFA-86C062ED34D2}" destId="{0E0D98B6-DB66-40D9-AA14-EEF3273E5C00}" srcOrd="0" destOrd="0" presId="urn:microsoft.com/office/officeart/2005/8/layout/list1"/>
    <dgm:cxn modelId="{92E3EB31-5931-4A7F-9496-350A70B43E6B}" type="presOf" srcId="{F720871D-BC7B-41D6-B97D-1FE545036961}" destId="{B04C1EC9-CE57-4A7E-BAAB-CB3979D81FB9}" srcOrd="0" destOrd="0" presId="urn:microsoft.com/office/officeart/2005/8/layout/list1"/>
    <dgm:cxn modelId="{E5AA7348-0A1E-4CA2-A8B6-FFFB0835FDFA}" type="presOf" srcId="{8F13B8F9-AAFD-47B3-90A7-C8F6A52D9A5B}" destId="{193A4EBC-8C1B-4FF6-B679-5306F037CEE4}" srcOrd="1" destOrd="0" presId="urn:microsoft.com/office/officeart/2005/8/layout/list1"/>
    <dgm:cxn modelId="{1E9A646F-774D-4691-A77A-45ECBC264DB7}" srcId="{9D2BCC7A-3486-4BDB-ADFA-86C062ED34D2}" destId="{F720871D-BC7B-41D6-B97D-1FE545036961}" srcOrd="0" destOrd="0" parTransId="{798958FE-BB86-48CA-9A0E-BADD6305FD1D}" sibTransId="{B2933998-A6F4-4C46-8082-9E91D63299EC}"/>
    <dgm:cxn modelId="{933E7B78-325F-4726-A4BA-A3406AC499AE}" srcId="{8F13B8F9-AAFD-47B3-90A7-C8F6A52D9A5B}" destId="{43B5FAB1-D9AA-49CB-B464-7E34DC3AA5F8}" srcOrd="0" destOrd="0" parTransId="{253DEED4-C488-45BB-9D7B-68F46A6CA28C}" sibTransId="{CB3C1385-C1BC-48FC-AC97-11E3EEABE1AA}"/>
    <dgm:cxn modelId="{BA13CD59-CCED-4C32-8A0F-E0BBB0DD4517}" srcId="{8F13B8F9-AAFD-47B3-90A7-C8F6A52D9A5B}" destId="{3C0D5969-733A-41CD-882A-EED6549F24D3}" srcOrd="2" destOrd="0" parTransId="{23D7B34F-E57E-4FA5-A8AF-4581EA7DF0B4}" sibTransId="{C94463EE-BAA4-4BE1-AB81-B1A7B16A5284}"/>
    <dgm:cxn modelId="{86660E8A-6100-47A7-8461-5FAE236D5CD3}" type="presOf" srcId="{DF78E5BD-4708-472D-933C-FB3325A5A94D}" destId="{42E7261D-6737-4791-9894-066BADF7DBBA}" srcOrd="0" destOrd="2" presId="urn:microsoft.com/office/officeart/2005/8/layout/list1"/>
    <dgm:cxn modelId="{2FFE6C8B-E4D8-4589-ADC1-EFC36305A830}" type="presOf" srcId="{387E1FF8-DE28-4A85-835A-78AED6C329F1}" destId="{CDA41923-5CDE-475E-8D50-4EBC17296290}" srcOrd="0" destOrd="4" presId="urn:microsoft.com/office/officeart/2005/8/layout/list1"/>
    <dgm:cxn modelId="{F242D793-3AED-4C5D-981B-D17405FE6EB7}" srcId="{F720871D-BC7B-41D6-B97D-1FE545036961}" destId="{7F248622-5BB5-4CCE-8788-1D496DD7B6AB}" srcOrd="1" destOrd="0" parTransId="{CF4B47A7-4B3B-4DF3-B3B8-87F7E756C048}" sibTransId="{2750E6A6-536F-474C-A143-B1E04156A20B}"/>
    <dgm:cxn modelId="{7DA8C99B-1210-4E5C-B836-98ABBD0547D2}" type="presOf" srcId="{F720871D-BC7B-41D6-B97D-1FE545036961}" destId="{3042BC32-84A0-4D08-8F60-6D2B2C84B4D0}" srcOrd="1" destOrd="0" presId="urn:microsoft.com/office/officeart/2005/8/layout/list1"/>
    <dgm:cxn modelId="{0CAD99A0-5026-44C8-990D-1795B03B2896}" srcId="{F720871D-BC7B-41D6-B97D-1FE545036961}" destId="{B9B0EAB1-B775-4F0A-9064-FB83D89968C1}" srcOrd="0" destOrd="0" parTransId="{1EAE7B09-7BE8-4E85-ABAC-2C0CA57431D7}" sibTransId="{8EB2EF45-F589-44B4-B148-40C8235AD4E9}"/>
    <dgm:cxn modelId="{FA19CEAB-5E0E-4357-B1AB-67106E07A82F}" srcId="{8F13B8F9-AAFD-47B3-90A7-C8F6A52D9A5B}" destId="{3B3D3C75-B722-4004-BB75-ECAA7C31CEFE}" srcOrd="1" destOrd="0" parTransId="{D6372A11-577E-4AED-AC53-025DEBDB2D5A}" sibTransId="{695E9E47-1A98-4259-90DD-0BC6673F9662}"/>
    <dgm:cxn modelId="{315A4FC2-2C4F-417F-9935-1B5679F31693}" srcId="{F720871D-BC7B-41D6-B97D-1FE545036961}" destId="{DF78E5BD-4708-472D-933C-FB3325A5A94D}" srcOrd="2" destOrd="0" parTransId="{5A185C3A-63BD-4BAB-BCCE-FA6886A38382}" sibTransId="{044C043F-C7A9-4498-82A1-3F393C767439}"/>
    <dgm:cxn modelId="{4E93A4DE-E98F-42B7-9681-A602B10E5D60}" srcId="{9D2BCC7A-3486-4BDB-ADFA-86C062ED34D2}" destId="{8F13B8F9-AAFD-47B3-90A7-C8F6A52D9A5B}" srcOrd="1" destOrd="0" parTransId="{92BEE342-A2AD-4506-B905-5DD0E5A44B61}" sibTransId="{BA85CA91-D7D1-48B8-9336-EEF620146772}"/>
    <dgm:cxn modelId="{DED321E2-DBCD-4A2B-889E-940D0D412F6A}" type="presOf" srcId="{3C0D5969-733A-41CD-882A-EED6549F24D3}" destId="{CDA41923-5CDE-475E-8D50-4EBC17296290}" srcOrd="0" destOrd="2" presId="urn:microsoft.com/office/officeart/2005/8/layout/list1"/>
    <dgm:cxn modelId="{066734E2-88AE-413F-9E60-893141BCA0B9}" srcId="{8F13B8F9-AAFD-47B3-90A7-C8F6A52D9A5B}" destId="{387E1FF8-DE28-4A85-835A-78AED6C329F1}" srcOrd="4" destOrd="0" parTransId="{B4156BF7-57CA-4BEF-BC58-42D3AE78CDCC}" sibTransId="{FE4FF203-4B39-475D-98F0-535701A01A6B}"/>
    <dgm:cxn modelId="{38D27CE3-6E30-493E-B09E-76F4C1F3B88C}" type="presOf" srcId="{7F248622-5BB5-4CCE-8788-1D496DD7B6AB}" destId="{42E7261D-6737-4791-9894-066BADF7DBBA}" srcOrd="0" destOrd="1" presId="urn:microsoft.com/office/officeart/2005/8/layout/list1"/>
    <dgm:cxn modelId="{EA9EB0EC-6141-41B4-B220-4E9295EE3709}" type="presOf" srcId="{8F13B8F9-AAFD-47B3-90A7-C8F6A52D9A5B}" destId="{5170FCD8-08E1-435F-ADB2-89D386AF385C}" srcOrd="0" destOrd="0" presId="urn:microsoft.com/office/officeart/2005/8/layout/list1"/>
    <dgm:cxn modelId="{2E7B48EE-ED30-490B-B3E5-75F72EFF95CE}" type="presOf" srcId="{3B3D3C75-B722-4004-BB75-ECAA7C31CEFE}" destId="{CDA41923-5CDE-475E-8D50-4EBC17296290}" srcOrd="0" destOrd="1" presId="urn:microsoft.com/office/officeart/2005/8/layout/list1"/>
    <dgm:cxn modelId="{199672FA-A601-4DC2-BF28-8F24A6B64F49}" type="presOf" srcId="{07315E7E-672F-4394-9190-B154B8A25187}" destId="{CDA41923-5CDE-475E-8D50-4EBC17296290}" srcOrd="0" destOrd="3" presId="urn:microsoft.com/office/officeart/2005/8/layout/list1"/>
    <dgm:cxn modelId="{1435F6FC-160C-4D41-A44C-DF9A9F475EC1}" srcId="{8F13B8F9-AAFD-47B3-90A7-C8F6A52D9A5B}" destId="{07315E7E-672F-4394-9190-B154B8A25187}" srcOrd="3" destOrd="0" parTransId="{11587E12-90D1-44CB-9F5B-2B0AFFAB9D49}" sibTransId="{9CD43A84-2072-4C86-A35C-B4DDEFB65DF3}"/>
    <dgm:cxn modelId="{0188C1B8-C4A8-4561-A485-3EC96F698A33}" type="presParOf" srcId="{0E0D98B6-DB66-40D9-AA14-EEF3273E5C00}" destId="{4474D073-B53F-4752-90A0-C38279D9EF97}" srcOrd="0" destOrd="0" presId="urn:microsoft.com/office/officeart/2005/8/layout/list1"/>
    <dgm:cxn modelId="{AD20D95F-FDB5-4B9A-AE76-39C9F97522CB}" type="presParOf" srcId="{4474D073-B53F-4752-90A0-C38279D9EF97}" destId="{B04C1EC9-CE57-4A7E-BAAB-CB3979D81FB9}" srcOrd="0" destOrd="0" presId="urn:microsoft.com/office/officeart/2005/8/layout/list1"/>
    <dgm:cxn modelId="{8B0FECD3-496A-4A61-91D2-1D9AE7054F9E}" type="presParOf" srcId="{4474D073-B53F-4752-90A0-C38279D9EF97}" destId="{3042BC32-84A0-4D08-8F60-6D2B2C84B4D0}" srcOrd="1" destOrd="0" presId="urn:microsoft.com/office/officeart/2005/8/layout/list1"/>
    <dgm:cxn modelId="{A5FD1610-C769-4525-85E5-A61951C1035B}" type="presParOf" srcId="{0E0D98B6-DB66-40D9-AA14-EEF3273E5C00}" destId="{B72871EA-9D5B-49B6-AF71-5AC202C7F7A2}" srcOrd="1" destOrd="0" presId="urn:microsoft.com/office/officeart/2005/8/layout/list1"/>
    <dgm:cxn modelId="{AEA959D5-3283-4425-BC54-E1966DF69D77}" type="presParOf" srcId="{0E0D98B6-DB66-40D9-AA14-EEF3273E5C00}" destId="{42E7261D-6737-4791-9894-066BADF7DBBA}" srcOrd="2" destOrd="0" presId="urn:microsoft.com/office/officeart/2005/8/layout/list1"/>
    <dgm:cxn modelId="{16E58C5D-9E98-42F8-A18B-6FF5626F0DA6}" type="presParOf" srcId="{0E0D98B6-DB66-40D9-AA14-EEF3273E5C00}" destId="{94AD1510-977A-4F3D-BC15-06C2A3B9800A}" srcOrd="3" destOrd="0" presId="urn:microsoft.com/office/officeart/2005/8/layout/list1"/>
    <dgm:cxn modelId="{830FD4D6-CF95-42B8-9158-C78A24D8184F}" type="presParOf" srcId="{0E0D98B6-DB66-40D9-AA14-EEF3273E5C00}" destId="{EA3971F1-DC27-4FFF-BC5F-BBB5CF6D5245}" srcOrd="4" destOrd="0" presId="urn:microsoft.com/office/officeart/2005/8/layout/list1"/>
    <dgm:cxn modelId="{891C58B6-A946-4A8B-AE1F-AC7D5C808420}" type="presParOf" srcId="{EA3971F1-DC27-4FFF-BC5F-BBB5CF6D5245}" destId="{5170FCD8-08E1-435F-ADB2-89D386AF385C}" srcOrd="0" destOrd="0" presId="urn:microsoft.com/office/officeart/2005/8/layout/list1"/>
    <dgm:cxn modelId="{4BDA8FC6-5700-4447-917F-704291FC0D8C}" type="presParOf" srcId="{EA3971F1-DC27-4FFF-BC5F-BBB5CF6D5245}" destId="{193A4EBC-8C1B-4FF6-B679-5306F037CEE4}" srcOrd="1" destOrd="0" presId="urn:microsoft.com/office/officeart/2005/8/layout/list1"/>
    <dgm:cxn modelId="{FD7A3602-A8FE-4A5F-A210-5EDD45B23E79}" type="presParOf" srcId="{0E0D98B6-DB66-40D9-AA14-EEF3273E5C00}" destId="{914DABD8-5E5C-4CF9-BA48-A6196AA2EE98}" srcOrd="5" destOrd="0" presId="urn:microsoft.com/office/officeart/2005/8/layout/list1"/>
    <dgm:cxn modelId="{1C9863A0-4CBF-4DC2-8586-B907D4F592E6}" type="presParOf" srcId="{0E0D98B6-DB66-40D9-AA14-EEF3273E5C00}" destId="{CDA41923-5CDE-475E-8D50-4EBC1729629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F57B96-6BA2-4BFF-802C-0E6F615CCCFA}"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CDBB1A9A-3EC3-43EA-865A-9BBE69DB2378}">
      <dgm:prSet/>
      <dgm:spPr/>
      <dgm:t>
        <a:bodyPr/>
        <a:lstStyle/>
        <a:p>
          <a:r>
            <a:rPr lang="es-MX" dirty="0"/>
            <a:t>Input(“tu nombre”)</a:t>
          </a:r>
          <a:endParaRPr lang="en-US" dirty="0"/>
        </a:p>
      </dgm:t>
    </dgm:pt>
    <dgm:pt modelId="{5CEA2B33-0D9C-4018-8337-46892BBA9152}" type="parTrans" cxnId="{E6747E75-2624-474A-9A19-57C582EE03EC}">
      <dgm:prSet/>
      <dgm:spPr/>
      <dgm:t>
        <a:bodyPr/>
        <a:lstStyle/>
        <a:p>
          <a:endParaRPr lang="en-US"/>
        </a:p>
      </dgm:t>
    </dgm:pt>
    <dgm:pt modelId="{CA0E23A4-DE68-40CE-97D2-C3731303F12C}" type="sibTrans" cxnId="{E6747E75-2624-474A-9A19-57C582EE03EC}">
      <dgm:prSet/>
      <dgm:spPr/>
      <dgm:t>
        <a:bodyPr/>
        <a:lstStyle/>
        <a:p>
          <a:endParaRPr lang="en-US"/>
        </a:p>
      </dgm:t>
    </dgm:pt>
    <dgm:pt modelId="{2372C228-407E-4A0C-8C30-340AF28A22B6}">
      <dgm:prSet/>
      <dgm:spPr/>
      <dgm:t>
        <a:bodyPr/>
        <a:lstStyle/>
        <a:p>
          <a:r>
            <a:rPr lang="es-MX" dirty="0"/>
            <a:t>print(input(“tu nombre”))</a:t>
          </a:r>
          <a:endParaRPr lang="en-US" dirty="0"/>
        </a:p>
      </dgm:t>
    </dgm:pt>
    <dgm:pt modelId="{C910545E-629B-43F3-9458-B7E764AC6060}" type="parTrans" cxnId="{4662E29F-5752-46D6-8C67-5EE8360CADAB}">
      <dgm:prSet/>
      <dgm:spPr/>
      <dgm:t>
        <a:bodyPr/>
        <a:lstStyle/>
        <a:p>
          <a:endParaRPr lang="en-US"/>
        </a:p>
      </dgm:t>
    </dgm:pt>
    <dgm:pt modelId="{E36EE725-87E7-4FFB-97E5-20961B92D74B}" type="sibTrans" cxnId="{4662E29F-5752-46D6-8C67-5EE8360CADAB}">
      <dgm:prSet/>
      <dgm:spPr/>
      <dgm:t>
        <a:bodyPr/>
        <a:lstStyle/>
        <a:p>
          <a:endParaRPr lang="en-US"/>
        </a:p>
      </dgm:t>
    </dgm:pt>
    <dgm:pt modelId="{18A57C61-C1E9-454E-8A0B-3053CC77E956}">
      <dgm:prSet/>
      <dgm:spPr/>
      <dgm:t>
        <a:bodyPr/>
        <a:lstStyle/>
        <a:p>
          <a:r>
            <a:rPr lang="es-MX" dirty="0"/>
            <a:t>Input &gt; introducir </a:t>
          </a:r>
          <a:endParaRPr lang="en-US" dirty="0"/>
        </a:p>
      </dgm:t>
    </dgm:pt>
    <dgm:pt modelId="{A97939F0-589D-4A72-83D2-19D00518C757}" type="sibTrans" cxnId="{71367D19-D595-4A0E-BE77-0FB1BAA5693D}">
      <dgm:prSet/>
      <dgm:spPr/>
      <dgm:t>
        <a:bodyPr/>
        <a:lstStyle/>
        <a:p>
          <a:endParaRPr lang="en-US"/>
        </a:p>
      </dgm:t>
    </dgm:pt>
    <dgm:pt modelId="{ABE62620-DDD2-43D4-B254-7C94EC3DE177}" type="parTrans" cxnId="{71367D19-D595-4A0E-BE77-0FB1BAA5693D}">
      <dgm:prSet/>
      <dgm:spPr/>
      <dgm:t>
        <a:bodyPr/>
        <a:lstStyle/>
        <a:p>
          <a:endParaRPr lang="en-US"/>
        </a:p>
      </dgm:t>
    </dgm:pt>
    <dgm:pt modelId="{A1F29E6B-453A-4F88-A563-552701EE91EB}" type="pres">
      <dgm:prSet presAssocID="{46F57B96-6BA2-4BFF-802C-0E6F615CCCFA}" presName="vert0" presStyleCnt="0">
        <dgm:presLayoutVars>
          <dgm:dir/>
          <dgm:animOne val="branch"/>
          <dgm:animLvl val="lvl"/>
        </dgm:presLayoutVars>
      </dgm:prSet>
      <dgm:spPr/>
    </dgm:pt>
    <dgm:pt modelId="{01C4FF67-3590-4F9A-99EC-E214F38386B4}" type="pres">
      <dgm:prSet presAssocID="{18A57C61-C1E9-454E-8A0B-3053CC77E956}" presName="thickLine" presStyleLbl="alignNode1" presStyleIdx="0" presStyleCnt="3"/>
      <dgm:spPr/>
    </dgm:pt>
    <dgm:pt modelId="{2934A201-53F5-4468-BB81-5EDAC36B22F0}" type="pres">
      <dgm:prSet presAssocID="{18A57C61-C1E9-454E-8A0B-3053CC77E956}" presName="horz1" presStyleCnt="0"/>
      <dgm:spPr/>
    </dgm:pt>
    <dgm:pt modelId="{A09F3203-0AD8-4B10-A3AC-13C33D3241F1}" type="pres">
      <dgm:prSet presAssocID="{18A57C61-C1E9-454E-8A0B-3053CC77E956}" presName="tx1" presStyleLbl="revTx" presStyleIdx="0" presStyleCnt="3"/>
      <dgm:spPr/>
    </dgm:pt>
    <dgm:pt modelId="{31CD530E-AAA8-419A-AEE4-9E19B39D6294}" type="pres">
      <dgm:prSet presAssocID="{18A57C61-C1E9-454E-8A0B-3053CC77E956}" presName="vert1" presStyleCnt="0"/>
      <dgm:spPr/>
    </dgm:pt>
    <dgm:pt modelId="{62E85F6F-69D5-47E5-89C4-B3DBE889F4FF}" type="pres">
      <dgm:prSet presAssocID="{CDBB1A9A-3EC3-43EA-865A-9BBE69DB2378}" presName="thickLine" presStyleLbl="alignNode1" presStyleIdx="1" presStyleCnt="3"/>
      <dgm:spPr/>
    </dgm:pt>
    <dgm:pt modelId="{8B4F1153-609B-48EC-AFBF-975D3E8008F3}" type="pres">
      <dgm:prSet presAssocID="{CDBB1A9A-3EC3-43EA-865A-9BBE69DB2378}" presName="horz1" presStyleCnt="0"/>
      <dgm:spPr/>
    </dgm:pt>
    <dgm:pt modelId="{FDE47270-457B-4E05-BB07-B00EC74B479A}" type="pres">
      <dgm:prSet presAssocID="{CDBB1A9A-3EC3-43EA-865A-9BBE69DB2378}" presName="tx1" presStyleLbl="revTx" presStyleIdx="1" presStyleCnt="3"/>
      <dgm:spPr/>
    </dgm:pt>
    <dgm:pt modelId="{DF50683C-3818-4922-B0E7-5A414C325E93}" type="pres">
      <dgm:prSet presAssocID="{CDBB1A9A-3EC3-43EA-865A-9BBE69DB2378}" presName="vert1" presStyleCnt="0"/>
      <dgm:spPr/>
    </dgm:pt>
    <dgm:pt modelId="{DF915204-6597-47CB-9BF4-53567A4BE972}" type="pres">
      <dgm:prSet presAssocID="{2372C228-407E-4A0C-8C30-340AF28A22B6}" presName="thickLine" presStyleLbl="alignNode1" presStyleIdx="2" presStyleCnt="3"/>
      <dgm:spPr/>
    </dgm:pt>
    <dgm:pt modelId="{D05959AA-6C94-478B-9D9D-018913B42EC3}" type="pres">
      <dgm:prSet presAssocID="{2372C228-407E-4A0C-8C30-340AF28A22B6}" presName="horz1" presStyleCnt="0"/>
      <dgm:spPr/>
    </dgm:pt>
    <dgm:pt modelId="{AA22FE3F-D1B0-4980-BA7A-50227D49AA73}" type="pres">
      <dgm:prSet presAssocID="{2372C228-407E-4A0C-8C30-340AF28A22B6}" presName="tx1" presStyleLbl="revTx" presStyleIdx="2" presStyleCnt="3"/>
      <dgm:spPr/>
    </dgm:pt>
    <dgm:pt modelId="{F86FAFEC-E4CA-494D-84EA-B1E7EC351CCB}" type="pres">
      <dgm:prSet presAssocID="{2372C228-407E-4A0C-8C30-340AF28A22B6}" presName="vert1" presStyleCnt="0"/>
      <dgm:spPr/>
    </dgm:pt>
  </dgm:ptLst>
  <dgm:cxnLst>
    <dgm:cxn modelId="{71367D19-D595-4A0E-BE77-0FB1BAA5693D}" srcId="{46F57B96-6BA2-4BFF-802C-0E6F615CCCFA}" destId="{18A57C61-C1E9-454E-8A0B-3053CC77E956}" srcOrd="0" destOrd="0" parTransId="{ABE62620-DDD2-43D4-B254-7C94EC3DE177}" sibTransId="{A97939F0-589D-4A72-83D2-19D00518C757}"/>
    <dgm:cxn modelId="{E6747E75-2624-474A-9A19-57C582EE03EC}" srcId="{46F57B96-6BA2-4BFF-802C-0E6F615CCCFA}" destId="{CDBB1A9A-3EC3-43EA-865A-9BBE69DB2378}" srcOrd="1" destOrd="0" parTransId="{5CEA2B33-0D9C-4018-8337-46892BBA9152}" sibTransId="{CA0E23A4-DE68-40CE-97D2-C3731303F12C}"/>
    <dgm:cxn modelId="{1821667E-648A-4CE6-A15F-0C4AB02666C7}" type="presOf" srcId="{CDBB1A9A-3EC3-43EA-865A-9BBE69DB2378}" destId="{FDE47270-457B-4E05-BB07-B00EC74B479A}" srcOrd="0" destOrd="0" presId="urn:microsoft.com/office/officeart/2008/layout/LinedList"/>
    <dgm:cxn modelId="{4662E29F-5752-46D6-8C67-5EE8360CADAB}" srcId="{46F57B96-6BA2-4BFF-802C-0E6F615CCCFA}" destId="{2372C228-407E-4A0C-8C30-340AF28A22B6}" srcOrd="2" destOrd="0" parTransId="{C910545E-629B-43F3-9458-B7E764AC6060}" sibTransId="{E36EE725-87E7-4FFB-97E5-20961B92D74B}"/>
    <dgm:cxn modelId="{AFE445B4-262F-4BA0-92D2-942123F6B9E8}" type="presOf" srcId="{2372C228-407E-4A0C-8C30-340AF28A22B6}" destId="{AA22FE3F-D1B0-4980-BA7A-50227D49AA73}" srcOrd="0" destOrd="0" presId="urn:microsoft.com/office/officeart/2008/layout/LinedList"/>
    <dgm:cxn modelId="{1A625AB9-E009-4473-B22C-99F5E0BFF020}" type="presOf" srcId="{46F57B96-6BA2-4BFF-802C-0E6F615CCCFA}" destId="{A1F29E6B-453A-4F88-A563-552701EE91EB}" srcOrd="0" destOrd="0" presId="urn:microsoft.com/office/officeart/2008/layout/LinedList"/>
    <dgm:cxn modelId="{919D10E6-6974-4258-ACEF-C4138593CB5F}" type="presOf" srcId="{18A57C61-C1E9-454E-8A0B-3053CC77E956}" destId="{A09F3203-0AD8-4B10-A3AC-13C33D3241F1}" srcOrd="0" destOrd="0" presId="urn:microsoft.com/office/officeart/2008/layout/LinedList"/>
    <dgm:cxn modelId="{877BB813-5302-443F-B82D-2F35991BB58E}" type="presParOf" srcId="{A1F29E6B-453A-4F88-A563-552701EE91EB}" destId="{01C4FF67-3590-4F9A-99EC-E214F38386B4}" srcOrd="0" destOrd="0" presId="urn:microsoft.com/office/officeart/2008/layout/LinedList"/>
    <dgm:cxn modelId="{9B7BFEA4-6414-4E41-B374-53759FB6818A}" type="presParOf" srcId="{A1F29E6B-453A-4F88-A563-552701EE91EB}" destId="{2934A201-53F5-4468-BB81-5EDAC36B22F0}" srcOrd="1" destOrd="0" presId="urn:microsoft.com/office/officeart/2008/layout/LinedList"/>
    <dgm:cxn modelId="{FC8080D4-D80F-409A-9B6B-1F98517D36B0}" type="presParOf" srcId="{2934A201-53F5-4468-BB81-5EDAC36B22F0}" destId="{A09F3203-0AD8-4B10-A3AC-13C33D3241F1}" srcOrd="0" destOrd="0" presId="urn:microsoft.com/office/officeart/2008/layout/LinedList"/>
    <dgm:cxn modelId="{D890A48A-4465-4624-9458-4A05ACA40A61}" type="presParOf" srcId="{2934A201-53F5-4468-BB81-5EDAC36B22F0}" destId="{31CD530E-AAA8-419A-AEE4-9E19B39D6294}" srcOrd="1" destOrd="0" presId="urn:microsoft.com/office/officeart/2008/layout/LinedList"/>
    <dgm:cxn modelId="{0C506637-2E9D-4592-971F-9BF1FCF8E7AD}" type="presParOf" srcId="{A1F29E6B-453A-4F88-A563-552701EE91EB}" destId="{62E85F6F-69D5-47E5-89C4-B3DBE889F4FF}" srcOrd="2" destOrd="0" presId="urn:microsoft.com/office/officeart/2008/layout/LinedList"/>
    <dgm:cxn modelId="{C97C77FA-811F-4179-A73A-B54C2FECE874}" type="presParOf" srcId="{A1F29E6B-453A-4F88-A563-552701EE91EB}" destId="{8B4F1153-609B-48EC-AFBF-975D3E8008F3}" srcOrd="3" destOrd="0" presId="urn:microsoft.com/office/officeart/2008/layout/LinedList"/>
    <dgm:cxn modelId="{C44B18F6-1BCE-4DEA-A0B9-EDDDE16B5028}" type="presParOf" srcId="{8B4F1153-609B-48EC-AFBF-975D3E8008F3}" destId="{FDE47270-457B-4E05-BB07-B00EC74B479A}" srcOrd="0" destOrd="0" presId="urn:microsoft.com/office/officeart/2008/layout/LinedList"/>
    <dgm:cxn modelId="{611282BD-B90C-488C-B7A4-3727BD0896D1}" type="presParOf" srcId="{8B4F1153-609B-48EC-AFBF-975D3E8008F3}" destId="{DF50683C-3818-4922-B0E7-5A414C325E93}" srcOrd="1" destOrd="0" presId="urn:microsoft.com/office/officeart/2008/layout/LinedList"/>
    <dgm:cxn modelId="{52E6F34F-939E-4551-87D6-5D2472144C05}" type="presParOf" srcId="{A1F29E6B-453A-4F88-A563-552701EE91EB}" destId="{DF915204-6597-47CB-9BF4-53567A4BE972}" srcOrd="4" destOrd="0" presId="urn:microsoft.com/office/officeart/2008/layout/LinedList"/>
    <dgm:cxn modelId="{115E2D2D-46A9-4D4F-8B4C-476822CD5F5A}" type="presParOf" srcId="{A1F29E6B-453A-4F88-A563-552701EE91EB}" destId="{D05959AA-6C94-478B-9D9D-018913B42EC3}" srcOrd="5" destOrd="0" presId="urn:microsoft.com/office/officeart/2008/layout/LinedList"/>
    <dgm:cxn modelId="{4D19FB53-EEA9-4C62-8FE0-3F9A9FAFF8A2}" type="presParOf" srcId="{D05959AA-6C94-478B-9D9D-018913B42EC3}" destId="{AA22FE3F-D1B0-4980-BA7A-50227D49AA73}" srcOrd="0" destOrd="0" presId="urn:microsoft.com/office/officeart/2008/layout/LinedList"/>
    <dgm:cxn modelId="{F1707E49-83D4-4B33-A94F-5BD54A9C1D14}" type="presParOf" srcId="{D05959AA-6C94-478B-9D9D-018913B42EC3}" destId="{F86FAFEC-E4CA-494D-84EA-B1E7EC351C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85BFE4-5FDE-45BF-853A-A8BDEFD797D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2F8048F-84F2-46E2-BCC4-6C748BE04EB0}">
      <dgm:prSet/>
      <dgm:spPr/>
      <dgm:t>
        <a:bodyPr/>
        <a:lstStyle/>
        <a:p>
          <a:r>
            <a:rPr lang="es-MX"/>
            <a:t>Print()</a:t>
          </a:r>
          <a:endParaRPr lang="en-US"/>
        </a:p>
      </dgm:t>
    </dgm:pt>
    <dgm:pt modelId="{0932D22C-980A-4163-8703-DD3FA424D17B}" type="parTrans" cxnId="{92D31BF0-39EB-424C-A002-96A23D954940}">
      <dgm:prSet/>
      <dgm:spPr/>
      <dgm:t>
        <a:bodyPr/>
        <a:lstStyle/>
        <a:p>
          <a:endParaRPr lang="en-US"/>
        </a:p>
      </dgm:t>
    </dgm:pt>
    <dgm:pt modelId="{D247646A-226C-4B5C-B2BA-1F261D787A2F}" type="sibTrans" cxnId="{92D31BF0-39EB-424C-A002-96A23D954940}">
      <dgm:prSet/>
      <dgm:spPr/>
      <dgm:t>
        <a:bodyPr/>
        <a:lstStyle/>
        <a:p>
          <a:endParaRPr lang="en-US"/>
        </a:p>
      </dgm:t>
    </dgm:pt>
    <dgm:pt modelId="{77119090-9BD7-4BE3-8073-07CCC70035AD}">
      <dgm:prSet/>
      <dgm:spPr/>
      <dgm:t>
        <a:bodyPr/>
        <a:lstStyle/>
        <a:p>
          <a:r>
            <a:rPr lang="es-MX"/>
            <a:t>Input()</a:t>
          </a:r>
          <a:endParaRPr lang="en-US"/>
        </a:p>
      </dgm:t>
    </dgm:pt>
    <dgm:pt modelId="{DC9087BF-7F70-4472-A77E-98291A88F6E6}" type="parTrans" cxnId="{41C55ADC-DC0E-4F3B-B692-54F130690F55}">
      <dgm:prSet/>
      <dgm:spPr/>
      <dgm:t>
        <a:bodyPr/>
        <a:lstStyle/>
        <a:p>
          <a:endParaRPr lang="en-US"/>
        </a:p>
      </dgm:t>
    </dgm:pt>
    <dgm:pt modelId="{62EDE2BB-CEF6-457A-A989-FC43C9799036}" type="sibTrans" cxnId="{41C55ADC-DC0E-4F3B-B692-54F130690F55}">
      <dgm:prSet/>
      <dgm:spPr/>
      <dgm:t>
        <a:bodyPr/>
        <a:lstStyle/>
        <a:p>
          <a:endParaRPr lang="en-US"/>
        </a:p>
      </dgm:t>
    </dgm:pt>
    <dgm:pt modelId="{7817BEDB-B34B-4689-883F-4037D242D37B}">
      <dgm:prSet/>
      <dgm:spPr/>
      <dgm:t>
        <a:bodyPr/>
        <a:lstStyle/>
        <a:p>
          <a:r>
            <a:rPr lang="es-MX"/>
            <a:t>255</a:t>
          </a:r>
          <a:endParaRPr lang="en-US"/>
        </a:p>
      </dgm:t>
    </dgm:pt>
    <dgm:pt modelId="{ACDBC154-47FA-4F94-8459-C53AC37B7F02}" type="parTrans" cxnId="{2622DFD5-82EC-46BE-96E5-0DD0115593E6}">
      <dgm:prSet/>
      <dgm:spPr/>
      <dgm:t>
        <a:bodyPr/>
        <a:lstStyle/>
        <a:p>
          <a:endParaRPr lang="en-US"/>
        </a:p>
      </dgm:t>
    </dgm:pt>
    <dgm:pt modelId="{71A1A5F0-32DC-4C8A-80D0-A6A8CC39A0BB}" type="sibTrans" cxnId="{2622DFD5-82EC-46BE-96E5-0DD0115593E6}">
      <dgm:prSet/>
      <dgm:spPr/>
      <dgm:t>
        <a:bodyPr/>
        <a:lstStyle/>
        <a:p>
          <a:endParaRPr lang="en-US"/>
        </a:p>
      </dgm:t>
    </dgm:pt>
    <dgm:pt modelId="{6D46ACA2-D563-4D8E-BFDE-6D514878777F}">
      <dgm:prSet/>
      <dgm:spPr/>
      <dgm:t>
        <a:bodyPr/>
        <a:lstStyle/>
        <a:p>
          <a:r>
            <a:rPr lang="es-MX"/>
            <a:t>22035</a:t>
          </a:r>
          <a:endParaRPr lang="en-US"/>
        </a:p>
      </dgm:t>
    </dgm:pt>
    <dgm:pt modelId="{3B15614D-0FA1-4478-B6A2-1AC33DD5AF6A}" type="parTrans" cxnId="{C571F3D0-8F71-4BAE-82B5-DEC40BA981E4}">
      <dgm:prSet/>
      <dgm:spPr/>
      <dgm:t>
        <a:bodyPr/>
        <a:lstStyle/>
        <a:p>
          <a:endParaRPr lang="en-US"/>
        </a:p>
      </dgm:t>
    </dgm:pt>
    <dgm:pt modelId="{BAA7654B-D5CD-4431-B8AD-E12654E7756C}" type="sibTrans" cxnId="{C571F3D0-8F71-4BAE-82B5-DEC40BA981E4}">
      <dgm:prSet/>
      <dgm:spPr/>
      <dgm:t>
        <a:bodyPr/>
        <a:lstStyle/>
        <a:p>
          <a:endParaRPr lang="en-US"/>
        </a:p>
      </dgm:t>
    </dgm:pt>
    <dgm:pt modelId="{06A79681-98FB-47A1-88FA-5DF707ABAEF4}">
      <dgm:prSet/>
      <dgm:spPr/>
      <dgm:t>
        <a:bodyPr/>
        <a:lstStyle/>
        <a:p>
          <a:r>
            <a:rPr lang="es-MX"/>
            <a:t>Falso</a:t>
          </a:r>
          <a:endParaRPr lang="en-US"/>
        </a:p>
      </dgm:t>
    </dgm:pt>
    <dgm:pt modelId="{3D912DA5-7694-4FC9-B177-9D55E776560E}" type="parTrans" cxnId="{73A6EBF9-9E95-471A-A2AB-C4289FE0F231}">
      <dgm:prSet/>
      <dgm:spPr/>
      <dgm:t>
        <a:bodyPr/>
        <a:lstStyle/>
        <a:p>
          <a:endParaRPr lang="en-US"/>
        </a:p>
      </dgm:t>
    </dgm:pt>
    <dgm:pt modelId="{A9FA40EA-0621-4FE2-B308-EAA4774122D7}" type="sibTrans" cxnId="{73A6EBF9-9E95-471A-A2AB-C4289FE0F231}">
      <dgm:prSet/>
      <dgm:spPr/>
      <dgm:t>
        <a:bodyPr/>
        <a:lstStyle/>
        <a:p>
          <a:endParaRPr lang="en-US"/>
        </a:p>
      </dgm:t>
    </dgm:pt>
    <dgm:pt modelId="{F53C92FA-EED6-4408-8C40-73D2C39E1E06}" type="pres">
      <dgm:prSet presAssocID="{6B85BFE4-5FDE-45BF-853A-A8BDEFD797D5}" presName="diagram" presStyleCnt="0">
        <dgm:presLayoutVars>
          <dgm:dir/>
          <dgm:resizeHandles val="exact"/>
        </dgm:presLayoutVars>
      </dgm:prSet>
      <dgm:spPr/>
    </dgm:pt>
    <dgm:pt modelId="{EC2444FD-A0A3-482E-B277-36169972315E}" type="pres">
      <dgm:prSet presAssocID="{92F8048F-84F2-46E2-BCC4-6C748BE04EB0}" presName="node" presStyleLbl="node1" presStyleIdx="0" presStyleCnt="5">
        <dgm:presLayoutVars>
          <dgm:bulletEnabled val="1"/>
        </dgm:presLayoutVars>
      </dgm:prSet>
      <dgm:spPr/>
    </dgm:pt>
    <dgm:pt modelId="{9402A3BD-7D65-431B-B326-AC5346F32FAA}" type="pres">
      <dgm:prSet presAssocID="{D247646A-226C-4B5C-B2BA-1F261D787A2F}" presName="sibTrans" presStyleCnt="0"/>
      <dgm:spPr/>
    </dgm:pt>
    <dgm:pt modelId="{E758BF12-F32E-4B86-B236-1F6402F963E6}" type="pres">
      <dgm:prSet presAssocID="{77119090-9BD7-4BE3-8073-07CCC70035AD}" presName="node" presStyleLbl="node1" presStyleIdx="1" presStyleCnt="5">
        <dgm:presLayoutVars>
          <dgm:bulletEnabled val="1"/>
        </dgm:presLayoutVars>
      </dgm:prSet>
      <dgm:spPr/>
    </dgm:pt>
    <dgm:pt modelId="{BDB62FE0-43F7-4B7A-9A70-3E1954ECAD80}" type="pres">
      <dgm:prSet presAssocID="{62EDE2BB-CEF6-457A-A989-FC43C9799036}" presName="sibTrans" presStyleCnt="0"/>
      <dgm:spPr/>
    </dgm:pt>
    <dgm:pt modelId="{2CF3550A-3114-4D74-9361-CA1EDCC513EC}" type="pres">
      <dgm:prSet presAssocID="{7817BEDB-B34B-4689-883F-4037D242D37B}" presName="node" presStyleLbl="node1" presStyleIdx="2" presStyleCnt="5">
        <dgm:presLayoutVars>
          <dgm:bulletEnabled val="1"/>
        </dgm:presLayoutVars>
      </dgm:prSet>
      <dgm:spPr/>
    </dgm:pt>
    <dgm:pt modelId="{362024B3-29DB-4ECA-831F-A0947A2BC07C}" type="pres">
      <dgm:prSet presAssocID="{71A1A5F0-32DC-4C8A-80D0-A6A8CC39A0BB}" presName="sibTrans" presStyleCnt="0"/>
      <dgm:spPr/>
    </dgm:pt>
    <dgm:pt modelId="{71D4CB19-07F5-41D4-B5E4-F5BF33E44D3C}" type="pres">
      <dgm:prSet presAssocID="{6D46ACA2-D563-4D8E-BFDE-6D514878777F}" presName="node" presStyleLbl="node1" presStyleIdx="3" presStyleCnt="5">
        <dgm:presLayoutVars>
          <dgm:bulletEnabled val="1"/>
        </dgm:presLayoutVars>
      </dgm:prSet>
      <dgm:spPr/>
    </dgm:pt>
    <dgm:pt modelId="{0C8DE0C9-9218-4533-86EE-68F6B467C2D0}" type="pres">
      <dgm:prSet presAssocID="{BAA7654B-D5CD-4431-B8AD-E12654E7756C}" presName="sibTrans" presStyleCnt="0"/>
      <dgm:spPr/>
    </dgm:pt>
    <dgm:pt modelId="{54DDF369-B1D7-4B4E-97CB-122B469F6EB5}" type="pres">
      <dgm:prSet presAssocID="{06A79681-98FB-47A1-88FA-5DF707ABAEF4}" presName="node" presStyleLbl="node1" presStyleIdx="4" presStyleCnt="5">
        <dgm:presLayoutVars>
          <dgm:bulletEnabled val="1"/>
        </dgm:presLayoutVars>
      </dgm:prSet>
      <dgm:spPr/>
    </dgm:pt>
  </dgm:ptLst>
  <dgm:cxnLst>
    <dgm:cxn modelId="{71BDF717-B98F-4E2B-A284-ED4923C45FAF}" type="presOf" srcId="{6B85BFE4-5FDE-45BF-853A-A8BDEFD797D5}" destId="{F53C92FA-EED6-4408-8C40-73D2C39E1E06}" srcOrd="0" destOrd="0" presId="urn:microsoft.com/office/officeart/2005/8/layout/default"/>
    <dgm:cxn modelId="{A307BC72-70AD-44AE-BDB0-2CD4623D3AC0}" type="presOf" srcId="{77119090-9BD7-4BE3-8073-07CCC70035AD}" destId="{E758BF12-F32E-4B86-B236-1F6402F963E6}" srcOrd="0" destOrd="0" presId="urn:microsoft.com/office/officeart/2005/8/layout/default"/>
    <dgm:cxn modelId="{D6E02A87-AAE1-418D-84F6-B1994269DCE9}" type="presOf" srcId="{92F8048F-84F2-46E2-BCC4-6C748BE04EB0}" destId="{EC2444FD-A0A3-482E-B277-36169972315E}" srcOrd="0" destOrd="0" presId="urn:microsoft.com/office/officeart/2005/8/layout/default"/>
    <dgm:cxn modelId="{6BB981A6-4638-4A5B-BC68-97AC808B7EBB}" type="presOf" srcId="{7817BEDB-B34B-4689-883F-4037D242D37B}" destId="{2CF3550A-3114-4D74-9361-CA1EDCC513EC}" srcOrd="0" destOrd="0" presId="urn:microsoft.com/office/officeart/2005/8/layout/default"/>
    <dgm:cxn modelId="{0BB3D0AF-A7D4-4B96-93AF-30E4860CEC92}" type="presOf" srcId="{06A79681-98FB-47A1-88FA-5DF707ABAEF4}" destId="{54DDF369-B1D7-4B4E-97CB-122B469F6EB5}" srcOrd="0" destOrd="0" presId="urn:microsoft.com/office/officeart/2005/8/layout/default"/>
    <dgm:cxn modelId="{2C0E0AC9-8725-4D3B-A2E9-61B38258A5DF}" type="presOf" srcId="{6D46ACA2-D563-4D8E-BFDE-6D514878777F}" destId="{71D4CB19-07F5-41D4-B5E4-F5BF33E44D3C}" srcOrd="0" destOrd="0" presId="urn:microsoft.com/office/officeart/2005/8/layout/default"/>
    <dgm:cxn modelId="{C571F3D0-8F71-4BAE-82B5-DEC40BA981E4}" srcId="{6B85BFE4-5FDE-45BF-853A-A8BDEFD797D5}" destId="{6D46ACA2-D563-4D8E-BFDE-6D514878777F}" srcOrd="3" destOrd="0" parTransId="{3B15614D-0FA1-4478-B6A2-1AC33DD5AF6A}" sibTransId="{BAA7654B-D5CD-4431-B8AD-E12654E7756C}"/>
    <dgm:cxn modelId="{2622DFD5-82EC-46BE-96E5-0DD0115593E6}" srcId="{6B85BFE4-5FDE-45BF-853A-A8BDEFD797D5}" destId="{7817BEDB-B34B-4689-883F-4037D242D37B}" srcOrd="2" destOrd="0" parTransId="{ACDBC154-47FA-4F94-8459-C53AC37B7F02}" sibTransId="{71A1A5F0-32DC-4C8A-80D0-A6A8CC39A0BB}"/>
    <dgm:cxn modelId="{41C55ADC-DC0E-4F3B-B692-54F130690F55}" srcId="{6B85BFE4-5FDE-45BF-853A-A8BDEFD797D5}" destId="{77119090-9BD7-4BE3-8073-07CCC70035AD}" srcOrd="1" destOrd="0" parTransId="{DC9087BF-7F70-4472-A77E-98291A88F6E6}" sibTransId="{62EDE2BB-CEF6-457A-A989-FC43C9799036}"/>
    <dgm:cxn modelId="{92D31BF0-39EB-424C-A002-96A23D954940}" srcId="{6B85BFE4-5FDE-45BF-853A-A8BDEFD797D5}" destId="{92F8048F-84F2-46E2-BCC4-6C748BE04EB0}" srcOrd="0" destOrd="0" parTransId="{0932D22C-980A-4163-8703-DD3FA424D17B}" sibTransId="{D247646A-226C-4B5C-B2BA-1F261D787A2F}"/>
    <dgm:cxn modelId="{73A6EBF9-9E95-471A-A2AB-C4289FE0F231}" srcId="{6B85BFE4-5FDE-45BF-853A-A8BDEFD797D5}" destId="{06A79681-98FB-47A1-88FA-5DF707ABAEF4}" srcOrd="4" destOrd="0" parTransId="{3D912DA5-7694-4FC9-B177-9D55E776560E}" sibTransId="{A9FA40EA-0621-4FE2-B308-EAA4774122D7}"/>
    <dgm:cxn modelId="{13D2CD2F-DAA1-45B3-81E1-D58D33A12B9D}" type="presParOf" srcId="{F53C92FA-EED6-4408-8C40-73D2C39E1E06}" destId="{EC2444FD-A0A3-482E-B277-36169972315E}" srcOrd="0" destOrd="0" presId="urn:microsoft.com/office/officeart/2005/8/layout/default"/>
    <dgm:cxn modelId="{CCC0493C-D677-43EA-B205-CA84A8535B67}" type="presParOf" srcId="{F53C92FA-EED6-4408-8C40-73D2C39E1E06}" destId="{9402A3BD-7D65-431B-B326-AC5346F32FAA}" srcOrd="1" destOrd="0" presId="urn:microsoft.com/office/officeart/2005/8/layout/default"/>
    <dgm:cxn modelId="{F7AB6D6F-656B-48FA-85CF-1FFFA0F370B3}" type="presParOf" srcId="{F53C92FA-EED6-4408-8C40-73D2C39E1E06}" destId="{E758BF12-F32E-4B86-B236-1F6402F963E6}" srcOrd="2" destOrd="0" presId="urn:microsoft.com/office/officeart/2005/8/layout/default"/>
    <dgm:cxn modelId="{56ABEB4D-5623-4EFF-B8EB-08E7CA55273C}" type="presParOf" srcId="{F53C92FA-EED6-4408-8C40-73D2C39E1E06}" destId="{BDB62FE0-43F7-4B7A-9A70-3E1954ECAD80}" srcOrd="3" destOrd="0" presId="urn:microsoft.com/office/officeart/2005/8/layout/default"/>
    <dgm:cxn modelId="{207CD009-2AAF-474C-91CE-D3A0591CAAA3}" type="presParOf" srcId="{F53C92FA-EED6-4408-8C40-73D2C39E1E06}" destId="{2CF3550A-3114-4D74-9361-CA1EDCC513EC}" srcOrd="4" destOrd="0" presId="urn:microsoft.com/office/officeart/2005/8/layout/default"/>
    <dgm:cxn modelId="{6B8B1829-D32C-49E9-9C7F-D4AD7E932B37}" type="presParOf" srcId="{F53C92FA-EED6-4408-8C40-73D2C39E1E06}" destId="{362024B3-29DB-4ECA-831F-A0947A2BC07C}" srcOrd="5" destOrd="0" presId="urn:microsoft.com/office/officeart/2005/8/layout/default"/>
    <dgm:cxn modelId="{A436CA06-AE9A-451A-A6CB-68401D863EE0}" type="presParOf" srcId="{F53C92FA-EED6-4408-8C40-73D2C39E1E06}" destId="{71D4CB19-07F5-41D4-B5E4-F5BF33E44D3C}" srcOrd="6" destOrd="0" presId="urn:microsoft.com/office/officeart/2005/8/layout/default"/>
    <dgm:cxn modelId="{75B0F9DD-D694-4DA0-84C4-00989BCA5E32}" type="presParOf" srcId="{F53C92FA-EED6-4408-8C40-73D2C39E1E06}" destId="{0C8DE0C9-9218-4533-86EE-68F6B467C2D0}" srcOrd="7" destOrd="0" presId="urn:microsoft.com/office/officeart/2005/8/layout/default"/>
    <dgm:cxn modelId="{148C4C06-4D4B-4FD5-A08C-218163142233}" type="presParOf" srcId="{F53C92FA-EED6-4408-8C40-73D2C39E1E06}" destId="{54DDF369-B1D7-4B4E-97CB-122B469F6EB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6CDD23-F416-4AA2-936A-D3CD8B1B74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782F76C-8295-4FC0-BB58-8D442230972C}">
      <dgm:prSet/>
      <dgm:spPr/>
      <dgm:t>
        <a:bodyPr/>
        <a:lstStyle/>
        <a:p>
          <a:r>
            <a:rPr lang="en-US"/>
            <a:t>texto (str) "Python" "750" </a:t>
          </a:r>
        </a:p>
      </dgm:t>
    </dgm:pt>
    <dgm:pt modelId="{337F7035-3492-4DCC-A46A-98FCCB6CEBCC}" type="parTrans" cxnId="{FF327BDB-FE51-44DA-8FCE-DE1031936369}">
      <dgm:prSet/>
      <dgm:spPr/>
      <dgm:t>
        <a:bodyPr/>
        <a:lstStyle/>
        <a:p>
          <a:endParaRPr lang="en-US"/>
        </a:p>
      </dgm:t>
    </dgm:pt>
    <dgm:pt modelId="{7F2DB020-67EA-490C-9EC7-E3E04BB95803}" type="sibTrans" cxnId="{FF327BDB-FE51-44DA-8FCE-DE1031936369}">
      <dgm:prSet/>
      <dgm:spPr/>
      <dgm:t>
        <a:bodyPr/>
        <a:lstStyle/>
        <a:p>
          <a:endParaRPr lang="en-US"/>
        </a:p>
      </dgm:t>
    </dgm:pt>
    <dgm:pt modelId="{4302220A-BF0B-4CE0-ABD6-0746389D502E}">
      <dgm:prSet/>
      <dgm:spPr/>
      <dgm:t>
        <a:bodyPr/>
        <a:lstStyle/>
        <a:p>
          <a:r>
            <a:rPr lang="en-US"/>
            <a:t>números int 250 float 12.50 </a:t>
          </a:r>
        </a:p>
      </dgm:t>
    </dgm:pt>
    <dgm:pt modelId="{0E3557F0-E5A9-4264-98CB-60585CB072BC}" type="parTrans" cxnId="{023FBF06-BA8E-417D-BFCE-DD4C560AAA54}">
      <dgm:prSet/>
      <dgm:spPr/>
      <dgm:t>
        <a:bodyPr/>
        <a:lstStyle/>
        <a:p>
          <a:endParaRPr lang="en-US"/>
        </a:p>
      </dgm:t>
    </dgm:pt>
    <dgm:pt modelId="{B52F0636-1357-478D-BB54-59F76A3CD0F4}" type="sibTrans" cxnId="{023FBF06-BA8E-417D-BFCE-DD4C560AAA54}">
      <dgm:prSet/>
      <dgm:spPr/>
      <dgm:t>
        <a:bodyPr/>
        <a:lstStyle/>
        <a:p>
          <a:endParaRPr lang="en-US"/>
        </a:p>
      </dgm:t>
    </dgm:pt>
    <dgm:pt modelId="{39779E18-9EE5-4E13-BD99-9486F11BF7D0}">
      <dgm:prSet/>
      <dgm:spPr/>
      <dgm:t>
        <a:bodyPr/>
        <a:lstStyle/>
        <a:p>
          <a:r>
            <a:rPr lang="en-US"/>
            <a:t>booleanos True False </a:t>
          </a:r>
        </a:p>
      </dgm:t>
    </dgm:pt>
    <dgm:pt modelId="{FD5C06A1-74CD-4E08-83E0-92A69F11A98F}" type="parTrans" cxnId="{E2AF6C1F-B0C4-4BC1-AABD-ED900C972964}">
      <dgm:prSet/>
      <dgm:spPr/>
      <dgm:t>
        <a:bodyPr/>
        <a:lstStyle/>
        <a:p>
          <a:endParaRPr lang="en-US"/>
        </a:p>
      </dgm:t>
    </dgm:pt>
    <dgm:pt modelId="{B1CCF858-5903-4426-9CFB-BAFC9FFF1DA4}" type="sibTrans" cxnId="{E2AF6C1F-B0C4-4BC1-AABD-ED900C972964}">
      <dgm:prSet/>
      <dgm:spPr/>
      <dgm:t>
        <a:bodyPr/>
        <a:lstStyle/>
        <a:p>
          <a:endParaRPr lang="en-US"/>
        </a:p>
      </dgm:t>
    </dgm:pt>
    <dgm:pt modelId="{92D8802B-02EA-41B6-833D-1F9FD26EDBC7}" type="pres">
      <dgm:prSet presAssocID="{796CDD23-F416-4AA2-936A-D3CD8B1B74C9}" presName="hierChild1" presStyleCnt="0">
        <dgm:presLayoutVars>
          <dgm:chPref val="1"/>
          <dgm:dir/>
          <dgm:animOne val="branch"/>
          <dgm:animLvl val="lvl"/>
          <dgm:resizeHandles/>
        </dgm:presLayoutVars>
      </dgm:prSet>
      <dgm:spPr/>
    </dgm:pt>
    <dgm:pt modelId="{7802C757-288B-4B94-B02B-053DF0F98DEA}" type="pres">
      <dgm:prSet presAssocID="{B782F76C-8295-4FC0-BB58-8D442230972C}" presName="hierRoot1" presStyleCnt="0"/>
      <dgm:spPr/>
    </dgm:pt>
    <dgm:pt modelId="{EAE82C08-B0AE-4676-BE8F-1430691B6E4E}" type="pres">
      <dgm:prSet presAssocID="{B782F76C-8295-4FC0-BB58-8D442230972C}" presName="composite" presStyleCnt="0"/>
      <dgm:spPr/>
    </dgm:pt>
    <dgm:pt modelId="{87D43A77-ED00-4F78-9C79-FA327C5E06EA}" type="pres">
      <dgm:prSet presAssocID="{B782F76C-8295-4FC0-BB58-8D442230972C}" presName="background" presStyleLbl="node0" presStyleIdx="0" presStyleCnt="3"/>
      <dgm:spPr/>
    </dgm:pt>
    <dgm:pt modelId="{1FC35D46-2D63-46BA-8C13-8FFAE5D9C815}" type="pres">
      <dgm:prSet presAssocID="{B782F76C-8295-4FC0-BB58-8D442230972C}" presName="text" presStyleLbl="fgAcc0" presStyleIdx="0" presStyleCnt="3">
        <dgm:presLayoutVars>
          <dgm:chPref val="3"/>
        </dgm:presLayoutVars>
      </dgm:prSet>
      <dgm:spPr/>
    </dgm:pt>
    <dgm:pt modelId="{18D6FCED-68F5-45DF-A320-FC82A4F6280C}" type="pres">
      <dgm:prSet presAssocID="{B782F76C-8295-4FC0-BB58-8D442230972C}" presName="hierChild2" presStyleCnt="0"/>
      <dgm:spPr/>
    </dgm:pt>
    <dgm:pt modelId="{3451F481-09B4-4638-B6EC-BD19DDB9C3FC}" type="pres">
      <dgm:prSet presAssocID="{4302220A-BF0B-4CE0-ABD6-0746389D502E}" presName="hierRoot1" presStyleCnt="0"/>
      <dgm:spPr/>
    </dgm:pt>
    <dgm:pt modelId="{4C6F9A98-B792-4DA4-89BD-FBEDFA8E3ECD}" type="pres">
      <dgm:prSet presAssocID="{4302220A-BF0B-4CE0-ABD6-0746389D502E}" presName="composite" presStyleCnt="0"/>
      <dgm:spPr/>
    </dgm:pt>
    <dgm:pt modelId="{64B1401C-9673-4263-9575-732475DA1928}" type="pres">
      <dgm:prSet presAssocID="{4302220A-BF0B-4CE0-ABD6-0746389D502E}" presName="background" presStyleLbl="node0" presStyleIdx="1" presStyleCnt="3"/>
      <dgm:spPr/>
    </dgm:pt>
    <dgm:pt modelId="{7765CC24-66C3-4B22-82DF-D3EF9E82E6A7}" type="pres">
      <dgm:prSet presAssocID="{4302220A-BF0B-4CE0-ABD6-0746389D502E}" presName="text" presStyleLbl="fgAcc0" presStyleIdx="1" presStyleCnt="3">
        <dgm:presLayoutVars>
          <dgm:chPref val="3"/>
        </dgm:presLayoutVars>
      </dgm:prSet>
      <dgm:spPr/>
    </dgm:pt>
    <dgm:pt modelId="{F071B693-103D-489E-BB7B-B566D22A2C0F}" type="pres">
      <dgm:prSet presAssocID="{4302220A-BF0B-4CE0-ABD6-0746389D502E}" presName="hierChild2" presStyleCnt="0"/>
      <dgm:spPr/>
    </dgm:pt>
    <dgm:pt modelId="{9C6292EC-4616-4633-A951-AC8F3C1DEB1C}" type="pres">
      <dgm:prSet presAssocID="{39779E18-9EE5-4E13-BD99-9486F11BF7D0}" presName="hierRoot1" presStyleCnt="0"/>
      <dgm:spPr/>
    </dgm:pt>
    <dgm:pt modelId="{1ECC2575-2C86-437B-930F-A10CEA3A9D12}" type="pres">
      <dgm:prSet presAssocID="{39779E18-9EE5-4E13-BD99-9486F11BF7D0}" presName="composite" presStyleCnt="0"/>
      <dgm:spPr/>
    </dgm:pt>
    <dgm:pt modelId="{5FD0A4BD-20CE-40DB-B73D-DA64211CC808}" type="pres">
      <dgm:prSet presAssocID="{39779E18-9EE5-4E13-BD99-9486F11BF7D0}" presName="background" presStyleLbl="node0" presStyleIdx="2" presStyleCnt="3"/>
      <dgm:spPr/>
    </dgm:pt>
    <dgm:pt modelId="{7273AE97-3632-44B7-B336-3588FC53C771}" type="pres">
      <dgm:prSet presAssocID="{39779E18-9EE5-4E13-BD99-9486F11BF7D0}" presName="text" presStyleLbl="fgAcc0" presStyleIdx="2" presStyleCnt="3">
        <dgm:presLayoutVars>
          <dgm:chPref val="3"/>
        </dgm:presLayoutVars>
      </dgm:prSet>
      <dgm:spPr/>
    </dgm:pt>
    <dgm:pt modelId="{8C2B5FEB-A901-47C1-A5F1-8D42534F0A02}" type="pres">
      <dgm:prSet presAssocID="{39779E18-9EE5-4E13-BD99-9486F11BF7D0}" presName="hierChild2" presStyleCnt="0"/>
      <dgm:spPr/>
    </dgm:pt>
  </dgm:ptLst>
  <dgm:cxnLst>
    <dgm:cxn modelId="{023FBF06-BA8E-417D-BFCE-DD4C560AAA54}" srcId="{796CDD23-F416-4AA2-936A-D3CD8B1B74C9}" destId="{4302220A-BF0B-4CE0-ABD6-0746389D502E}" srcOrd="1" destOrd="0" parTransId="{0E3557F0-E5A9-4264-98CB-60585CB072BC}" sibTransId="{B52F0636-1357-478D-BB54-59F76A3CD0F4}"/>
    <dgm:cxn modelId="{E2AF6C1F-B0C4-4BC1-AABD-ED900C972964}" srcId="{796CDD23-F416-4AA2-936A-D3CD8B1B74C9}" destId="{39779E18-9EE5-4E13-BD99-9486F11BF7D0}" srcOrd="2" destOrd="0" parTransId="{FD5C06A1-74CD-4E08-83E0-92A69F11A98F}" sibTransId="{B1CCF858-5903-4426-9CFB-BAFC9FFF1DA4}"/>
    <dgm:cxn modelId="{0846711F-D434-4FA4-9A7C-D8007B880378}" type="presOf" srcId="{39779E18-9EE5-4E13-BD99-9486F11BF7D0}" destId="{7273AE97-3632-44B7-B336-3588FC53C771}" srcOrd="0" destOrd="0" presId="urn:microsoft.com/office/officeart/2005/8/layout/hierarchy1"/>
    <dgm:cxn modelId="{C1B23D6F-AE72-4C34-960B-34EB92A9F357}" type="presOf" srcId="{4302220A-BF0B-4CE0-ABD6-0746389D502E}" destId="{7765CC24-66C3-4B22-82DF-D3EF9E82E6A7}" srcOrd="0" destOrd="0" presId="urn:microsoft.com/office/officeart/2005/8/layout/hierarchy1"/>
    <dgm:cxn modelId="{16D7A87E-C990-4EC2-992E-DDDE2CB5636F}" type="presOf" srcId="{796CDD23-F416-4AA2-936A-D3CD8B1B74C9}" destId="{92D8802B-02EA-41B6-833D-1F9FD26EDBC7}" srcOrd="0" destOrd="0" presId="urn:microsoft.com/office/officeart/2005/8/layout/hierarchy1"/>
    <dgm:cxn modelId="{794982D6-79EB-4759-923B-E8762330A77B}" type="presOf" srcId="{B782F76C-8295-4FC0-BB58-8D442230972C}" destId="{1FC35D46-2D63-46BA-8C13-8FFAE5D9C815}" srcOrd="0" destOrd="0" presId="urn:microsoft.com/office/officeart/2005/8/layout/hierarchy1"/>
    <dgm:cxn modelId="{FF327BDB-FE51-44DA-8FCE-DE1031936369}" srcId="{796CDD23-F416-4AA2-936A-D3CD8B1B74C9}" destId="{B782F76C-8295-4FC0-BB58-8D442230972C}" srcOrd="0" destOrd="0" parTransId="{337F7035-3492-4DCC-A46A-98FCCB6CEBCC}" sibTransId="{7F2DB020-67EA-490C-9EC7-E3E04BB95803}"/>
    <dgm:cxn modelId="{F967F893-A3A1-4843-A3E9-465951B48832}" type="presParOf" srcId="{92D8802B-02EA-41B6-833D-1F9FD26EDBC7}" destId="{7802C757-288B-4B94-B02B-053DF0F98DEA}" srcOrd="0" destOrd="0" presId="urn:microsoft.com/office/officeart/2005/8/layout/hierarchy1"/>
    <dgm:cxn modelId="{7058424D-D2E2-428C-8D2F-B0F6F5EFCFF5}" type="presParOf" srcId="{7802C757-288B-4B94-B02B-053DF0F98DEA}" destId="{EAE82C08-B0AE-4676-BE8F-1430691B6E4E}" srcOrd="0" destOrd="0" presId="urn:microsoft.com/office/officeart/2005/8/layout/hierarchy1"/>
    <dgm:cxn modelId="{FC493680-7A1F-435C-87D2-5CF6684063A1}" type="presParOf" srcId="{EAE82C08-B0AE-4676-BE8F-1430691B6E4E}" destId="{87D43A77-ED00-4F78-9C79-FA327C5E06EA}" srcOrd="0" destOrd="0" presId="urn:microsoft.com/office/officeart/2005/8/layout/hierarchy1"/>
    <dgm:cxn modelId="{EEBDC198-8F63-402B-8A97-3204C4F4D78E}" type="presParOf" srcId="{EAE82C08-B0AE-4676-BE8F-1430691B6E4E}" destId="{1FC35D46-2D63-46BA-8C13-8FFAE5D9C815}" srcOrd="1" destOrd="0" presId="urn:microsoft.com/office/officeart/2005/8/layout/hierarchy1"/>
    <dgm:cxn modelId="{BA10C7E7-A6EA-4ECE-8B7E-E08CF51065EF}" type="presParOf" srcId="{7802C757-288B-4B94-B02B-053DF0F98DEA}" destId="{18D6FCED-68F5-45DF-A320-FC82A4F6280C}" srcOrd="1" destOrd="0" presId="urn:microsoft.com/office/officeart/2005/8/layout/hierarchy1"/>
    <dgm:cxn modelId="{9C2167A6-DEE0-464F-9A6F-157DFA877F72}" type="presParOf" srcId="{92D8802B-02EA-41B6-833D-1F9FD26EDBC7}" destId="{3451F481-09B4-4638-B6EC-BD19DDB9C3FC}" srcOrd="1" destOrd="0" presId="urn:microsoft.com/office/officeart/2005/8/layout/hierarchy1"/>
    <dgm:cxn modelId="{4C4EDF24-E73A-4871-B2C2-5EBAD5A7A8CF}" type="presParOf" srcId="{3451F481-09B4-4638-B6EC-BD19DDB9C3FC}" destId="{4C6F9A98-B792-4DA4-89BD-FBEDFA8E3ECD}" srcOrd="0" destOrd="0" presId="urn:microsoft.com/office/officeart/2005/8/layout/hierarchy1"/>
    <dgm:cxn modelId="{2B62C411-53C7-4495-BB08-63F5AB8732F9}" type="presParOf" srcId="{4C6F9A98-B792-4DA4-89BD-FBEDFA8E3ECD}" destId="{64B1401C-9673-4263-9575-732475DA1928}" srcOrd="0" destOrd="0" presId="urn:microsoft.com/office/officeart/2005/8/layout/hierarchy1"/>
    <dgm:cxn modelId="{ACF88C79-D9EE-4DDF-B47D-2BFAFB36575E}" type="presParOf" srcId="{4C6F9A98-B792-4DA4-89BD-FBEDFA8E3ECD}" destId="{7765CC24-66C3-4B22-82DF-D3EF9E82E6A7}" srcOrd="1" destOrd="0" presId="urn:microsoft.com/office/officeart/2005/8/layout/hierarchy1"/>
    <dgm:cxn modelId="{405F0A3C-B7C1-47BA-86BA-41FF633BB9E9}" type="presParOf" srcId="{3451F481-09B4-4638-B6EC-BD19DDB9C3FC}" destId="{F071B693-103D-489E-BB7B-B566D22A2C0F}" srcOrd="1" destOrd="0" presId="urn:microsoft.com/office/officeart/2005/8/layout/hierarchy1"/>
    <dgm:cxn modelId="{4EA21BB0-8760-4FAB-86D0-A18460D6C761}" type="presParOf" srcId="{92D8802B-02EA-41B6-833D-1F9FD26EDBC7}" destId="{9C6292EC-4616-4633-A951-AC8F3C1DEB1C}" srcOrd="2" destOrd="0" presId="urn:microsoft.com/office/officeart/2005/8/layout/hierarchy1"/>
    <dgm:cxn modelId="{B78B9EA1-5CD2-482B-AA06-CDD00B34FF87}" type="presParOf" srcId="{9C6292EC-4616-4633-A951-AC8F3C1DEB1C}" destId="{1ECC2575-2C86-437B-930F-A10CEA3A9D12}" srcOrd="0" destOrd="0" presId="urn:microsoft.com/office/officeart/2005/8/layout/hierarchy1"/>
    <dgm:cxn modelId="{499CC441-1E85-4538-9925-4EF72C0D4E53}" type="presParOf" srcId="{1ECC2575-2C86-437B-930F-A10CEA3A9D12}" destId="{5FD0A4BD-20CE-40DB-B73D-DA64211CC808}" srcOrd="0" destOrd="0" presId="urn:microsoft.com/office/officeart/2005/8/layout/hierarchy1"/>
    <dgm:cxn modelId="{1D375C4C-1C11-41B2-A59D-9E70F4D79043}" type="presParOf" srcId="{1ECC2575-2C86-437B-930F-A10CEA3A9D12}" destId="{7273AE97-3632-44B7-B336-3588FC53C771}" srcOrd="1" destOrd="0" presId="urn:microsoft.com/office/officeart/2005/8/layout/hierarchy1"/>
    <dgm:cxn modelId="{AC79587A-1D72-4945-82E3-AF932D8C7C75}" type="presParOf" srcId="{9C6292EC-4616-4633-A951-AC8F3C1DEB1C}" destId="{8C2B5FEB-A901-47C1-A5F1-8D42534F0A0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F9FA0-6D1B-4A45-8F71-E1395197251B}" type="doc">
      <dgm:prSet loTypeId="urn:microsoft.com/office/officeart/2018/layout/CircleProcess" loCatId="simpleprocesssa" qsTypeId="urn:microsoft.com/office/officeart/2005/8/quickstyle/simple1" qsCatId="simple" csTypeId="urn:microsoft.com/office/officeart/2005/8/colors/colorful5" csCatId="colorful" phldr="1"/>
      <dgm:spPr/>
      <dgm:t>
        <a:bodyPr/>
        <a:lstStyle/>
        <a:p>
          <a:endParaRPr lang="en-US"/>
        </a:p>
      </dgm:t>
    </dgm:pt>
    <dgm:pt modelId="{6F2801D7-B287-4A78-8869-668535ADC632}">
      <dgm:prSet/>
      <dgm:spPr/>
      <dgm:t>
        <a:bodyPr/>
        <a:lstStyle/>
        <a:p>
          <a:r>
            <a:rPr lang="es-MX" dirty="0" err="1"/>
            <a:t>islower</a:t>
          </a:r>
          <a:r>
            <a:rPr lang="es-MX" dirty="0"/>
            <a:t>() </a:t>
          </a:r>
          <a:r>
            <a:rPr lang="es-MX" dirty="0" err="1"/>
            <a:t>minusculas</a:t>
          </a:r>
          <a:endParaRPr lang="en-US" dirty="0"/>
        </a:p>
      </dgm:t>
    </dgm:pt>
    <dgm:pt modelId="{FB475A82-0B4B-4578-A374-162C17C65D07}" type="parTrans" cxnId="{48DF1C24-58C1-4A6B-9DB0-71C632765CB3}">
      <dgm:prSet/>
      <dgm:spPr/>
      <dgm:t>
        <a:bodyPr/>
        <a:lstStyle/>
        <a:p>
          <a:endParaRPr lang="en-US"/>
        </a:p>
      </dgm:t>
    </dgm:pt>
    <dgm:pt modelId="{F2D3786A-4F0C-4A1F-BAF8-9DE55B2C2EF8}" type="sibTrans" cxnId="{48DF1C24-58C1-4A6B-9DB0-71C632765CB3}">
      <dgm:prSet/>
      <dgm:spPr/>
      <dgm:t>
        <a:bodyPr/>
        <a:lstStyle/>
        <a:p>
          <a:endParaRPr lang="en-US"/>
        </a:p>
      </dgm:t>
    </dgm:pt>
    <dgm:pt modelId="{318DA844-CDFD-480F-A2B6-073B9A53215E}">
      <dgm:prSet/>
      <dgm:spPr/>
      <dgm:t>
        <a:bodyPr/>
        <a:lstStyle/>
        <a:p>
          <a:r>
            <a:rPr lang="es-MX" dirty="0" err="1"/>
            <a:t>isupper</a:t>
          </a:r>
          <a:r>
            <a:rPr lang="es-MX" dirty="0"/>
            <a:t>() </a:t>
          </a:r>
          <a:r>
            <a:rPr lang="es-MX" dirty="0" err="1"/>
            <a:t>mayusculas</a:t>
          </a:r>
          <a:endParaRPr lang="en-US" dirty="0"/>
        </a:p>
      </dgm:t>
    </dgm:pt>
    <dgm:pt modelId="{74D298CE-F8BA-4686-8389-02CED989A000}" type="parTrans" cxnId="{7A9E2ED1-F1A5-4BB4-A8AC-68D4E3D291A7}">
      <dgm:prSet/>
      <dgm:spPr/>
      <dgm:t>
        <a:bodyPr/>
        <a:lstStyle/>
        <a:p>
          <a:endParaRPr lang="en-US"/>
        </a:p>
      </dgm:t>
    </dgm:pt>
    <dgm:pt modelId="{AD1C1BE9-D287-4E55-8898-F1F0C6D171ED}" type="sibTrans" cxnId="{7A9E2ED1-F1A5-4BB4-A8AC-68D4E3D291A7}">
      <dgm:prSet/>
      <dgm:spPr/>
      <dgm:t>
        <a:bodyPr/>
        <a:lstStyle/>
        <a:p>
          <a:endParaRPr lang="en-US"/>
        </a:p>
      </dgm:t>
    </dgm:pt>
    <dgm:pt modelId="{661BE073-7A17-48CD-84E4-94B152169AC1}">
      <dgm:prSet/>
      <dgm:spPr/>
      <dgm:t>
        <a:bodyPr/>
        <a:lstStyle/>
        <a:p>
          <a:r>
            <a:rPr lang="es-MX" dirty="0" err="1"/>
            <a:t>isprintable</a:t>
          </a:r>
          <a:r>
            <a:rPr lang="es-MX" dirty="0"/>
            <a:t>() verifica que no tenga caracteres especiales</a:t>
          </a:r>
          <a:endParaRPr lang="en-US" dirty="0"/>
        </a:p>
      </dgm:t>
    </dgm:pt>
    <dgm:pt modelId="{FFE64604-4023-45CA-9F26-026A7D68B643}" type="parTrans" cxnId="{0CE3949A-23BE-4220-B69D-8036EDDB0D0B}">
      <dgm:prSet/>
      <dgm:spPr/>
      <dgm:t>
        <a:bodyPr/>
        <a:lstStyle/>
        <a:p>
          <a:endParaRPr lang="en-US"/>
        </a:p>
      </dgm:t>
    </dgm:pt>
    <dgm:pt modelId="{044FFFF7-16D8-4F47-B794-32E00AE4E845}" type="sibTrans" cxnId="{0CE3949A-23BE-4220-B69D-8036EDDB0D0B}">
      <dgm:prSet/>
      <dgm:spPr/>
      <dgm:t>
        <a:bodyPr/>
        <a:lstStyle/>
        <a:p>
          <a:endParaRPr lang="en-US"/>
        </a:p>
      </dgm:t>
    </dgm:pt>
    <dgm:pt modelId="{96D10A4F-8D18-4117-92C0-FE8040BABA58}">
      <dgm:prSet/>
      <dgm:spPr/>
      <dgm:t>
        <a:bodyPr/>
        <a:lstStyle/>
        <a:p>
          <a:r>
            <a:rPr lang="es-MX" dirty="0" err="1"/>
            <a:t>isspace</a:t>
          </a:r>
          <a:r>
            <a:rPr lang="es-MX" dirty="0"/>
            <a:t>() si esta lleno o son puros espacios</a:t>
          </a:r>
          <a:endParaRPr lang="en-US" dirty="0"/>
        </a:p>
      </dgm:t>
    </dgm:pt>
    <dgm:pt modelId="{9692DCE4-D205-4CAE-8C90-C3E43D3FFA60}" type="parTrans" cxnId="{27FEEC83-B46F-4318-8C11-97365EFCAA91}">
      <dgm:prSet/>
      <dgm:spPr/>
      <dgm:t>
        <a:bodyPr/>
        <a:lstStyle/>
        <a:p>
          <a:endParaRPr lang="en-US"/>
        </a:p>
      </dgm:t>
    </dgm:pt>
    <dgm:pt modelId="{5E57CD02-7925-4F49-8474-CC824D18E5E6}" type="sibTrans" cxnId="{27FEEC83-B46F-4318-8C11-97365EFCAA91}">
      <dgm:prSet/>
      <dgm:spPr/>
      <dgm:t>
        <a:bodyPr/>
        <a:lstStyle/>
        <a:p>
          <a:endParaRPr lang="en-US"/>
        </a:p>
      </dgm:t>
    </dgm:pt>
    <dgm:pt modelId="{E3EDFFF0-F2B9-4260-83A3-E9323D832A37}" type="pres">
      <dgm:prSet presAssocID="{3EEF9FA0-6D1B-4A45-8F71-E1395197251B}" presName="Name0" presStyleCnt="0">
        <dgm:presLayoutVars>
          <dgm:chMax val="11"/>
          <dgm:chPref val="11"/>
          <dgm:dir/>
          <dgm:resizeHandles/>
        </dgm:presLayoutVars>
      </dgm:prSet>
      <dgm:spPr/>
    </dgm:pt>
    <dgm:pt modelId="{88DE5272-0880-4D22-8CAD-193F571F6425}" type="pres">
      <dgm:prSet presAssocID="{96D10A4F-8D18-4117-92C0-FE8040BABA58}" presName="Accent4" presStyleCnt="0"/>
      <dgm:spPr/>
    </dgm:pt>
    <dgm:pt modelId="{B966C904-0EA3-4072-A4F5-88B7EE0BA819}" type="pres">
      <dgm:prSet presAssocID="{96D10A4F-8D18-4117-92C0-FE8040BABA58}" presName="Accent" presStyleLbl="node1" presStyleIdx="0" presStyleCnt="8"/>
      <dgm:spPr/>
    </dgm:pt>
    <dgm:pt modelId="{A0941075-D263-465C-87FD-BF583C09741C}" type="pres">
      <dgm:prSet presAssocID="{96D10A4F-8D18-4117-92C0-FE8040BABA58}" presName="ParentBackground4" presStyleCnt="0"/>
      <dgm:spPr/>
    </dgm:pt>
    <dgm:pt modelId="{A2D3DA72-CF5D-4BAF-9EAD-ED7949DD2768}" type="pres">
      <dgm:prSet presAssocID="{96D10A4F-8D18-4117-92C0-FE8040BABA58}" presName="ParentBackground" presStyleLbl="node1" presStyleIdx="1" presStyleCnt="8"/>
      <dgm:spPr/>
    </dgm:pt>
    <dgm:pt modelId="{45DD10A2-46B0-4D97-9F0B-D552AF64F2D8}" type="pres">
      <dgm:prSet presAssocID="{96D10A4F-8D18-4117-92C0-FE8040BABA58}" presName="Parent4" presStyleLbl="fgAcc0" presStyleIdx="0" presStyleCnt="0">
        <dgm:presLayoutVars>
          <dgm:chMax val="1"/>
          <dgm:chPref val="1"/>
          <dgm:bulletEnabled val="1"/>
        </dgm:presLayoutVars>
      </dgm:prSet>
      <dgm:spPr/>
    </dgm:pt>
    <dgm:pt modelId="{913E3254-9C9A-479B-AC6C-BB1608969CB8}" type="pres">
      <dgm:prSet presAssocID="{661BE073-7A17-48CD-84E4-94B152169AC1}" presName="Accent3" presStyleCnt="0"/>
      <dgm:spPr/>
    </dgm:pt>
    <dgm:pt modelId="{5D9CE1D9-9202-4D6B-9C40-9489FF95509C}" type="pres">
      <dgm:prSet presAssocID="{661BE073-7A17-48CD-84E4-94B152169AC1}" presName="Accent" presStyleLbl="node1" presStyleIdx="2" presStyleCnt="8"/>
      <dgm:spPr/>
    </dgm:pt>
    <dgm:pt modelId="{73A64DF9-6974-4C1D-93A9-8F37B2160D6B}" type="pres">
      <dgm:prSet presAssocID="{661BE073-7A17-48CD-84E4-94B152169AC1}" presName="ParentBackground3" presStyleCnt="0"/>
      <dgm:spPr/>
    </dgm:pt>
    <dgm:pt modelId="{B8516CA5-4817-45F5-8B97-F622C4412C27}" type="pres">
      <dgm:prSet presAssocID="{661BE073-7A17-48CD-84E4-94B152169AC1}" presName="ParentBackground" presStyleLbl="node1" presStyleIdx="3" presStyleCnt="8"/>
      <dgm:spPr/>
    </dgm:pt>
    <dgm:pt modelId="{FE3CBFE1-F996-4CC7-B0F7-897A91B42A8C}" type="pres">
      <dgm:prSet presAssocID="{661BE073-7A17-48CD-84E4-94B152169AC1}" presName="Parent3" presStyleLbl="fgAcc0" presStyleIdx="0" presStyleCnt="0">
        <dgm:presLayoutVars>
          <dgm:chMax val="1"/>
          <dgm:chPref val="1"/>
          <dgm:bulletEnabled val="1"/>
        </dgm:presLayoutVars>
      </dgm:prSet>
      <dgm:spPr/>
    </dgm:pt>
    <dgm:pt modelId="{7FDECAF3-F1EB-4635-9E93-063DCBA336AC}" type="pres">
      <dgm:prSet presAssocID="{318DA844-CDFD-480F-A2B6-073B9A53215E}" presName="Accent2" presStyleCnt="0"/>
      <dgm:spPr/>
    </dgm:pt>
    <dgm:pt modelId="{7AA8777A-3E23-4108-A0B3-7C39DFDD3641}" type="pres">
      <dgm:prSet presAssocID="{318DA844-CDFD-480F-A2B6-073B9A53215E}" presName="Accent" presStyleLbl="node1" presStyleIdx="4" presStyleCnt="8"/>
      <dgm:spPr/>
    </dgm:pt>
    <dgm:pt modelId="{26BE7FEF-D6D5-46A2-8F3C-52ACA97ECF42}" type="pres">
      <dgm:prSet presAssocID="{318DA844-CDFD-480F-A2B6-073B9A53215E}" presName="ParentBackground2" presStyleCnt="0"/>
      <dgm:spPr/>
    </dgm:pt>
    <dgm:pt modelId="{85710EBF-5E45-4C00-96B1-02BD4147E7AE}" type="pres">
      <dgm:prSet presAssocID="{318DA844-CDFD-480F-A2B6-073B9A53215E}" presName="ParentBackground" presStyleLbl="node1" presStyleIdx="5" presStyleCnt="8"/>
      <dgm:spPr/>
    </dgm:pt>
    <dgm:pt modelId="{16A04BC3-2FCD-4DC7-883F-9D04DD96827C}" type="pres">
      <dgm:prSet presAssocID="{318DA844-CDFD-480F-A2B6-073B9A53215E}" presName="Parent2" presStyleLbl="fgAcc0" presStyleIdx="0" presStyleCnt="0">
        <dgm:presLayoutVars>
          <dgm:chMax val="1"/>
          <dgm:chPref val="1"/>
          <dgm:bulletEnabled val="1"/>
        </dgm:presLayoutVars>
      </dgm:prSet>
      <dgm:spPr/>
    </dgm:pt>
    <dgm:pt modelId="{8EB4FA4A-AF32-4FBC-9CA8-5F8EB0274CD8}" type="pres">
      <dgm:prSet presAssocID="{6F2801D7-B287-4A78-8869-668535ADC632}" presName="Accent1" presStyleCnt="0"/>
      <dgm:spPr/>
    </dgm:pt>
    <dgm:pt modelId="{7D02E50C-A8B0-4B3A-849E-A778EA109139}" type="pres">
      <dgm:prSet presAssocID="{6F2801D7-B287-4A78-8869-668535ADC632}" presName="Accent" presStyleLbl="node1" presStyleIdx="6" presStyleCnt="8"/>
      <dgm:spPr/>
    </dgm:pt>
    <dgm:pt modelId="{B611BAB6-A82A-4446-8656-21D0350893F3}" type="pres">
      <dgm:prSet presAssocID="{6F2801D7-B287-4A78-8869-668535ADC632}" presName="ParentBackground1" presStyleCnt="0"/>
      <dgm:spPr/>
    </dgm:pt>
    <dgm:pt modelId="{6D8E57FD-A999-4A01-B2DE-19D39BF22BA7}" type="pres">
      <dgm:prSet presAssocID="{6F2801D7-B287-4A78-8869-668535ADC632}" presName="ParentBackground" presStyleLbl="node1" presStyleIdx="7" presStyleCnt="8"/>
      <dgm:spPr/>
    </dgm:pt>
    <dgm:pt modelId="{70659369-6050-4399-ADF4-E6A1F264C3DF}" type="pres">
      <dgm:prSet presAssocID="{6F2801D7-B287-4A78-8869-668535ADC632}" presName="Parent1" presStyleLbl="fgAcc0" presStyleIdx="0" presStyleCnt="0">
        <dgm:presLayoutVars>
          <dgm:chMax val="1"/>
          <dgm:chPref val="1"/>
          <dgm:bulletEnabled val="1"/>
        </dgm:presLayoutVars>
      </dgm:prSet>
      <dgm:spPr/>
    </dgm:pt>
  </dgm:ptLst>
  <dgm:cxnLst>
    <dgm:cxn modelId="{0C131A0A-77D1-40FC-A71E-19B4DF7383DD}" type="presOf" srcId="{96D10A4F-8D18-4117-92C0-FE8040BABA58}" destId="{A2D3DA72-CF5D-4BAF-9EAD-ED7949DD2768}" srcOrd="0" destOrd="0" presId="urn:microsoft.com/office/officeart/2018/layout/CircleProcess"/>
    <dgm:cxn modelId="{73F2FE0C-52C7-4B8A-812E-B120EB62BB43}" type="presOf" srcId="{3EEF9FA0-6D1B-4A45-8F71-E1395197251B}" destId="{E3EDFFF0-F2B9-4260-83A3-E9323D832A37}" srcOrd="0" destOrd="0" presId="urn:microsoft.com/office/officeart/2018/layout/CircleProcess"/>
    <dgm:cxn modelId="{48DF1C24-58C1-4A6B-9DB0-71C632765CB3}" srcId="{3EEF9FA0-6D1B-4A45-8F71-E1395197251B}" destId="{6F2801D7-B287-4A78-8869-668535ADC632}" srcOrd="0" destOrd="0" parTransId="{FB475A82-0B4B-4578-A374-162C17C65D07}" sibTransId="{F2D3786A-4F0C-4A1F-BAF8-9DE55B2C2EF8}"/>
    <dgm:cxn modelId="{35586B83-BE98-42F0-8865-83896D318A59}" type="presOf" srcId="{6F2801D7-B287-4A78-8869-668535ADC632}" destId="{6D8E57FD-A999-4A01-B2DE-19D39BF22BA7}" srcOrd="0" destOrd="0" presId="urn:microsoft.com/office/officeart/2018/layout/CircleProcess"/>
    <dgm:cxn modelId="{27FEEC83-B46F-4318-8C11-97365EFCAA91}" srcId="{3EEF9FA0-6D1B-4A45-8F71-E1395197251B}" destId="{96D10A4F-8D18-4117-92C0-FE8040BABA58}" srcOrd="3" destOrd="0" parTransId="{9692DCE4-D205-4CAE-8C90-C3E43D3FFA60}" sibTransId="{5E57CD02-7925-4F49-8474-CC824D18E5E6}"/>
    <dgm:cxn modelId="{EFCAAD84-7C89-46E0-99AE-E6B2F5C50792}" type="presOf" srcId="{661BE073-7A17-48CD-84E4-94B152169AC1}" destId="{B8516CA5-4817-45F5-8B97-F622C4412C27}" srcOrd="0" destOrd="0" presId="urn:microsoft.com/office/officeart/2018/layout/CircleProcess"/>
    <dgm:cxn modelId="{7C30D187-B2A4-437B-9F68-5C57B9940333}" type="presOf" srcId="{96D10A4F-8D18-4117-92C0-FE8040BABA58}" destId="{45DD10A2-46B0-4D97-9F0B-D552AF64F2D8}" srcOrd="1" destOrd="0" presId="urn:microsoft.com/office/officeart/2018/layout/CircleProcess"/>
    <dgm:cxn modelId="{69E17392-EAC3-4FD9-9E81-E8A35B06CDE4}" type="presOf" srcId="{661BE073-7A17-48CD-84E4-94B152169AC1}" destId="{FE3CBFE1-F996-4CC7-B0F7-897A91B42A8C}" srcOrd="1" destOrd="0" presId="urn:microsoft.com/office/officeart/2018/layout/CircleProcess"/>
    <dgm:cxn modelId="{0CE3949A-23BE-4220-B69D-8036EDDB0D0B}" srcId="{3EEF9FA0-6D1B-4A45-8F71-E1395197251B}" destId="{661BE073-7A17-48CD-84E4-94B152169AC1}" srcOrd="2" destOrd="0" parTransId="{FFE64604-4023-45CA-9F26-026A7D68B643}" sibTransId="{044FFFF7-16D8-4F47-B794-32E00AE4E845}"/>
    <dgm:cxn modelId="{D3D6FCB3-104F-4DD2-975F-A9420F0DC688}" type="presOf" srcId="{318DA844-CDFD-480F-A2B6-073B9A53215E}" destId="{85710EBF-5E45-4C00-96B1-02BD4147E7AE}" srcOrd="0" destOrd="0" presId="urn:microsoft.com/office/officeart/2018/layout/CircleProcess"/>
    <dgm:cxn modelId="{7A9E2ED1-F1A5-4BB4-A8AC-68D4E3D291A7}" srcId="{3EEF9FA0-6D1B-4A45-8F71-E1395197251B}" destId="{318DA844-CDFD-480F-A2B6-073B9A53215E}" srcOrd="1" destOrd="0" parTransId="{74D298CE-F8BA-4686-8389-02CED989A000}" sibTransId="{AD1C1BE9-D287-4E55-8898-F1F0C6D171ED}"/>
    <dgm:cxn modelId="{25069DE4-F0A7-42F0-9C89-35EF9313F80C}" type="presOf" srcId="{6F2801D7-B287-4A78-8869-668535ADC632}" destId="{70659369-6050-4399-ADF4-E6A1F264C3DF}" srcOrd="1" destOrd="0" presId="urn:microsoft.com/office/officeart/2018/layout/CircleProcess"/>
    <dgm:cxn modelId="{82D876EA-A74B-4B90-9E52-611B426DBB7C}" type="presOf" srcId="{318DA844-CDFD-480F-A2B6-073B9A53215E}" destId="{16A04BC3-2FCD-4DC7-883F-9D04DD96827C}" srcOrd="1" destOrd="0" presId="urn:microsoft.com/office/officeart/2018/layout/CircleProcess"/>
    <dgm:cxn modelId="{6FE38FD4-FB5A-42D5-BB42-A7E5EBCF24CA}" type="presParOf" srcId="{E3EDFFF0-F2B9-4260-83A3-E9323D832A37}" destId="{88DE5272-0880-4D22-8CAD-193F571F6425}" srcOrd="0" destOrd="0" presId="urn:microsoft.com/office/officeart/2018/layout/CircleProcess"/>
    <dgm:cxn modelId="{5B20F6BC-C6E9-4DCE-A2FC-ED446D32D57C}" type="presParOf" srcId="{88DE5272-0880-4D22-8CAD-193F571F6425}" destId="{B966C904-0EA3-4072-A4F5-88B7EE0BA819}" srcOrd="0" destOrd="0" presId="urn:microsoft.com/office/officeart/2018/layout/CircleProcess"/>
    <dgm:cxn modelId="{186E3FAF-CB0B-44E7-9724-33938A4E23EA}" type="presParOf" srcId="{E3EDFFF0-F2B9-4260-83A3-E9323D832A37}" destId="{A0941075-D263-465C-87FD-BF583C09741C}" srcOrd="1" destOrd="0" presId="urn:microsoft.com/office/officeart/2018/layout/CircleProcess"/>
    <dgm:cxn modelId="{DBB4F921-DB60-4F55-A1E5-39ADAE972CB5}" type="presParOf" srcId="{A0941075-D263-465C-87FD-BF583C09741C}" destId="{A2D3DA72-CF5D-4BAF-9EAD-ED7949DD2768}" srcOrd="0" destOrd="0" presId="urn:microsoft.com/office/officeart/2018/layout/CircleProcess"/>
    <dgm:cxn modelId="{A200CCC4-9D71-49F7-9277-2AC1382BD0F1}" type="presParOf" srcId="{E3EDFFF0-F2B9-4260-83A3-E9323D832A37}" destId="{45DD10A2-46B0-4D97-9F0B-D552AF64F2D8}" srcOrd="2" destOrd="0" presId="urn:microsoft.com/office/officeart/2018/layout/CircleProcess"/>
    <dgm:cxn modelId="{E832CA04-4D01-46E8-8A55-12B050F67DF1}" type="presParOf" srcId="{E3EDFFF0-F2B9-4260-83A3-E9323D832A37}" destId="{913E3254-9C9A-479B-AC6C-BB1608969CB8}" srcOrd="3" destOrd="0" presId="urn:microsoft.com/office/officeart/2018/layout/CircleProcess"/>
    <dgm:cxn modelId="{137DAEF4-2E2D-404E-B82D-3F99629BD306}" type="presParOf" srcId="{913E3254-9C9A-479B-AC6C-BB1608969CB8}" destId="{5D9CE1D9-9202-4D6B-9C40-9489FF95509C}" srcOrd="0" destOrd="0" presId="urn:microsoft.com/office/officeart/2018/layout/CircleProcess"/>
    <dgm:cxn modelId="{9EA41150-EE66-4817-9044-8422CE1C0843}" type="presParOf" srcId="{E3EDFFF0-F2B9-4260-83A3-E9323D832A37}" destId="{73A64DF9-6974-4C1D-93A9-8F37B2160D6B}" srcOrd="4" destOrd="0" presId="urn:microsoft.com/office/officeart/2018/layout/CircleProcess"/>
    <dgm:cxn modelId="{0CB97D93-C16D-4600-9451-65C9AFC93E29}" type="presParOf" srcId="{73A64DF9-6974-4C1D-93A9-8F37B2160D6B}" destId="{B8516CA5-4817-45F5-8B97-F622C4412C27}" srcOrd="0" destOrd="0" presId="urn:microsoft.com/office/officeart/2018/layout/CircleProcess"/>
    <dgm:cxn modelId="{C4995E85-5BC0-4C82-867C-2AFC6330ABA0}" type="presParOf" srcId="{E3EDFFF0-F2B9-4260-83A3-E9323D832A37}" destId="{FE3CBFE1-F996-4CC7-B0F7-897A91B42A8C}" srcOrd="5" destOrd="0" presId="urn:microsoft.com/office/officeart/2018/layout/CircleProcess"/>
    <dgm:cxn modelId="{B0078C5D-49C0-4AC0-BBE4-29A92371DB4D}" type="presParOf" srcId="{E3EDFFF0-F2B9-4260-83A3-E9323D832A37}" destId="{7FDECAF3-F1EB-4635-9E93-063DCBA336AC}" srcOrd="6" destOrd="0" presId="urn:microsoft.com/office/officeart/2018/layout/CircleProcess"/>
    <dgm:cxn modelId="{ADB86C06-259A-4889-8C2F-F2FF4D1129E2}" type="presParOf" srcId="{7FDECAF3-F1EB-4635-9E93-063DCBA336AC}" destId="{7AA8777A-3E23-4108-A0B3-7C39DFDD3641}" srcOrd="0" destOrd="0" presId="urn:microsoft.com/office/officeart/2018/layout/CircleProcess"/>
    <dgm:cxn modelId="{7D7F81AB-237D-4905-A6CC-D7238EA527B4}" type="presParOf" srcId="{E3EDFFF0-F2B9-4260-83A3-E9323D832A37}" destId="{26BE7FEF-D6D5-46A2-8F3C-52ACA97ECF42}" srcOrd="7" destOrd="0" presId="urn:microsoft.com/office/officeart/2018/layout/CircleProcess"/>
    <dgm:cxn modelId="{AD3AF6D2-0807-4FC0-8235-7F26FFEEA851}" type="presParOf" srcId="{26BE7FEF-D6D5-46A2-8F3C-52ACA97ECF42}" destId="{85710EBF-5E45-4C00-96B1-02BD4147E7AE}" srcOrd="0" destOrd="0" presId="urn:microsoft.com/office/officeart/2018/layout/CircleProcess"/>
    <dgm:cxn modelId="{860079A5-D6EC-4023-B842-99F20431B0F1}" type="presParOf" srcId="{E3EDFFF0-F2B9-4260-83A3-E9323D832A37}" destId="{16A04BC3-2FCD-4DC7-883F-9D04DD96827C}" srcOrd="8" destOrd="0" presId="urn:microsoft.com/office/officeart/2018/layout/CircleProcess"/>
    <dgm:cxn modelId="{BD3BD181-2B81-4152-B009-CBD9ADBFEBD6}" type="presParOf" srcId="{E3EDFFF0-F2B9-4260-83A3-E9323D832A37}" destId="{8EB4FA4A-AF32-4FBC-9CA8-5F8EB0274CD8}" srcOrd="9" destOrd="0" presId="urn:microsoft.com/office/officeart/2018/layout/CircleProcess"/>
    <dgm:cxn modelId="{651BED60-A10E-4A9A-BFCF-4CAF0BE10FBC}" type="presParOf" srcId="{8EB4FA4A-AF32-4FBC-9CA8-5F8EB0274CD8}" destId="{7D02E50C-A8B0-4B3A-849E-A778EA109139}" srcOrd="0" destOrd="0" presId="urn:microsoft.com/office/officeart/2018/layout/CircleProcess"/>
    <dgm:cxn modelId="{1A23F3C1-1FBC-4EFE-84BC-5C1AE800E53B}" type="presParOf" srcId="{E3EDFFF0-F2B9-4260-83A3-E9323D832A37}" destId="{B611BAB6-A82A-4446-8656-21D0350893F3}" srcOrd="10" destOrd="0" presId="urn:microsoft.com/office/officeart/2018/layout/CircleProcess"/>
    <dgm:cxn modelId="{8E13EC34-6E5A-4730-8165-2C01BCA084F9}" type="presParOf" srcId="{B611BAB6-A82A-4446-8656-21D0350893F3}" destId="{6D8E57FD-A999-4A01-B2DE-19D39BF22BA7}" srcOrd="0" destOrd="0" presId="urn:microsoft.com/office/officeart/2018/layout/CircleProcess"/>
    <dgm:cxn modelId="{2D1FCD2F-C5A6-4503-8CAF-556719163550}" type="presParOf" srcId="{E3EDFFF0-F2B9-4260-83A3-E9323D832A37}" destId="{70659369-6050-4399-ADF4-E6A1F264C3DF}" srcOrd="11"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AB2A1B-AE4B-4289-98F8-B1AAA1443D3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7B42BE5-A305-4781-8103-9F66018FA03C}">
      <dgm:prSet/>
      <dgm:spPr/>
      <dgm:t>
        <a:bodyPr/>
        <a:lstStyle/>
        <a:p>
          <a:r>
            <a:rPr lang="es-MX"/>
            <a:t>Estos operadores permiten tomar decisiones basadas en múltiples condiciones.</a:t>
          </a:r>
          <a:endParaRPr lang="en-US"/>
        </a:p>
      </dgm:t>
    </dgm:pt>
    <dgm:pt modelId="{0828E8E2-8CFE-4EF1-9BC2-E3A2EE323CEF}" type="parTrans" cxnId="{DF00D705-68D9-4B3A-9FDE-66F2745A1FA6}">
      <dgm:prSet/>
      <dgm:spPr/>
      <dgm:t>
        <a:bodyPr/>
        <a:lstStyle/>
        <a:p>
          <a:endParaRPr lang="en-US"/>
        </a:p>
      </dgm:t>
    </dgm:pt>
    <dgm:pt modelId="{A73732B9-FB63-4C85-8AC7-A7702BD90415}" type="sibTrans" cxnId="{DF00D705-68D9-4B3A-9FDE-66F2745A1FA6}">
      <dgm:prSet/>
      <dgm:spPr/>
      <dgm:t>
        <a:bodyPr/>
        <a:lstStyle/>
        <a:p>
          <a:endParaRPr lang="en-US"/>
        </a:p>
      </dgm:t>
    </dgm:pt>
    <dgm:pt modelId="{FC0CD0BB-662A-4D5A-AD60-4010941D53F3}">
      <dgm:prSet/>
      <dgm:spPr/>
      <dgm:t>
        <a:bodyPr/>
        <a:lstStyle/>
        <a:p>
          <a:r>
            <a:rPr lang="pt-BR"/>
            <a:t>a = 6 &gt; 5                                b = 30 == 15*3</a:t>
          </a:r>
          <a:endParaRPr lang="en-US"/>
        </a:p>
      </dgm:t>
    </dgm:pt>
    <dgm:pt modelId="{E3B9F346-7A45-43C3-A98D-98540B94DB09}" type="parTrans" cxnId="{B40C4284-3B4B-4CA3-B0C7-5149B4D52C2C}">
      <dgm:prSet/>
      <dgm:spPr/>
      <dgm:t>
        <a:bodyPr/>
        <a:lstStyle/>
        <a:p>
          <a:endParaRPr lang="en-US"/>
        </a:p>
      </dgm:t>
    </dgm:pt>
    <dgm:pt modelId="{8024D54D-16ED-4401-BE0D-FA11444DC926}" type="sibTrans" cxnId="{B40C4284-3B4B-4CA3-B0C7-5149B4D52C2C}">
      <dgm:prSet/>
      <dgm:spPr/>
      <dgm:t>
        <a:bodyPr/>
        <a:lstStyle/>
        <a:p>
          <a:endParaRPr lang="en-US"/>
        </a:p>
      </dgm:t>
    </dgm:pt>
    <dgm:pt modelId="{5A98EFAD-1FC1-48C7-81A2-9447954A9108}">
      <dgm:prSet/>
      <dgm:spPr/>
      <dgm:t>
        <a:bodyPr/>
        <a:lstStyle/>
        <a:p>
          <a:r>
            <a:rPr lang="es-MX"/>
            <a:t>And    devuelve True si todas las condiciones son verdaderas </a:t>
          </a:r>
          <a:endParaRPr lang="en-US"/>
        </a:p>
      </dgm:t>
    </dgm:pt>
    <dgm:pt modelId="{636A4F06-2E95-4780-9B93-8829CE370C95}" type="parTrans" cxnId="{2D38ED54-591A-4014-8080-111BA93F6608}">
      <dgm:prSet/>
      <dgm:spPr/>
      <dgm:t>
        <a:bodyPr/>
        <a:lstStyle/>
        <a:p>
          <a:endParaRPr lang="en-US"/>
        </a:p>
      </dgm:t>
    </dgm:pt>
    <dgm:pt modelId="{E7A3CE70-3CAE-4B15-BBED-5685C5F25318}" type="sibTrans" cxnId="{2D38ED54-591A-4014-8080-111BA93F6608}">
      <dgm:prSet/>
      <dgm:spPr/>
      <dgm:t>
        <a:bodyPr/>
        <a:lstStyle/>
        <a:p>
          <a:endParaRPr lang="en-US"/>
        </a:p>
      </dgm:t>
    </dgm:pt>
    <dgm:pt modelId="{821B2037-47B8-425C-A14D-F07619D0AD19}">
      <dgm:prSet/>
      <dgm:spPr/>
      <dgm:t>
        <a:bodyPr/>
        <a:lstStyle/>
        <a:p>
          <a:r>
            <a:rPr lang="es-MX"/>
            <a:t>mi_bool = a and b </a:t>
          </a:r>
          <a:endParaRPr lang="en-US"/>
        </a:p>
      </dgm:t>
    </dgm:pt>
    <dgm:pt modelId="{B24AC2A0-8D68-4C8E-B0B6-DE8F25FF7CF6}" type="parTrans" cxnId="{B9E9445E-5410-4849-A81B-68DF00B99087}">
      <dgm:prSet/>
      <dgm:spPr/>
      <dgm:t>
        <a:bodyPr/>
        <a:lstStyle/>
        <a:p>
          <a:endParaRPr lang="en-US"/>
        </a:p>
      </dgm:t>
    </dgm:pt>
    <dgm:pt modelId="{288031A9-8BD4-44C1-9196-46E92A5F4B55}" type="sibTrans" cxnId="{B9E9445E-5410-4849-A81B-68DF00B99087}">
      <dgm:prSet/>
      <dgm:spPr/>
      <dgm:t>
        <a:bodyPr/>
        <a:lstStyle/>
        <a:p>
          <a:endParaRPr lang="en-US"/>
        </a:p>
      </dgm:t>
    </dgm:pt>
    <dgm:pt modelId="{7F23E26F-45D7-41AD-A212-3BACEB13F96D}">
      <dgm:prSet/>
      <dgm:spPr/>
      <dgm:t>
        <a:bodyPr/>
        <a:lstStyle/>
        <a:p>
          <a:r>
            <a:rPr lang="es-MX"/>
            <a:t>print(mi_bool) </a:t>
          </a:r>
          <a:endParaRPr lang="en-US"/>
        </a:p>
      </dgm:t>
    </dgm:pt>
    <dgm:pt modelId="{F998840A-08F4-4DDA-A64B-C88C533EA15E}" type="parTrans" cxnId="{A473A2CA-CD56-4DAE-8A06-B648D61BB4E1}">
      <dgm:prSet/>
      <dgm:spPr/>
      <dgm:t>
        <a:bodyPr/>
        <a:lstStyle/>
        <a:p>
          <a:endParaRPr lang="en-US"/>
        </a:p>
      </dgm:t>
    </dgm:pt>
    <dgm:pt modelId="{4F32CB58-047F-4651-A1D8-656049A50F6C}" type="sibTrans" cxnId="{A473A2CA-CD56-4DAE-8A06-B648D61BB4E1}">
      <dgm:prSet/>
      <dgm:spPr/>
      <dgm:t>
        <a:bodyPr/>
        <a:lstStyle/>
        <a:p>
          <a:endParaRPr lang="en-US"/>
        </a:p>
      </dgm:t>
    </dgm:pt>
    <dgm:pt modelId="{B9B1FEB8-5B2B-46D2-9790-2A0A8BE1D8C8}">
      <dgm:prSet/>
      <dgm:spPr/>
      <dgm:t>
        <a:bodyPr/>
        <a:lstStyle/>
        <a:p>
          <a:r>
            <a:rPr lang="es-MX"/>
            <a:t>&gt;&gt; False</a:t>
          </a:r>
          <a:endParaRPr lang="en-US"/>
        </a:p>
      </dgm:t>
    </dgm:pt>
    <dgm:pt modelId="{1CFABBC1-7638-46C1-951E-737B6FCCDB03}" type="parTrans" cxnId="{DC118BA8-84AC-4C5C-8736-279144ACD200}">
      <dgm:prSet/>
      <dgm:spPr/>
      <dgm:t>
        <a:bodyPr/>
        <a:lstStyle/>
        <a:p>
          <a:endParaRPr lang="en-US"/>
        </a:p>
      </dgm:t>
    </dgm:pt>
    <dgm:pt modelId="{BA2CFB0B-4338-4AFF-9974-E7892D0A77B9}" type="sibTrans" cxnId="{DC118BA8-84AC-4C5C-8736-279144ACD200}">
      <dgm:prSet/>
      <dgm:spPr/>
      <dgm:t>
        <a:bodyPr/>
        <a:lstStyle/>
        <a:p>
          <a:endParaRPr lang="en-US"/>
        </a:p>
      </dgm:t>
    </dgm:pt>
    <dgm:pt modelId="{7B2115D9-850C-4D71-B861-3B54A9815E87}">
      <dgm:prSet/>
      <dgm:spPr/>
      <dgm:t>
        <a:bodyPr/>
        <a:lstStyle/>
        <a:p>
          <a:r>
            <a:rPr lang="es-MX"/>
            <a:t>or   devuelve True si al menos una condición es verdadera </a:t>
          </a:r>
          <a:endParaRPr lang="en-US"/>
        </a:p>
      </dgm:t>
    </dgm:pt>
    <dgm:pt modelId="{8920AE16-A497-4BAF-A055-0C3654FE4B15}" type="parTrans" cxnId="{D4A806FF-4958-42BC-9AEF-DD253B33415A}">
      <dgm:prSet/>
      <dgm:spPr/>
      <dgm:t>
        <a:bodyPr/>
        <a:lstStyle/>
        <a:p>
          <a:endParaRPr lang="en-US"/>
        </a:p>
      </dgm:t>
    </dgm:pt>
    <dgm:pt modelId="{3828B2CD-5140-43A8-A9F1-BD96F3955CAF}" type="sibTrans" cxnId="{D4A806FF-4958-42BC-9AEF-DD253B33415A}">
      <dgm:prSet/>
      <dgm:spPr/>
      <dgm:t>
        <a:bodyPr/>
        <a:lstStyle/>
        <a:p>
          <a:endParaRPr lang="en-US"/>
        </a:p>
      </dgm:t>
    </dgm:pt>
    <dgm:pt modelId="{4DA503E7-4C29-4BAA-B084-796A820F3AAD}">
      <dgm:prSet/>
      <dgm:spPr/>
      <dgm:t>
        <a:bodyPr/>
        <a:lstStyle/>
        <a:p>
          <a:r>
            <a:rPr lang="es-MX"/>
            <a:t>mi_bool = a or b </a:t>
          </a:r>
          <a:endParaRPr lang="en-US"/>
        </a:p>
      </dgm:t>
    </dgm:pt>
    <dgm:pt modelId="{15917ECF-D7E9-41C8-8F44-90BACFFD8F71}" type="parTrans" cxnId="{61A2A1F2-D9E2-48F6-8608-3570337E42DA}">
      <dgm:prSet/>
      <dgm:spPr/>
      <dgm:t>
        <a:bodyPr/>
        <a:lstStyle/>
        <a:p>
          <a:endParaRPr lang="en-US"/>
        </a:p>
      </dgm:t>
    </dgm:pt>
    <dgm:pt modelId="{8C3E6140-EC66-402B-B858-AE7AFB410BE4}" type="sibTrans" cxnId="{61A2A1F2-D9E2-48F6-8608-3570337E42DA}">
      <dgm:prSet/>
      <dgm:spPr/>
      <dgm:t>
        <a:bodyPr/>
        <a:lstStyle/>
        <a:p>
          <a:endParaRPr lang="en-US"/>
        </a:p>
      </dgm:t>
    </dgm:pt>
    <dgm:pt modelId="{ECD80CB6-7D44-40C7-A213-62B519505185}">
      <dgm:prSet/>
      <dgm:spPr/>
      <dgm:t>
        <a:bodyPr/>
        <a:lstStyle/>
        <a:p>
          <a:r>
            <a:rPr lang="es-MX"/>
            <a:t>print(mi_bool) </a:t>
          </a:r>
          <a:endParaRPr lang="en-US"/>
        </a:p>
      </dgm:t>
    </dgm:pt>
    <dgm:pt modelId="{A0D43031-A200-4886-9095-5C15F4B288B2}" type="parTrans" cxnId="{E32E6B9E-3C0A-4E98-9053-2B974A6ED377}">
      <dgm:prSet/>
      <dgm:spPr/>
      <dgm:t>
        <a:bodyPr/>
        <a:lstStyle/>
        <a:p>
          <a:endParaRPr lang="en-US"/>
        </a:p>
      </dgm:t>
    </dgm:pt>
    <dgm:pt modelId="{0D5485A2-6512-4CA7-9035-D65BA3C519BA}" type="sibTrans" cxnId="{E32E6B9E-3C0A-4E98-9053-2B974A6ED377}">
      <dgm:prSet/>
      <dgm:spPr/>
      <dgm:t>
        <a:bodyPr/>
        <a:lstStyle/>
        <a:p>
          <a:endParaRPr lang="en-US"/>
        </a:p>
      </dgm:t>
    </dgm:pt>
    <dgm:pt modelId="{C6E085A0-C428-49D1-8BED-39CFEF843D3D}">
      <dgm:prSet/>
      <dgm:spPr/>
      <dgm:t>
        <a:bodyPr/>
        <a:lstStyle/>
        <a:p>
          <a:r>
            <a:rPr lang="es-MX"/>
            <a:t>&gt;&gt; True</a:t>
          </a:r>
          <a:endParaRPr lang="en-US"/>
        </a:p>
      </dgm:t>
    </dgm:pt>
    <dgm:pt modelId="{6E84B7A7-7E3B-4550-91FF-D54FA4112C0B}" type="parTrans" cxnId="{E913DC5C-5703-48CA-B314-E8F0F9CEAEBB}">
      <dgm:prSet/>
      <dgm:spPr/>
      <dgm:t>
        <a:bodyPr/>
        <a:lstStyle/>
        <a:p>
          <a:endParaRPr lang="en-US"/>
        </a:p>
      </dgm:t>
    </dgm:pt>
    <dgm:pt modelId="{FFE2C173-D075-4A78-8E49-EBA20A63143E}" type="sibTrans" cxnId="{E913DC5C-5703-48CA-B314-E8F0F9CEAEBB}">
      <dgm:prSet/>
      <dgm:spPr/>
      <dgm:t>
        <a:bodyPr/>
        <a:lstStyle/>
        <a:p>
          <a:endParaRPr lang="en-US"/>
        </a:p>
      </dgm:t>
    </dgm:pt>
    <dgm:pt modelId="{F55C5D14-5792-41A3-ABA6-700862408E0C}">
      <dgm:prSet/>
      <dgm:spPr/>
      <dgm:t>
        <a:bodyPr/>
        <a:lstStyle/>
        <a:p>
          <a:r>
            <a:rPr lang="es-MX"/>
            <a:t>not     devuelve True si el valor del booleano es False, y False si es True </a:t>
          </a:r>
          <a:endParaRPr lang="en-US"/>
        </a:p>
      </dgm:t>
    </dgm:pt>
    <dgm:pt modelId="{88AAD573-2B13-4D56-B832-22E0363E53DD}" type="parTrans" cxnId="{FFA7D660-8733-43FA-9162-62A8D456C977}">
      <dgm:prSet/>
      <dgm:spPr/>
      <dgm:t>
        <a:bodyPr/>
        <a:lstStyle/>
        <a:p>
          <a:endParaRPr lang="en-US"/>
        </a:p>
      </dgm:t>
    </dgm:pt>
    <dgm:pt modelId="{5E02A4E3-4B90-4ED1-9910-3BFB63D7F71F}" type="sibTrans" cxnId="{FFA7D660-8733-43FA-9162-62A8D456C977}">
      <dgm:prSet/>
      <dgm:spPr/>
      <dgm:t>
        <a:bodyPr/>
        <a:lstStyle/>
        <a:p>
          <a:endParaRPr lang="en-US"/>
        </a:p>
      </dgm:t>
    </dgm:pt>
    <dgm:pt modelId="{15D8C02E-6159-47A3-834C-D9FC66B86603}">
      <dgm:prSet/>
      <dgm:spPr/>
      <dgm:t>
        <a:bodyPr/>
        <a:lstStyle/>
        <a:p>
          <a:r>
            <a:rPr lang="es-MX"/>
            <a:t>mi_bool = not a </a:t>
          </a:r>
          <a:endParaRPr lang="en-US"/>
        </a:p>
      </dgm:t>
    </dgm:pt>
    <dgm:pt modelId="{CC03CE84-A00B-4328-940B-9E42E2458767}" type="parTrans" cxnId="{A81EB488-843F-4E0E-864C-A63F2EDFA4B4}">
      <dgm:prSet/>
      <dgm:spPr/>
      <dgm:t>
        <a:bodyPr/>
        <a:lstStyle/>
        <a:p>
          <a:endParaRPr lang="en-US"/>
        </a:p>
      </dgm:t>
    </dgm:pt>
    <dgm:pt modelId="{C5FF3E93-4114-4EFE-9AFC-7A752384FD1F}" type="sibTrans" cxnId="{A81EB488-843F-4E0E-864C-A63F2EDFA4B4}">
      <dgm:prSet/>
      <dgm:spPr/>
      <dgm:t>
        <a:bodyPr/>
        <a:lstStyle/>
        <a:p>
          <a:endParaRPr lang="en-US"/>
        </a:p>
      </dgm:t>
    </dgm:pt>
    <dgm:pt modelId="{D914C186-B9DB-4E9D-A21C-BF07CC81D3B9}">
      <dgm:prSet/>
      <dgm:spPr/>
      <dgm:t>
        <a:bodyPr/>
        <a:lstStyle/>
        <a:p>
          <a:r>
            <a:rPr lang="es-MX"/>
            <a:t>print(mi_bool) </a:t>
          </a:r>
          <a:endParaRPr lang="en-US"/>
        </a:p>
      </dgm:t>
    </dgm:pt>
    <dgm:pt modelId="{D8941B9E-8A4F-4908-AD6D-B24D25EB1FBD}" type="parTrans" cxnId="{FC7AE57F-0797-460C-B0F2-F343D790AAB2}">
      <dgm:prSet/>
      <dgm:spPr/>
      <dgm:t>
        <a:bodyPr/>
        <a:lstStyle/>
        <a:p>
          <a:endParaRPr lang="en-US"/>
        </a:p>
      </dgm:t>
    </dgm:pt>
    <dgm:pt modelId="{22B0083C-0F3D-46F8-A40D-480475886607}" type="sibTrans" cxnId="{FC7AE57F-0797-460C-B0F2-F343D790AAB2}">
      <dgm:prSet/>
      <dgm:spPr/>
      <dgm:t>
        <a:bodyPr/>
        <a:lstStyle/>
        <a:p>
          <a:endParaRPr lang="en-US"/>
        </a:p>
      </dgm:t>
    </dgm:pt>
    <dgm:pt modelId="{0B7490EC-FEDA-47DD-8EFC-EC9F68FA401E}">
      <dgm:prSet/>
      <dgm:spPr/>
      <dgm:t>
        <a:bodyPr/>
        <a:lstStyle/>
        <a:p>
          <a:r>
            <a:rPr lang="es-MX"/>
            <a:t>&gt;&gt; False</a:t>
          </a:r>
          <a:endParaRPr lang="en-US"/>
        </a:p>
      </dgm:t>
    </dgm:pt>
    <dgm:pt modelId="{3D060631-A1CA-4EE1-826E-8FE140F0606A}" type="parTrans" cxnId="{738A5860-B32C-42D8-BB3C-7F3AA825980D}">
      <dgm:prSet/>
      <dgm:spPr/>
      <dgm:t>
        <a:bodyPr/>
        <a:lstStyle/>
        <a:p>
          <a:endParaRPr lang="en-US"/>
        </a:p>
      </dgm:t>
    </dgm:pt>
    <dgm:pt modelId="{19134F70-DD28-4F85-AA73-C6D6C4FB9FC2}" type="sibTrans" cxnId="{738A5860-B32C-42D8-BB3C-7F3AA825980D}">
      <dgm:prSet/>
      <dgm:spPr/>
      <dgm:t>
        <a:bodyPr/>
        <a:lstStyle/>
        <a:p>
          <a:endParaRPr lang="en-US"/>
        </a:p>
      </dgm:t>
    </dgm:pt>
    <dgm:pt modelId="{87001B2A-3CDB-47CD-B3A0-D2AAAFE8D3A7}" type="pres">
      <dgm:prSet presAssocID="{28AB2A1B-AE4B-4289-98F8-B1AAA1443D37}" presName="diagram" presStyleCnt="0">
        <dgm:presLayoutVars>
          <dgm:dir/>
          <dgm:resizeHandles val="exact"/>
        </dgm:presLayoutVars>
      </dgm:prSet>
      <dgm:spPr/>
    </dgm:pt>
    <dgm:pt modelId="{EFF91416-71BD-44C6-8F42-DF0A9881B55B}" type="pres">
      <dgm:prSet presAssocID="{07B42BE5-A305-4781-8103-9F66018FA03C}" presName="node" presStyleLbl="node1" presStyleIdx="0" presStyleCnt="14">
        <dgm:presLayoutVars>
          <dgm:bulletEnabled val="1"/>
        </dgm:presLayoutVars>
      </dgm:prSet>
      <dgm:spPr/>
    </dgm:pt>
    <dgm:pt modelId="{C808F231-4503-44BA-9ABA-A06D21B76D7E}" type="pres">
      <dgm:prSet presAssocID="{A73732B9-FB63-4C85-8AC7-A7702BD90415}" presName="sibTrans" presStyleCnt="0"/>
      <dgm:spPr/>
    </dgm:pt>
    <dgm:pt modelId="{EB6DA4AE-75C7-46ED-9A43-7B0DB49935A6}" type="pres">
      <dgm:prSet presAssocID="{FC0CD0BB-662A-4D5A-AD60-4010941D53F3}" presName="node" presStyleLbl="node1" presStyleIdx="1" presStyleCnt="14">
        <dgm:presLayoutVars>
          <dgm:bulletEnabled val="1"/>
        </dgm:presLayoutVars>
      </dgm:prSet>
      <dgm:spPr/>
    </dgm:pt>
    <dgm:pt modelId="{AFDF24C7-569E-4F69-9929-F61A0F4C70DB}" type="pres">
      <dgm:prSet presAssocID="{8024D54D-16ED-4401-BE0D-FA11444DC926}" presName="sibTrans" presStyleCnt="0"/>
      <dgm:spPr/>
    </dgm:pt>
    <dgm:pt modelId="{48C26E51-547D-4C5E-BC64-B757E2749041}" type="pres">
      <dgm:prSet presAssocID="{5A98EFAD-1FC1-48C7-81A2-9447954A9108}" presName="node" presStyleLbl="node1" presStyleIdx="2" presStyleCnt="14">
        <dgm:presLayoutVars>
          <dgm:bulletEnabled val="1"/>
        </dgm:presLayoutVars>
      </dgm:prSet>
      <dgm:spPr/>
    </dgm:pt>
    <dgm:pt modelId="{67A70943-1229-404A-A817-F8F47887E914}" type="pres">
      <dgm:prSet presAssocID="{E7A3CE70-3CAE-4B15-BBED-5685C5F25318}" presName="sibTrans" presStyleCnt="0"/>
      <dgm:spPr/>
    </dgm:pt>
    <dgm:pt modelId="{C067CAB1-7086-4E79-9F53-85A524F21BEA}" type="pres">
      <dgm:prSet presAssocID="{821B2037-47B8-425C-A14D-F07619D0AD19}" presName="node" presStyleLbl="node1" presStyleIdx="3" presStyleCnt="14">
        <dgm:presLayoutVars>
          <dgm:bulletEnabled val="1"/>
        </dgm:presLayoutVars>
      </dgm:prSet>
      <dgm:spPr/>
    </dgm:pt>
    <dgm:pt modelId="{CCC0227B-0033-45C9-8E48-35BDE1D6D848}" type="pres">
      <dgm:prSet presAssocID="{288031A9-8BD4-44C1-9196-46E92A5F4B55}" presName="sibTrans" presStyleCnt="0"/>
      <dgm:spPr/>
    </dgm:pt>
    <dgm:pt modelId="{89A37666-A69C-497B-95C5-4D18E7317275}" type="pres">
      <dgm:prSet presAssocID="{7F23E26F-45D7-41AD-A212-3BACEB13F96D}" presName="node" presStyleLbl="node1" presStyleIdx="4" presStyleCnt="14">
        <dgm:presLayoutVars>
          <dgm:bulletEnabled val="1"/>
        </dgm:presLayoutVars>
      </dgm:prSet>
      <dgm:spPr/>
    </dgm:pt>
    <dgm:pt modelId="{65A81F6C-6A1B-4F32-A302-2360B05F3FF3}" type="pres">
      <dgm:prSet presAssocID="{4F32CB58-047F-4651-A1D8-656049A50F6C}" presName="sibTrans" presStyleCnt="0"/>
      <dgm:spPr/>
    </dgm:pt>
    <dgm:pt modelId="{A892D554-2327-4490-A268-7D472DECDFC6}" type="pres">
      <dgm:prSet presAssocID="{B9B1FEB8-5B2B-46D2-9790-2A0A8BE1D8C8}" presName="node" presStyleLbl="node1" presStyleIdx="5" presStyleCnt="14">
        <dgm:presLayoutVars>
          <dgm:bulletEnabled val="1"/>
        </dgm:presLayoutVars>
      </dgm:prSet>
      <dgm:spPr/>
    </dgm:pt>
    <dgm:pt modelId="{E4B98D96-0C80-4C9B-B5CE-751E1365F021}" type="pres">
      <dgm:prSet presAssocID="{BA2CFB0B-4338-4AFF-9974-E7892D0A77B9}" presName="sibTrans" presStyleCnt="0"/>
      <dgm:spPr/>
    </dgm:pt>
    <dgm:pt modelId="{02846CFB-F26D-4DD7-B177-3DFBCB85CCA7}" type="pres">
      <dgm:prSet presAssocID="{7B2115D9-850C-4D71-B861-3B54A9815E87}" presName="node" presStyleLbl="node1" presStyleIdx="6" presStyleCnt="14">
        <dgm:presLayoutVars>
          <dgm:bulletEnabled val="1"/>
        </dgm:presLayoutVars>
      </dgm:prSet>
      <dgm:spPr/>
    </dgm:pt>
    <dgm:pt modelId="{E6D6D264-BF62-4DCA-84B3-63BCDCD7E7EB}" type="pres">
      <dgm:prSet presAssocID="{3828B2CD-5140-43A8-A9F1-BD96F3955CAF}" presName="sibTrans" presStyleCnt="0"/>
      <dgm:spPr/>
    </dgm:pt>
    <dgm:pt modelId="{1C021006-EFD5-4533-8D67-1DB2E61A6317}" type="pres">
      <dgm:prSet presAssocID="{4DA503E7-4C29-4BAA-B084-796A820F3AAD}" presName="node" presStyleLbl="node1" presStyleIdx="7" presStyleCnt="14">
        <dgm:presLayoutVars>
          <dgm:bulletEnabled val="1"/>
        </dgm:presLayoutVars>
      </dgm:prSet>
      <dgm:spPr/>
    </dgm:pt>
    <dgm:pt modelId="{314C0685-A08E-4264-B191-83F29B6CA56F}" type="pres">
      <dgm:prSet presAssocID="{8C3E6140-EC66-402B-B858-AE7AFB410BE4}" presName="sibTrans" presStyleCnt="0"/>
      <dgm:spPr/>
    </dgm:pt>
    <dgm:pt modelId="{4E280EB2-D990-41B0-9BC8-402A8AB5664A}" type="pres">
      <dgm:prSet presAssocID="{ECD80CB6-7D44-40C7-A213-62B519505185}" presName="node" presStyleLbl="node1" presStyleIdx="8" presStyleCnt="14">
        <dgm:presLayoutVars>
          <dgm:bulletEnabled val="1"/>
        </dgm:presLayoutVars>
      </dgm:prSet>
      <dgm:spPr/>
    </dgm:pt>
    <dgm:pt modelId="{F9D1E697-917E-4CA4-AEC3-F54D71A1B3F8}" type="pres">
      <dgm:prSet presAssocID="{0D5485A2-6512-4CA7-9035-D65BA3C519BA}" presName="sibTrans" presStyleCnt="0"/>
      <dgm:spPr/>
    </dgm:pt>
    <dgm:pt modelId="{506DF560-2686-4D1B-B4BE-F926A7BF38E8}" type="pres">
      <dgm:prSet presAssocID="{C6E085A0-C428-49D1-8BED-39CFEF843D3D}" presName="node" presStyleLbl="node1" presStyleIdx="9" presStyleCnt="14">
        <dgm:presLayoutVars>
          <dgm:bulletEnabled val="1"/>
        </dgm:presLayoutVars>
      </dgm:prSet>
      <dgm:spPr/>
    </dgm:pt>
    <dgm:pt modelId="{8F0D08CD-D3D9-44C7-97FC-A50C2D9FA9E4}" type="pres">
      <dgm:prSet presAssocID="{FFE2C173-D075-4A78-8E49-EBA20A63143E}" presName="sibTrans" presStyleCnt="0"/>
      <dgm:spPr/>
    </dgm:pt>
    <dgm:pt modelId="{D0283E83-2870-42A8-98A4-E04500E388BC}" type="pres">
      <dgm:prSet presAssocID="{F55C5D14-5792-41A3-ABA6-700862408E0C}" presName="node" presStyleLbl="node1" presStyleIdx="10" presStyleCnt="14">
        <dgm:presLayoutVars>
          <dgm:bulletEnabled val="1"/>
        </dgm:presLayoutVars>
      </dgm:prSet>
      <dgm:spPr/>
    </dgm:pt>
    <dgm:pt modelId="{BC111BBD-45F8-4248-A0BB-34ACA19E5C17}" type="pres">
      <dgm:prSet presAssocID="{5E02A4E3-4B90-4ED1-9910-3BFB63D7F71F}" presName="sibTrans" presStyleCnt="0"/>
      <dgm:spPr/>
    </dgm:pt>
    <dgm:pt modelId="{CD794FEA-61C8-4D4D-8645-F0D4AAE648B1}" type="pres">
      <dgm:prSet presAssocID="{15D8C02E-6159-47A3-834C-D9FC66B86603}" presName="node" presStyleLbl="node1" presStyleIdx="11" presStyleCnt="14">
        <dgm:presLayoutVars>
          <dgm:bulletEnabled val="1"/>
        </dgm:presLayoutVars>
      </dgm:prSet>
      <dgm:spPr/>
    </dgm:pt>
    <dgm:pt modelId="{860EBEA9-1F41-4644-8817-87073B7074D8}" type="pres">
      <dgm:prSet presAssocID="{C5FF3E93-4114-4EFE-9AFC-7A752384FD1F}" presName="sibTrans" presStyleCnt="0"/>
      <dgm:spPr/>
    </dgm:pt>
    <dgm:pt modelId="{03233033-14E5-4D4B-92BF-CC9E27BABC32}" type="pres">
      <dgm:prSet presAssocID="{D914C186-B9DB-4E9D-A21C-BF07CC81D3B9}" presName="node" presStyleLbl="node1" presStyleIdx="12" presStyleCnt="14">
        <dgm:presLayoutVars>
          <dgm:bulletEnabled val="1"/>
        </dgm:presLayoutVars>
      </dgm:prSet>
      <dgm:spPr/>
    </dgm:pt>
    <dgm:pt modelId="{788BC12C-3FA4-4EE4-BF84-D69BCCE1966E}" type="pres">
      <dgm:prSet presAssocID="{22B0083C-0F3D-46F8-A40D-480475886607}" presName="sibTrans" presStyleCnt="0"/>
      <dgm:spPr/>
    </dgm:pt>
    <dgm:pt modelId="{AA553240-FC54-44AC-90EA-FF25492A69AC}" type="pres">
      <dgm:prSet presAssocID="{0B7490EC-FEDA-47DD-8EFC-EC9F68FA401E}" presName="node" presStyleLbl="node1" presStyleIdx="13" presStyleCnt="14">
        <dgm:presLayoutVars>
          <dgm:bulletEnabled val="1"/>
        </dgm:presLayoutVars>
      </dgm:prSet>
      <dgm:spPr/>
    </dgm:pt>
  </dgm:ptLst>
  <dgm:cxnLst>
    <dgm:cxn modelId="{DF00D705-68D9-4B3A-9FDE-66F2745A1FA6}" srcId="{28AB2A1B-AE4B-4289-98F8-B1AAA1443D37}" destId="{07B42BE5-A305-4781-8103-9F66018FA03C}" srcOrd="0" destOrd="0" parTransId="{0828E8E2-8CFE-4EF1-9BC2-E3A2EE323CEF}" sibTransId="{A73732B9-FB63-4C85-8AC7-A7702BD90415}"/>
    <dgm:cxn modelId="{4B2BD023-3396-4985-96CE-17E057181D09}" type="presOf" srcId="{7B2115D9-850C-4D71-B861-3B54A9815E87}" destId="{02846CFB-F26D-4DD7-B177-3DFBCB85CCA7}" srcOrd="0" destOrd="0" presId="urn:microsoft.com/office/officeart/2005/8/layout/default"/>
    <dgm:cxn modelId="{BAA5B925-6FC6-45CD-A395-AEE3A4528834}" type="presOf" srcId="{0B7490EC-FEDA-47DD-8EFC-EC9F68FA401E}" destId="{AA553240-FC54-44AC-90EA-FF25492A69AC}" srcOrd="0" destOrd="0" presId="urn:microsoft.com/office/officeart/2005/8/layout/default"/>
    <dgm:cxn modelId="{669F5229-1666-4D08-8CA0-76217F578833}" type="presOf" srcId="{5A98EFAD-1FC1-48C7-81A2-9447954A9108}" destId="{48C26E51-547D-4C5E-BC64-B757E2749041}" srcOrd="0" destOrd="0" presId="urn:microsoft.com/office/officeart/2005/8/layout/default"/>
    <dgm:cxn modelId="{34AD4932-87A0-4417-9164-AA5A2FE1AF63}" type="presOf" srcId="{B9B1FEB8-5B2B-46D2-9790-2A0A8BE1D8C8}" destId="{A892D554-2327-4490-A268-7D472DECDFC6}" srcOrd="0" destOrd="0" presId="urn:microsoft.com/office/officeart/2005/8/layout/default"/>
    <dgm:cxn modelId="{94E2035C-CC48-4B5A-8D0B-86A6B56AD95E}" type="presOf" srcId="{7F23E26F-45D7-41AD-A212-3BACEB13F96D}" destId="{89A37666-A69C-497B-95C5-4D18E7317275}" srcOrd="0" destOrd="0" presId="urn:microsoft.com/office/officeart/2005/8/layout/default"/>
    <dgm:cxn modelId="{E913DC5C-5703-48CA-B314-E8F0F9CEAEBB}" srcId="{28AB2A1B-AE4B-4289-98F8-B1AAA1443D37}" destId="{C6E085A0-C428-49D1-8BED-39CFEF843D3D}" srcOrd="9" destOrd="0" parTransId="{6E84B7A7-7E3B-4550-91FF-D54FA4112C0B}" sibTransId="{FFE2C173-D075-4A78-8E49-EBA20A63143E}"/>
    <dgm:cxn modelId="{B9E9445E-5410-4849-A81B-68DF00B99087}" srcId="{28AB2A1B-AE4B-4289-98F8-B1AAA1443D37}" destId="{821B2037-47B8-425C-A14D-F07619D0AD19}" srcOrd="3" destOrd="0" parTransId="{B24AC2A0-8D68-4C8E-B0B6-DE8F25FF7CF6}" sibTransId="{288031A9-8BD4-44C1-9196-46E92A5F4B55}"/>
    <dgm:cxn modelId="{738A5860-B32C-42D8-BB3C-7F3AA825980D}" srcId="{28AB2A1B-AE4B-4289-98F8-B1AAA1443D37}" destId="{0B7490EC-FEDA-47DD-8EFC-EC9F68FA401E}" srcOrd="13" destOrd="0" parTransId="{3D060631-A1CA-4EE1-826E-8FE140F0606A}" sibTransId="{19134F70-DD28-4F85-AA73-C6D6C4FB9FC2}"/>
    <dgm:cxn modelId="{FFA7D660-8733-43FA-9162-62A8D456C977}" srcId="{28AB2A1B-AE4B-4289-98F8-B1AAA1443D37}" destId="{F55C5D14-5792-41A3-ABA6-700862408E0C}" srcOrd="10" destOrd="0" parTransId="{88AAD573-2B13-4D56-B832-22E0363E53DD}" sibTransId="{5E02A4E3-4B90-4ED1-9910-3BFB63D7F71F}"/>
    <dgm:cxn modelId="{45028842-BDD2-4994-939C-DE57D58FCE76}" type="presOf" srcId="{4DA503E7-4C29-4BAA-B084-796A820F3AAD}" destId="{1C021006-EFD5-4533-8D67-1DB2E61A6317}" srcOrd="0" destOrd="0" presId="urn:microsoft.com/office/officeart/2005/8/layout/default"/>
    <dgm:cxn modelId="{2848B446-0F96-4613-BD36-F81A3DA05122}" type="presOf" srcId="{28AB2A1B-AE4B-4289-98F8-B1AAA1443D37}" destId="{87001B2A-3CDB-47CD-B3A0-D2AAAFE8D3A7}" srcOrd="0" destOrd="0" presId="urn:microsoft.com/office/officeart/2005/8/layout/default"/>
    <dgm:cxn modelId="{DC8B0A4D-19DD-4AA1-840D-86CCB7EAE48F}" type="presOf" srcId="{15D8C02E-6159-47A3-834C-D9FC66B86603}" destId="{CD794FEA-61C8-4D4D-8645-F0D4AAE648B1}" srcOrd="0" destOrd="0" presId="urn:microsoft.com/office/officeart/2005/8/layout/default"/>
    <dgm:cxn modelId="{2D11F970-E8DE-4C32-BA26-6938F3A11AF9}" type="presOf" srcId="{07B42BE5-A305-4781-8103-9F66018FA03C}" destId="{EFF91416-71BD-44C6-8F42-DF0A9881B55B}" srcOrd="0" destOrd="0" presId="urn:microsoft.com/office/officeart/2005/8/layout/default"/>
    <dgm:cxn modelId="{2D38ED54-591A-4014-8080-111BA93F6608}" srcId="{28AB2A1B-AE4B-4289-98F8-B1AAA1443D37}" destId="{5A98EFAD-1FC1-48C7-81A2-9447954A9108}" srcOrd="2" destOrd="0" parTransId="{636A4F06-2E95-4780-9B93-8829CE370C95}" sibTransId="{E7A3CE70-3CAE-4B15-BBED-5685C5F25318}"/>
    <dgm:cxn modelId="{FC7AE57F-0797-460C-B0F2-F343D790AAB2}" srcId="{28AB2A1B-AE4B-4289-98F8-B1AAA1443D37}" destId="{D914C186-B9DB-4E9D-A21C-BF07CC81D3B9}" srcOrd="12" destOrd="0" parTransId="{D8941B9E-8A4F-4908-AD6D-B24D25EB1FBD}" sibTransId="{22B0083C-0F3D-46F8-A40D-480475886607}"/>
    <dgm:cxn modelId="{6FF84381-15E8-4A63-A025-DCDABA3A2A3E}" type="presOf" srcId="{821B2037-47B8-425C-A14D-F07619D0AD19}" destId="{C067CAB1-7086-4E79-9F53-85A524F21BEA}" srcOrd="0" destOrd="0" presId="urn:microsoft.com/office/officeart/2005/8/layout/default"/>
    <dgm:cxn modelId="{B40C4284-3B4B-4CA3-B0C7-5149B4D52C2C}" srcId="{28AB2A1B-AE4B-4289-98F8-B1AAA1443D37}" destId="{FC0CD0BB-662A-4D5A-AD60-4010941D53F3}" srcOrd="1" destOrd="0" parTransId="{E3B9F346-7A45-43C3-A98D-98540B94DB09}" sibTransId="{8024D54D-16ED-4401-BE0D-FA11444DC926}"/>
    <dgm:cxn modelId="{A81EB488-843F-4E0E-864C-A63F2EDFA4B4}" srcId="{28AB2A1B-AE4B-4289-98F8-B1AAA1443D37}" destId="{15D8C02E-6159-47A3-834C-D9FC66B86603}" srcOrd="11" destOrd="0" parTransId="{CC03CE84-A00B-4328-940B-9E42E2458767}" sibTransId="{C5FF3E93-4114-4EFE-9AFC-7A752384FD1F}"/>
    <dgm:cxn modelId="{E32E6B9E-3C0A-4E98-9053-2B974A6ED377}" srcId="{28AB2A1B-AE4B-4289-98F8-B1AAA1443D37}" destId="{ECD80CB6-7D44-40C7-A213-62B519505185}" srcOrd="8" destOrd="0" parTransId="{A0D43031-A200-4886-9095-5C15F4B288B2}" sibTransId="{0D5485A2-6512-4CA7-9035-D65BA3C519BA}"/>
    <dgm:cxn modelId="{DC118BA8-84AC-4C5C-8736-279144ACD200}" srcId="{28AB2A1B-AE4B-4289-98F8-B1AAA1443D37}" destId="{B9B1FEB8-5B2B-46D2-9790-2A0A8BE1D8C8}" srcOrd="5" destOrd="0" parTransId="{1CFABBC1-7638-46C1-951E-737B6FCCDB03}" sibTransId="{BA2CFB0B-4338-4AFF-9974-E7892D0A77B9}"/>
    <dgm:cxn modelId="{2FF698A8-B2AD-465B-B16A-F827EBC80265}" type="presOf" srcId="{FC0CD0BB-662A-4D5A-AD60-4010941D53F3}" destId="{EB6DA4AE-75C7-46ED-9A43-7B0DB49935A6}" srcOrd="0" destOrd="0" presId="urn:microsoft.com/office/officeart/2005/8/layout/default"/>
    <dgm:cxn modelId="{2F640DB5-56D8-4C74-BC91-F361D1958408}" type="presOf" srcId="{ECD80CB6-7D44-40C7-A213-62B519505185}" destId="{4E280EB2-D990-41B0-9BC8-402A8AB5664A}" srcOrd="0" destOrd="0" presId="urn:microsoft.com/office/officeart/2005/8/layout/default"/>
    <dgm:cxn modelId="{A473A2CA-CD56-4DAE-8A06-B648D61BB4E1}" srcId="{28AB2A1B-AE4B-4289-98F8-B1AAA1443D37}" destId="{7F23E26F-45D7-41AD-A212-3BACEB13F96D}" srcOrd="4" destOrd="0" parTransId="{F998840A-08F4-4DDA-A64B-C88C533EA15E}" sibTransId="{4F32CB58-047F-4651-A1D8-656049A50F6C}"/>
    <dgm:cxn modelId="{9B103FD9-DBC4-4D42-9F5A-7833E6B9CC03}" type="presOf" srcId="{F55C5D14-5792-41A3-ABA6-700862408E0C}" destId="{D0283E83-2870-42A8-98A4-E04500E388BC}" srcOrd="0" destOrd="0" presId="urn:microsoft.com/office/officeart/2005/8/layout/default"/>
    <dgm:cxn modelId="{C604CFDA-3E93-49AF-B331-AFBEA1BBDFA0}" type="presOf" srcId="{C6E085A0-C428-49D1-8BED-39CFEF843D3D}" destId="{506DF560-2686-4D1B-B4BE-F926A7BF38E8}" srcOrd="0" destOrd="0" presId="urn:microsoft.com/office/officeart/2005/8/layout/default"/>
    <dgm:cxn modelId="{16CFFDDD-07EC-48EF-A547-1C4A815D164B}" type="presOf" srcId="{D914C186-B9DB-4E9D-A21C-BF07CC81D3B9}" destId="{03233033-14E5-4D4B-92BF-CC9E27BABC32}" srcOrd="0" destOrd="0" presId="urn:microsoft.com/office/officeart/2005/8/layout/default"/>
    <dgm:cxn modelId="{61A2A1F2-D9E2-48F6-8608-3570337E42DA}" srcId="{28AB2A1B-AE4B-4289-98F8-B1AAA1443D37}" destId="{4DA503E7-4C29-4BAA-B084-796A820F3AAD}" srcOrd="7" destOrd="0" parTransId="{15917ECF-D7E9-41C8-8F44-90BACFFD8F71}" sibTransId="{8C3E6140-EC66-402B-B858-AE7AFB410BE4}"/>
    <dgm:cxn modelId="{D4A806FF-4958-42BC-9AEF-DD253B33415A}" srcId="{28AB2A1B-AE4B-4289-98F8-B1AAA1443D37}" destId="{7B2115D9-850C-4D71-B861-3B54A9815E87}" srcOrd="6" destOrd="0" parTransId="{8920AE16-A497-4BAF-A055-0C3654FE4B15}" sibTransId="{3828B2CD-5140-43A8-A9F1-BD96F3955CAF}"/>
    <dgm:cxn modelId="{CE6A3A47-E631-43FA-AF8C-7E139AEDD5B2}" type="presParOf" srcId="{87001B2A-3CDB-47CD-B3A0-D2AAAFE8D3A7}" destId="{EFF91416-71BD-44C6-8F42-DF0A9881B55B}" srcOrd="0" destOrd="0" presId="urn:microsoft.com/office/officeart/2005/8/layout/default"/>
    <dgm:cxn modelId="{787382DB-4615-4076-BE65-228EC58595ED}" type="presParOf" srcId="{87001B2A-3CDB-47CD-B3A0-D2AAAFE8D3A7}" destId="{C808F231-4503-44BA-9ABA-A06D21B76D7E}" srcOrd="1" destOrd="0" presId="urn:microsoft.com/office/officeart/2005/8/layout/default"/>
    <dgm:cxn modelId="{FFCD8349-BA3E-4C26-9734-DC6D2F709662}" type="presParOf" srcId="{87001B2A-3CDB-47CD-B3A0-D2AAAFE8D3A7}" destId="{EB6DA4AE-75C7-46ED-9A43-7B0DB49935A6}" srcOrd="2" destOrd="0" presId="urn:microsoft.com/office/officeart/2005/8/layout/default"/>
    <dgm:cxn modelId="{6C90DAED-08E2-4EA5-BCD2-412280386A96}" type="presParOf" srcId="{87001B2A-3CDB-47CD-B3A0-D2AAAFE8D3A7}" destId="{AFDF24C7-569E-4F69-9929-F61A0F4C70DB}" srcOrd="3" destOrd="0" presId="urn:microsoft.com/office/officeart/2005/8/layout/default"/>
    <dgm:cxn modelId="{D41753BD-4E13-421E-A8F1-6489A6CDA7A7}" type="presParOf" srcId="{87001B2A-3CDB-47CD-B3A0-D2AAAFE8D3A7}" destId="{48C26E51-547D-4C5E-BC64-B757E2749041}" srcOrd="4" destOrd="0" presId="urn:microsoft.com/office/officeart/2005/8/layout/default"/>
    <dgm:cxn modelId="{26710180-6948-49AF-B490-67DD793DEE23}" type="presParOf" srcId="{87001B2A-3CDB-47CD-B3A0-D2AAAFE8D3A7}" destId="{67A70943-1229-404A-A817-F8F47887E914}" srcOrd="5" destOrd="0" presId="urn:microsoft.com/office/officeart/2005/8/layout/default"/>
    <dgm:cxn modelId="{3D6F8066-F05D-49F8-896F-0EFBE894DD14}" type="presParOf" srcId="{87001B2A-3CDB-47CD-B3A0-D2AAAFE8D3A7}" destId="{C067CAB1-7086-4E79-9F53-85A524F21BEA}" srcOrd="6" destOrd="0" presId="urn:microsoft.com/office/officeart/2005/8/layout/default"/>
    <dgm:cxn modelId="{78BDA1C4-124D-4789-B696-E7D892621128}" type="presParOf" srcId="{87001B2A-3CDB-47CD-B3A0-D2AAAFE8D3A7}" destId="{CCC0227B-0033-45C9-8E48-35BDE1D6D848}" srcOrd="7" destOrd="0" presId="urn:microsoft.com/office/officeart/2005/8/layout/default"/>
    <dgm:cxn modelId="{C9FB804C-77B9-46EA-9A78-B801B3CEC196}" type="presParOf" srcId="{87001B2A-3CDB-47CD-B3A0-D2AAAFE8D3A7}" destId="{89A37666-A69C-497B-95C5-4D18E7317275}" srcOrd="8" destOrd="0" presId="urn:microsoft.com/office/officeart/2005/8/layout/default"/>
    <dgm:cxn modelId="{CAC2FBC8-6D4A-478F-88A7-5ACA9CBFB69C}" type="presParOf" srcId="{87001B2A-3CDB-47CD-B3A0-D2AAAFE8D3A7}" destId="{65A81F6C-6A1B-4F32-A302-2360B05F3FF3}" srcOrd="9" destOrd="0" presId="urn:microsoft.com/office/officeart/2005/8/layout/default"/>
    <dgm:cxn modelId="{80B417D0-9647-414F-BADD-DD77C839B776}" type="presParOf" srcId="{87001B2A-3CDB-47CD-B3A0-D2AAAFE8D3A7}" destId="{A892D554-2327-4490-A268-7D472DECDFC6}" srcOrd="10" destOrd="0" presId="urn:microsoft.com/office/officeart/2005/8/layout/default"/>
    <dgm:cxn modelId="{0F46D9E2-2EF1-4B10-87A3-A9CE4B1E3978}" type="presParOf" srcId="{87001B2A-3CDB-47CD-B3A0-D2AAAFE8D3A7}" destId="{E4B98D96-0C80-4C9B-B5CE-751E1365F021}" srcOrd="11" destOrd="0" presId="urn:microsoft.com/office/officeart/2005/8/layout/default"/>
    <dgm:cxn modelId="{DCCF008F-1A67-4957-93A3-946E90535024}" type="presParOf" srcId="{87001B2A-3CDB-47CD-B3A0-D2AAAFE8D3A7}" destId="{02846CFB-F26D-4DD7-B177-3DFBCB85CCA7}" srcOrd="12" destOrd="0" presId="urn:microsoft.com/office/officeart/2005/8/layout/default"/>
    <dgm:cxn modelId="{7D2C1294-CF5E-4F40-B2C4-B295EA71B0BC}" type="presParOf" srcId="{87001B2A-3CDB-47CD-B3A0-D2AAAFE8D3A7}" destId="{E6D6D264-BF62-4DCA-84B3-63BCDCD7E7EB}" srcOrd="13" destOrd="0" presId="urn:microsoft.com/office/officeart/2005/8/layout/default"/>
    <dgm:cxn modelId="{9D064FEE-0312-4302-9A7E-8E0BF4F0F710}" type="presParOf" srcId="{87001B2A-3CDB-47CD-B3A0-D2AAAFE8D3A7}" destId="{1C021006-EFD5-4533-8D67-1DB2E61A6317}" srcOrd="14" destOrd="0" presId="urn:microsoft.com/office/officeart/2005/8/layout/default"/>
    <dgm:cxn modelId="{D2114C54-5232-486F-BE97-340C10638967}" type="presParOf" srcId="{87001B2A-3CDB-47CD-B3A0-D2AAAFE8D3A7}" destId="{314C0685-A08E-4264-B191-83F29B6CA56F}" srcOrd="15" destOrd="0" presId="urn:microsoft.com/office/officeart/2005/8/layout/default"/>
    <dgm:cxn modelId="{726B25BE-4118-4D66-92F2-81B420913493}" type="presParOf" srcId="{87001B2A-3CDB-47CD-B3A0-D2AAAFE8D3A7}" destId="{4E280EB2-D990-41B0-9BC8-402A8AB5664A}" srcOrd="16" destOrd="0" presId="urn:microsoft.com/office/officeart/2005/8/layout/default"/>
    <dgm:cxn modelId="{AE035C29-8308-4FA4-9248-DB86BE44D4C8}" type="presParOf" srcId="{87001B2A-3CDB-47CD-B3A0-D2AAAFE8D3A7}" destId="{F9D1E697-917E-4CA4-AEC3-F54D71A1B3F8}" srcOrd="17" destOrd="0" presId="urn:microsoft.com/office/officeart/2005/8/layout/default"/>
    <dgm:cxn modelId="{4B079B30-EB70-4AE0-9D38-BA434AF7D4B1}" type="presParOf" srcId="{87001B2A-3CDB-47CD-B3A0-D2AAAFE8D3A7}" destId="{506DF560-2686-4D1B-B4BE-F926A7BF38E8}" srcOrd="18" destOrd="0" presId="urn:microsoft.com/office/officeart/2005/8/layout/default"/>
    <dgm:cxn modelId="{AA604004-25A3-4224-A996-16B352A4FB1F}" type="presParOf" srcId="{87001B2A-3CDB-47CD-B3A0-D2AAAFE8D3A7}" destId="{8F0D08CD-D3D9-44C7-97FC-A50C2D9FA9E4}" srcOrd="19" destOrd="0" presId="urn:microsoft.com/office/officeart/2005/8/layout/default"/>
    <dgm:cxn modelId="{83D28F8C-0468-4340-B9BA-4F000AC0C97B}" type="presParOf" srcId="{87001B2A-3CDB-47CD-B3A0-D2AAAFE8D3A7}" destId="{D0283E83-2870-42A8-98A4-E04500E388BC}" srcOrd="20" destOrd="0" presId="urn:microsoft.com/office/officeart/2005/8/layout/default"/>
    <dgm:cxn modelId="{A5DEC252-0A71-47F1-915F-9648CB2C5516}" type="presParOf" srcId="{87001B2A-3CDB-47CD-B3A0-D2AAAFE8D3A7}" destId="{BC111BBD-45F8-4248-A0BB-34ACA19E5C17}" srcOrd="21" destOrd="0" presId="urn:microsoft.com/office/officeart/2005/8/layout/default"/>
    <dgm:cxn modelId="{7139FF95-9EAC-4256-9C9F-ACC7491C613A}" type="presParOf" srcId="{87001B2A-3CDB-47CD-B3A0-D2AAAFE8D3A7}" destId="{CD794FEA-61C8-4D4D-8645-F0D4AAE648B1}" srcOrd="22" destOrd="0" presId="urn:microsoft.com/office/officeart/2005/8/layout/default"/>
    <dgm:cxn modelId="{301D891E-4664-470B-8194-DF859CF480F2}" type="presParOf" srcId="{87001B2A-3CDB-47CD-B3A0-D2AAAFE8D3A7}" destId="{860EBEA9-1F41-4644-8817-87073B7074D8}" srcOrd="23" destOrd="0" presId="urn:microsoft.com/office/officeart/2005/8/layout/default"/>
    <dgm:cxn modelId="{FA57E6C5-1F77-438D-A074-36EA991AAF37}" type="presParOf" srcId="{87001B2A-3CDB-47CD-B3A0-D2AAAFE8D3A7}" destId="{03233033-14E5-4D4B-92BF-CC9E27BABC32}" srcOrd="24" destOrd="0" presId="urn:microsoft.com/office/officeart/2005/8/layout/default"/>
    <dgm:cxn modelId="{02BC7CA4-DBD9-4B77-9BE6-66C130DE04A2}" type="presParOf" srcId="{87001B2A-3CDB-47CD-B3A0-D2AAAFE8D3A7}" destId="{788BC12C-3FA4-4EE4-BF84-D69BCCE1966E}" srcOrd="25" destOrd="0" presId="urn:microsoft.com/office/officeart/2005/8/layout/default"/>
    <dgm:cxn modelId="{0FA1A622-5E13-484F-82B7-8F9223B784C9}" type="presParOf" srcId="{87001B2A-3CDB-47CD-B3A0-D2AAAFE8D3A7}" destId="{AA553240-FC54-44AC-90EA-FF25492A69AC}"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C6059-8F16-4CB4-9538-BA9934996F7F}">
      <dsp:nvSpPr>
        <dsp:cNvPr id="0" name=""/>
        <dsp:cNvSpPr/>
      </dsp:nvSpPr>
      <dsp:spPr>
        <a:xfrm>
          <a:off x="0" y="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345906-98A0-4084-9104-AD1DBE854DDB}">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s-MX" sz="5500" b="0" i="0" kern="1200" baseline="0"/>
            <a:t>Crea un código que imprima en pantalla la expresión</a:t>
          </a:r>
          <a:endParaRPr lang="en-US" sz="5500" kern="1200"/>
        </a:p>
      </dsp:txBody>
      <dsp:txXfrm>
        <a:off x="0" y="0"/>
        <a:ext cx="6666833" cy="2726960"/>
      </dsp:txXfrm>
    </dsp:sp>
    <dsp:sp modelId="{9D2E597D-1E5D-40C8-B47E-F0AEEE99673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4FDCE37-2D3D-423A-ACAE-3090C58FD9E3}">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s-MX" sz="5500" b="1" i="0" kern="1200" baseline="0" dirty="0"/>
            <a:t>Me encanta estudiar Python</a:t>
          </a:r>
          <a:endParaRPr lang="en-US" sz="5500" kern="1200" dirty="0"/>
        </a:p>
      </dsp:txBody>
      <dsp:txXfrm>
        <a:off x="0" y="2726960"/>
        <a:ext cx="6666833" cy="2726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7261D-6737-4791-9894-066BADF7DBBA}">
      <dsp:nvSpPr>
        <dsp:cNvPr id="0" name=""/>
        <dsp:cNvSpPr/>
      </dsp:nvSpPr>
      <dsp:spPr>
        <a:xfrm>
          <a:off x="0" y="346009"/>
          <a:ext cx="6666833" cy="166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a:t>Unificación de cadenas de texto:</a:t>
          </a:r>
          <a:endParaRPr lang="en-US" sz="2200" kern="1200"/>
        </a:p>
        <a:p>
          <a:pPr marL="228600" lvl="1" indent="-228600" algn="l" defTabSz="977900">
            <a:lnSpc>
              <a:spcPct val="90000"/>
            </a:lnSpc>
            <a:spcBef>
              <a:spcPct val="0"/>
            </a:spcBef>
            <a:spcAft>
              <a:spcPct val="15000"/>
            </a:spcAft>
            <a:buChar char="•"/>
          </a:pPr>
          <a:r>
            <a:rPr lang="es-MX" sz="2200" kern="1200"/>
            <a:t>print("Hola" + " " + "mundo") </a:t>
          </a:r>
          <a:endParaRPr lang="en-US" sz="2200" kern="1200"/>
        </a:p>
        <a:p>
          <a:pPr marL="228600" lvl="1" indent="-228600" algn="l" defTabSz="977900">
            <a:lnSpc>
              <a:spcPct val="90000"/>
            </a:lnSpc>
            <a:spcBef>
              <a:spcPct val="0"/>
            </a:spcBef>
            <a:spcAft>
              <a:spcPct val="15000"/>
            </a:spcAft>
            <a:buChar char="•"/>
          </a:pPr>
          <a:r>
            <a:rPr lang="es-MX" sz="2200" kern="1200"/>
            <a:t>&gt;&gt; Hola mundo </a:t>
          </a:r>
          <a:endParaRPr lang="en-US" sz="2200" kern="1200"/>
        </a:p>
      </dsp:txBody>
      <dsp:txXfrm>
        <a:off x="0" y="346009"/>
        <a:ext cx="6666833" cy="1663200"/>
      </dsp:txXfrm>
    </dsp:sp>
    <dsp:sp modelId="{3042BC32-84A0-4D08-8F60-6D2B2C84B4D0}">
      <dsp:nvSpPr>
        <dsp:cNvPr id="0" name=""/>
        <dsp:cNvSpPr/>
      </dsp:nvSpPr>
      <dsp:spPr>
        <a:xfrm>
          <a:off x="333341" y="2128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s-MX" sz="2200" i="1" kern="1200"/>
            <a:t>Concatenación</a:t>
          </a:r>
          <a:endParaRPr lang="en-US" sz="2200" kern="1200"/>
        </a:p>
      </dsp:txBody>
      <dsp:txXfrm>
        <a:off x="365044" y="52992"/>
        <a:ext cx="4603377" cy="586034"/>
      </dsp:txXfrm>
    </dsp:sp>
    <dsp:sp modelId="{CDA41923-5CDE-475E-8D50-4EBC17296290}">
      <dsp:nvSpPr>
        <dsp:cNvPr id="0" name=""/>
        <dsp:cNvSpPr/>
      </dsp:nvSpPr>
      <dsp:spPr>
        <a:xfrm>
          <a:off x="0" y="2452730"/>
          <a:ext cx="6666833" cy="29799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a:t>Indicamos a la consola que el carácter a continuación del símbolo \ debe ser tratado como un carácter especial.</a:t>
          </a:r>
          <a:endParaRPr lang="en-US" sz="2200" kern="1200"/>
        </a:p>
        <a:p>
          <a:pPr marL="228600" lvl="1" indent="-228600" algn="l" defTabSz="977900">
            <a:lnSpc>
              <a:spcPct val="90000"/>
            </a:lnSpc>
            <a:spcBef>
              <a:spcPct val="0"/>
            </a:spcBef>
            <a:spcAft>
              <a:spcPct val="15000"/>
            </a:spcAft>
            <a:buChar char="•"/>
          </a:pPr>
          <a:r>
            <a:rPr lang="es-MX" sz="2200" kern="1200"/>
            <a:t>\" &gt; Imprime comillas </a:t>
          </a:r>
          <a:endParaRPr lang="en-US" sz="2200" kern="1200"/>
        </a:p>
        <a:p>
          <a:pPr marL="228600" lvl="1" indent="-228600" algn="l" defTabSz="977900">
            <a:lnSpc>
              <a:spcPct val="90000"/>
            </a:lnSpc>
            <a:spcBef>
              <a:spcPct val="0"/>
            </a:spcBef>
            <a:spcAft>
              <a:spcPct val="15000"/>
            </a:spcAft>
            <a:buChar char="•"/>
          </a:pPr>
          <a:r>
            <a:rPr lang="es-MX" sz="2200" kern="1200"/>
            <a:t>\n &gt; Separa texto en una nueva línea </a:t>
          </a:r>
          <a:endParaRPr lang="en-US" sz="2200" kern="1200"/>
        </a:p>
        <a:p>
          <a:pPr marL="228600" lvl="1" indent="-228600" algn="l" defTabSz="977900">
            <a:lnSpc>
              <a:spcPct val="90000"/>
            </a:lnSpc>
            <a:spcBef>
              <a:spcPct val="0"/>
            </a:spcBef>
            <a:spcAft>
              <a:spcPct val="15000"/>
            </a:spcAft>
            <a:buChar char="•"/>
          </a:pPr>
          <a:r>
            <a:rPr lang="es-MX" sz="2200" kern="1200"/>
            <a:t>\t &gt; Imprime un tabulador </a:t>
          </a:r>
          <a:endParaRPr lang="en-US" sz="2200" kern="1200"/>
        </a:p>
        <a:p>
          <a:pPr marL="228600" lvl="1" indent="-228600" algn="l" defTabSz="977900">
            <a:lnSpc>
              <a:spcPct val="90000"/>
            </a:lnSpc>
            <a:spcBef>
              <a:spcPct val="0"/>
            </a:spcBef>
            <a:spcAft>
              <a:spcPct val="15000"/>
            </a:spcAft>
            <a:buChar char="•"/>
          </a:pPr>
          <a:r>
            <a:rPr lang="es-MX" sz="2200" kern="1200"/>
            <a:t>\\ &gt; Imprime la barra invertida textualmente</a:t>
          </a:r>
          <a:endParaRPr lang="en-US" sz="2200" kern="1200"/>
        </a:p>
      </dsp:txBody>
      <dsp:txXfrm>
        <a:off x="0" y="2452730"/>
        <a:ext cx="6666833" cy="2979900"/>
      </dsp:txXfrm>
    </dsp:sp>
    <dsp:sp modelId="{193A4EBC-8C1B-4FF6-B679-5306F037CEE4}">
      <dsp:nvSpPr>
        <dsp:cNvPr id="0" name=""/>
        <dsp:cNvSpPr/>
      </dsp:nvSpPr>
      <dsp:spPr>
        <a:xfrm>
          <a:off x="333341" y="212800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s-MX" sz="2200" i="1" kern="1200"/>
            <a:t>Caracteres especiales </a:t>
          </a:r>
          <a:endParaRPr lang="en-US" sz="2200" kern="1200"/>
        </a:p>
      </dsp:txBody>
      <dsp:txXfrm>
        <a:off x="365044" y="2159712"/>
        <a:ext cx="4603377"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4FF67-3590-4F9A-99EC-E214F38386B4}">
      <dsp:nvSpPr>
        <dsp:cNvPr id="0" name=""/>
        <dsp:cNvSpPr/>
      </dsp:nvSpPr>
      <dsp:spPr>
        <a:xfrm>
          <a:off x="0" y="924"/>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09F3203-0AD8-4B10-A3AC-13C33D3241F1}">
      <dsp:nvSpPr>
        <dsp:cNvPr id="0" name=""/>
        <dsp:cNvSpPr/>
      </dsp:nvSpPr>
      <dsp:spPr>
        <a:xfrm>
          <a:off x="0" y="924"/>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Input &gt; introducir </a:t>
          </a:r>
          <a:endParaRPr lang="en-US" sz="2900" kern="1200" dirty="0"/>
        </a:p>
      </dsp:txBody>
      <dsp:txXfrm>
        <a:off x="0" y="924"/>
        <a:ext cx="6666833" cy="630382"/>
      </dsp:txXfrm>
    </dsp:sp>
    <dsp:sp modelId="{62E85F6F-69D5-47E5-89C4-B3DBE889F4FF}">
      <dsp:nvSpPr>
        <dsp:cNvPr id="0" name=""/>
        <dsp:cNvSpPr/>
      </dsp:nvSpPr>
      <dsp:spPr>
        <a:xfrm>
          <a:off x="0" y="631306"/>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E47270-457B-4E05-BB07-B00EC74B479A}">
      <dsp:nvSpPr>
        <dsp:cNvPr id="0" name=""/>
        <dsp:cNvSpPr/>
      </dsp:nvSpPr>
      <dsp:spPr>
        <a:xfrm>
          <a:off x="0" y="631306"/>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Input(“tu nombre”)</a:t>
          </a:r>
          <a:endParaRPr lang="en-US" sz="2900" kern="1200" dirty="0"/>
        </a:p>
      </dsp:txBody>
      <dsp:txXfrm>
        <a:off x="0" y="631306"/>
        <a:ext cx="6666833" cy="630382"/>
      </dsp:txXfrm>
    </dsp:sp>
    <dsp:sp modelId="{DF915204-6597-47CB-9BF4-53567A4BE972}">
      <dsp:nvSpPr>
        <dsp:cNvPr id="0" name=""/>
        <dsp:cNvSpPr/>
      </dsp:nvSpPr>
      <dsp:spPr>
        <a:xfrm>
          <a:off x="0" y="126168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22FE3F-D1B0-4980-BA7A-50227D49AA73}">
      <dsp:nvSpPr>
        <dsp:cNvPr id="0" name=""/>
        <dsp:cNvSpPr/>
      </dsp:nvSpPr>
      <dsp:spPr>
        <a:xfrm>
          <a:off x="0" y="1261688"/>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print(input(“tu nombre”))</a:t>
          </a:r>
          <a:endParaRPr lang="en-US" sz="2900" kern="1200" dirty="0"/>
        </a:p>
      </dsp:txBody>
      <dsp:txXfrm>
        <a:off x="0" y="1261688"/>
        <a:ext cx="6666833" cy="630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444FD-A0A3-482E-B277-36169972315E}">
      <dsp:nvSpPr>
        <dsp:cNvPr id="0" name=""/>
        <dsp:cNvSpPr/>
      </dsp:nvSpPr>
      <dsp:spPr>
        <a:xfrm>
          <a:off x="540011" y="1990"/>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Print()</a:t>
          </a:r>
          <a:endParaRPr lang="en-US" sz="5400" kern="1200"/>
        </a:p>
      </dsp:txBody>
      <dsp:txXfrm>
        <a:off x="540011" y="1990"/>
        <a:ext cx="2331634" cy="1398980"/>
      </dsp:txXfrm>
    </dsp:sp>
    <dsp:sp modelId="{E758BF12-F32E-4B86-B236-1F6402F963E6}">
      <dsp:nvSpPr>
        <dsp:cNvPr id="0" name=""/>
        <dsp:cNvSpPr/>
      </dsp:nvSpPr>
      <dsp:spPr>
        <a:xfrm>
          <a:off x="3104809" y="1990"/>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Input()</a:t>
          </a:r>
          <a:endParaRPr lang="en-US" sz="5400" kern="1200"/>
        </a:p>
      </dsp:txBody>
      <dsp:txXfrm>
        <a:off x="3104809" y="1990"/>
        <a:ext cx="2331634" cy="1398980"/>
      </dsp:txXfrm>
    </dsp:sp>
    <dsp:sp modelId="{2CF3550A-3114-4D74-9361-CA1EDCC513EC}">
      <dsp:nvSpPr>
        <dsp:cNvPr id="0" name=""/>
        <dsp:cNvSpPr/>
      </dsp:nvSpPr>
      <dsp:spPr>
        <a:xfrm>
          <a:off x="540011" y="1634134"/>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255</a:t>
          </a:r>
          <a:endParaRPr lang="en-US" sz="5400" kern="1200"/>
        </a:p>
      </dsp:txBody>
      <dsp:txXfrm>
        <a:off x="540011" y="1634134"/>
        <a:ext cx="2331634" cy="1398980"/>
      </dsp:txXfrm>
    </dsp:sp>
    <dsp:sp modelId="{71D4CB19-07F5-41D4-B5E4-F5BF33E44D3C}">
      <dsp:nvSpPr>
        <dsp:cNvPr id="0" name=""/>
        <dsp:cNvSpPr/>
      </dsp:nvSpPr>
      <dsp:spPr>
        <a:xfrm>
          <a:off x="3104809" y="1634134"/>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22035</a:t>
          </a:r>
          <a:endParaRPr lang="en-US" sz="5400" kern="1200"/>
        </a:p>
      </dsp:txBody>
      <dsp:txXfrm>
        <a:off x="3104809" y="1634134"/>
        <a:ext cx="2331634" cy="1398980"/>
      </dsp:txXfrm>
    </dsp:sp>
    <dsp:sp modelId="{54DDF369-B1D7-4B4E-97CB-122B469F6EB5}">
      <dsp:nvSpPr>
        <dsp:cNvPr id="0" name=""/>
        <dsp:cNvSpPr/>
      </dsp:nvSpPr>
      <dsp:spPr>
        <a:xfrm>
          <a:off x="1822410" y="3266278"/>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Falso</a:t>
          </a:r>
          <a:endParaRPr lang="en-US" sz="5400" kern="1200"/>
        </a:p>
      </dsp:txBody>
      <dsp:txXfrm>
        <a:off x="1822410" y="3266278"/>
        <a:ext cx="2331634" cy="1398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43A77-ED00-4F78-9C79-FA327C5E06EA}">
      <dsp:nvSpPr>
        <dsp:cNvPr id="0" name=""/>
        <dsp:cNvSpPr/>
      </dsp:nvSpPr>
      <dsp:spPr>
        <a:xfrm>
          <a:off x="0"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35D46-2D63-46BA-8C13-8FFAE5D9C815}">
      <dsp:nvSpPr>
        <dsp:cNvPr id="0" name=""/>
        <dsp:cNvSpPr/>
      </dsp:nvSpPr>
      <dsp:spPr>
        <a:xfrm>
          <a:off x="328612"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texto (str) "Python" "750" </a:t>
          </a:r>
        </a:p>
      </dsp:txBody>
      <dsp:txXfrm>
        <a:off x="383617" y="764983"/>
        <a:ext cx="2847502" cy="1768010"/>
      </dsp:txXfrm>
    </dsp:sp>
    <dsp:sp modelId="{64B1401C-9673-4263-9575-732475DA1928}">
      <dsp:nvSpPr>
        <dsp:cNvPr id="0" name=""/>
        <dsp:cNvSpPr/>
      </dsp:nvSpPr>
      <dsp:spPr>
        <a:xfrm>
          <a:off x="3614737"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5CC24-66C3-4B22-82DF-D3EF9E82E6A7}">
      <dsp:nvSpPr>
        <dsp:cNvPr id="0" name=""/>
        <dsp:cNvSpPr/>
      </dsp:nvSpPr>
      <dsp:spPr>
        <a:xfrm>
          <a:off x="3943350"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números int 250 float 12.50 </a:t>
          </a:r>
        </a:p>
      </dsp:txBody>
      <dsp:txXfrm>
        <a:off x="3998355" y="764983"/>
        <a:ext cx="2847502" cy="1768010"/>
      </dsp:txXfrm>
    </dsp:sp>
    <dsp:sp modelId="{5FD0A4BD-20CE-40DB-B73D-DA64211CC808}">
      <dsp:nvSpPr>
        <dsp:cNvPr id="0" name=""/>
        <dsp:cNvSpPr/>
      </dsp:nvSpPr>
      <dsp:spPr>
        <a:xfrm>
          <a:off x="7229475"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3AE97-3632-44B7-B336-3588FC53C771}">
      <dsp:nvSpPr>
        <dsp:cNvPr id="0" name=""/>
        <dsp:cNvSpPr/>
      </dsp:nvSpPr>
      <dsp:spPr>
        <a:xfrm>
          <a:off x="7558087"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booleanos True False </a:t>
          </a:r>
        </a:p>
      </dsp:txBody>
      <dsp:txXfrm>
        <a:off x="7613092" y="764983"/>
        <a:ext cx="2847502" cy="1768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6C904-0EA3-4072-A4F5-88B7EE0BA819}">
      <dsp:nvSpPr>
        <dsp:cNvPr id="0" name=""/>
        <dsp:cNvSpPr/>
      </dsp:nvSpPr>
      <dsp:spPr>
        <a:xfrm>
          <a:off x="7854097" y="849403"/>
          <a:ext cx="2250349" cy="225046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DA72-CF5D-4BAF-9EAD-ED7949DD2768}">
      <dsp:nvSpPr>
        <dsp:cNvPr id="0" name=""/>
        <dsp:cNvSpPr/>
      </dsp:nvSpPr>
      <dsp:spPr>
        <a:xfrm>
          <a:off x="7929366" y="924431"/>
          <a:ext cx="2100776" cy="2100407"/>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isspace</a:t>
          </a:r>
          <a:r>
            <a:rPr lang="es-MX" sz="2000" kern="1200" dirty="0"/>
            <a:t>() si esta lleno o son puros espacios</a:t>
          </a:r>
          <a:endParaRPr lang="en-US" sz="2000" kern="1200" dirty="0"/>
        </a:p>
      </dsp:txBody>
      <dsp:txXfrm>
        <a:off x="8229476" y="1224546"/>
        <a:ext cx="1500554" cy="1500177"/>
      </dsp:txXfrm>
    </dsp:sp>
    <dsp:sp modelId="{5D9CE1D9-9202-4D6B-9C40-9489FF95509C}">
      <dsp:nvSpPr>
        <dsp:cNvPr id="0" name=""/>
        <dsp:cNvSpPr/>
      </dsp:nvSpPr>
      <dsp:spPr>
        <a:xfrm rot="2700000">
          <a:off x="5518810" y="849244"/>
          <a:ext cx="2250386" cy="2250386"/>
        </a:xfrm>
        <a:prstGeom prst="teardrop">
          <a:avLst>
            <a:gd name="adj" fmla="val 100000"/>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16CA5-4817-45F5-8B97-F622C4412C27}">
      <dsp:nvSpPr>
        <dsp:cNvPr id="0" name=""/>
        <dsp:cNvSpPr/>
      </dsp:nvSpPr>
      <dsp:spPr>
        <a:xfrm>
          <a:off x="5603747" y="924431"/>
          <a:ext cx="2100776" cy="2100407"/>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isprintable</a:t>
          </a:r>
          <a:r>
            <a:rPr lang="es-MX" sz="2000" kern="1200" dirty="0"/>
            <a:t>() verifica que no tenga caracteres especiales</a:t>
          </a:r>
          <a:endParaRPr lang="en-US" sz="2000" kern="1200" dirty="0"/>
        </a:p>
      </dsp:txBody>
      <dsp:txXfrm>
        <a:off x="5903858" y="1224546"/>
        <a:ext cx="1500554" cy="1500177"/>
      </dsp:txXfrm>
    </dsp:sp>
    <dsp:sp modelId="{7AA8777A-3E23-4108-A0B3-7C39DFDD3641}">
      <dsp:nvSpPr>
        <dsp:cNvPr id="0" name=""/>
        <dsp:cNvSpPr/>
      </dsp:nvSpPr>
      <dsp:spPr>
        <a:xfrm rot="2700000">
          <a:off x="3202842" y="849244"/>
          <a:ext cx="2250386" cy="2250386"/>
        </a:xfrm>
        <a:prstGeom prst="teardrop">
          <a:avLst>
            <a:gd name="adj" fmla="val 100000"/>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10EBF-5E45-4C00-96B1-02BD4147E7AE}">
      <dsp:nvSpPr>
        <dsp:cNvPr id="0" name=""/>
        <dsp:cNvSpPr/>
      </dsp:nvSpPr>
      <dsp:spPr>
        <a:xfrm>
          <a:off x="3278129" y="924431"/>
          <a:ext cx="2100776" cy="2100407"/>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isupper</a:t>
          </a:r>
          <a:r>
            <a:rPr lang="es-MX" sz="2000" kern="1200" dirty="0"/>
            <a:t>() </a:t>
          </a:r>
          <a:r>
            <a:rPr lang="es-MX" sz="2000" kern="1200" dirty="0" err="1"/>
            <a:t>mayusculas</a:t>
          </a:r>
          <a:endParaRPr lang="en-US" sz="2000" kern="1200" dirty="0"/>
        </a:p>
      </dsp:txBody>
      <dsp:txXfrm>
        <a:off x="3578240" y="1224546"/>
        <a:ext cx="1500554" cy="1500177"/>
      </dsp:txXfrm>
    </dsp:sp>
    <dsp:sp modelId="{7D02E50C-A8B0-4B3A-849E-A778EA109139}">
      <dsp:nvSpPr>
        <dsp:cNvPr id="0" name=""/>
        <dsp:cNvSpPr/>
      </dsp:nvSpPr>
      <dsp:spPr>
        <a:xfrm rot="2700000">
          <a:off x="877223" y="849244"/>
          <a:ext cx="2250386" cy="2250386"/>
        </a:xfrm>
        <a:prstGeom prst="teardrop">
          <a:avLst>
            <a:gd name="adj" fmla="val 100000"/>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E57FD-A999-4A01-B2DE-19D39BF22BA7}">
      <dsp:nvSpPr>
        <dsp:cNvPr id="0" name=""/>
        <dsp:cNvSpPr/>
      </dsp:nvSpPr>
      <dsp:spPr>
        <a:xfrm>
          <a:off x="952511" y="924431"/>
          <a:ext cx="2100776" cy="2100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islower</a:t>
          </a:r>
          <a:r>
            <a:rPr lang="es-MX" sz="2000" kern="1200" dirty="0"/>
            <a:t>() </a:t>
          </a:r>
          <a:r>
            <a:rPr lang="es-MX" sz="2000" kern="1200" dirty="0" err="1"/>
            <a:t>minusculas</a:t>
          </a:r>
          <a:endParaRPr lang="en-US" sz="2000" kern="1200" dirty="0"/>
        </a:p>
      </dsp:txBody>
      <dsp:txXfrm>
        <a:off x="1252622" y="1224546"/>
        <a:ext cx="1500554" cy="1500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91416-71BD-44C6-8F42-DF0A9881B55B}">
      <dsp:nvSpPr>
        <dsp:cNvPr id="0" name=""/>
        <dsp:cNvSpPr/>
      </dsp:nvSpPr>
      <dsp:spPr>
        <a:xfrm>
          <a:off x="3735" y="74113"/>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Estos operadores permiten tomar decisiones basadas en múltiples condiciones.</a:t>
          </a:r>
          <a:endParaRPr lang="en-US" sz="1600" kern="1200"/>
        </a:p>
      </dsp:txBody>
      <dsp:txXfrm>
        <a:off x="3735" y="74113"/>
        <a:ext cx="2022288" cy="1213373"/>
      </dsp:txXfrm>
    </dsp:sp>
    <dsp:sp modelId="{EB6DA4AE-75C7-46ED-9A43-7B0DB49935A6}">
      <dsp:nvSpPr>
        <dsp:cNvPr id="0" name=""/>
        <dsp:cNvSpPr/>
      </dsp:nvSpPr>
      <dsp:spPr>
        <a:xfrm>
          <a:off x="2228252" y="74113"/>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a = 6 &gt; 5                                b = 30 == 15*3</a:t>
          </a:r>
          <a:endParaRPr lang="en-US" sz="1600" kern="1200"/>
        </a:p>
      </dsp:txBody>
      <dsp:txXfrm>
        <a:off x="2228252" y="74113"/>
        <a:ext cx="2022288" cy="1213373"/>
      </dsp:txXfrm>
    </dsp:sp>
    <dsp:sp modelId="{48C26E51-547D-4C5E-BC64-B757E2749041}">
      <dsp:nvSpPr>
        <dsp:cNvPr id="0" name=""/>
        <dsp:cNvSpPr/>
      </dsp:nvSpPr>
      <dsp:spPr>
        <a:xfrm>
          <a:off x="4452770" y="74113"/>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And    devuelve True si todas las condiciones son verdaderas </a:t>
          </a:r>
          <a:endParaRPr lang="en-US" sz="1600" kern="1200"/>
        </a:p>
      </dsp:txBody>
      <dsp:txXfrm>
        <a:off x="4452770" y="74113"/>
        <a:ext cx="2022288" cy="1213373"/>
      </dsp:txXfrm>
    </dsp:sp>
    <dsp:sp modelId="{C067CAB1-7086-4E79-9F53-85A524F21BEA}">
      <dsp:nvSpPr>
        <dsp:cNvPr id="0" name=""/>
        <dsp:cNvSpPr/>
      </dsp:nvSpPr>
      <dsp:spPr>
        <a:xfrm>
          <a:off x="6677287" y="74113"/>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mi_bool = a and b </a:t>
          </a:r>
          <a:endParaRPr lang="en-US" sz="1600" kern="1200"/>
        </a:p>
      </dsp:txBody>
      <dsp:txXfrm>
        <a:off x="6677287" y="74113"/>
        <a:ext cx="2022288" cy="1213373"/>
      </dsp:txXfrm>
    </dsp:sp>
    <dsp:sp modelId="{89A37666-A69C-497B-95C5-4D18E7317275}">
      <dsp:nvSpPr>
        <dsp:cNvPr id="0" name=""/>
        <dsp:cNvSpPr/>
      </dsp:nvSpPr>
      <dsp:spPr>
        <a:xfrm>
          <a:off x="8901805" y="74113"/>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print(mi_bool) </a:t>
          </a:r>
          <a:endParaRPr lang="en-US" sz="1600" kern="1200"/>
        </a:p>
      </dsp:txBody>
      <dsp:txXfrm>
        <a:off x="8901805" y="74113"/>
        <a:ext cx="2022288" cy="1213373"/>
      </dsp:txXfrm>
    </dsp:sp>
    <dsp:sp modelId="{A892D554-2327-4490-A268-7D472DECDFC6}">
      <dsp:nvSpPr>
        <dsp:cNvPr id="0" name=""/>
        <dsp:cNvSpPr/>
      </dsp:nvSpPr>
      <dsp:spPr>
        <a:xfrm>
          <a:off x="3735" y="1489715"/>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&gt;&gt; False</a:t>
          </a:r>
          <a:endParaRPr lang="en-US" sz="1600" kern="1200"/>
        </a:p>
      </dsp:txBody>
      <dsp:txXfrm>
        <a:off x="3735" y="1489715"/>
        <a:ext cx="2022288" cy="1213373"/>
      </dsp:txXfrm>
    </dsp:sp>
    <dsp:sp modelId="{02846CFB-F26D-4DD7-B177-3DFBCB85CCA7}">
      <dsp:nvSpPr>
        <dsp:cNvPr id="0" name=""/>
        <dsp:cNvSpPr/>
      </dsp:nvSpPr>
      <dsp:spPr>
        <a:xfrm>
          <a:off x="2228252" y="1489715"/>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or   devuelve True si al menos una condición es verdadera </a:t>
          </a:r>
          <a:endParaRPr lang="en-US" sz="1600" kern="1200"/>
        </a:p>
      </dsp:txBody>
      <dsp:txXfrm>
        <a:off x="2228252" y="1489715"/>
        <a:ext cx="2022288" cy="1213373"/>
      </dsp:txXfrm>
    </dsp:sp>
    <dsp:sp modelId="{1C021006-EFD5-4533-8D67-1DB2E61A6317}">
      <dsp:nvSpPr>
        <dsp:cNvPr id="0" name=""/>
        <dsp:cNvSpPr/>
      </dsp:nvSpPr>
      <dsp:spPr>
        <a:xfrm>
          <a:off x="4452770" y="1489715"/>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mi_bool = a or b </a:t>
          </a:r>
          <a:endParaRPr lang="en-US" sz="1600" kern="1200"/>
        </a:p>
      </dsp:txBody>
      <dsp:txXfrm>
        <a:off x="4452770" y="1489715"/>
        <a:ext cx="2022288" cy="1213373"/>
      </dsp:txXfrm>
    </dsp:sp>
    <dsp:sp modelId="{4E280EB2-D990-41B0-9BC8-402A8AB5664A}">
      <dsp:nvSpPr>
        <dsp:cNvPr id="0" name=""/>
        <dsp:cNvSpPr/>
      </dsp:nvSpPr>
      <dsp:spPr>
        <a:xfrm>
          <a:off x="6677287" y="1489715"/>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print(mi_bool) </a:t>
          </a:r>
          <a:endParaRPr lang="en-US" sz="1600" kern="1200"/>
        </a:p>
      </dsp:txBody>
      <dsp:txXfrm>
        <a:off x="6677287" y="1489715"/>
        <a:ext cx="2022288" cy="1213373"/>
      </dsp:txXfrm>
    </dsp:sp>
    <dsp:sp modelId="{506DF560-2686-4D1B-B4BE-F926A7BF38E8}">
      <dsp:nvSpPr>
        <dsp:cNvPr id="0" name=""/>
        <dsp:cNvSpPr/>
      </dsp:nvSpPr>
      <dsp:spPr>
        <a:xfrm>
          <a:off x="8901805" y="1489715"/>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&gt;&gt; True</a:t>
          </a:r>
          <a:endParaRPr lang="en-US" sz="1600" kern="1200"/>
        </a:p>
      </dsp:txBody>
      <dsp:txXfrm>
        <a:off x="8901805" y="1489715"/>
        <a:ext cx="2022288" cy="1213373"/>
      </dsp:txXfrm>
    </dsp:sp>
    <dsp:sp modelId="{D0283E83-2870-42A8-98A4-E04500E388BC}">
      <dsp:nvSpPr>
        <dsp:cNvPr id="0" name=""/>
        <dsp:cNvSpPr/>
      </dsp:nvSpPr>
      <dsp:spPr>
        <a:xfrm>
          <a:off x="1115993" y="2905317"/>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not     devuelve True si el valor del booleano es False, y False si es True </a:t>
          </a:r>
          <a:endParaRPr lang="en-US" sz="1600" kern="1200"/>
        </a:p>
      </dsp:txBody>
      <dsp:txXfrm>
        <a:off x="1115993" y="2905317"/>
        <a:ext cx="2022288" cy="1213373"/>
      </dsp:txXfrm>
    </dsp:sp>
    <dsp:sp modelId="{CD794FEA-61C8-4D4D-8645-F0D4AAE648B1}">
      <dsp:nvSpPr>
        <dsp:cNvPr id="0" name=""/>
        <dsp:cNvSpPr/>
      </dsp:nvSpPr>
      <dsp:spPr>
        <a:xfrm>
          <a:off x="3340511" y="2905317"/>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mi_bool = not a </a:t>
          </a:r>
          <a:endParaRPr lang="en-US" sz="1600" kern="1200"/>
        </a:p>
      </dsp:txBody>
      <dsp:txXfrm>
        <a:off x="3340511" y="2905317"/>
        <a:ext cx="2022288" cy="1213373"/>
      </dsp:txXfrm>
    </dsp:sp>
    <dsp:sp modelId="{03233033-14E5-4D4B-92BF-CC9E27BABC32}">
      <dsp:nvSpPr>
        <dsp:cNvPr id="0" name=""/>
        <dsp:cNvSpPr/>
      </dsp:nvSpPr>
      <dsp:spPr>
        <a:xfrm>
          <a:off x="5565028" y="2905317"/>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print(mi_bool) </a:t>
          </a:r>
          <a:endParaRPr lang="en-US" sz="1600" kern="1200"/>
        </a:p>
      </dsp:txBody>
      <dsp:txXfrm>
        <a:off x="5565028" y="2905317"/>
        <a:ext cx="2022288" cy="1213373"/>
      </dsp:txXfrm>
    </dsp:sp>
    <dsp:sp modelId="{AA553240-FC54-44AC-90EA-FF25492A69AC}">
      <dsp:nvSpPr>
        <dsp:cNvPr id="0" name=""/>
        <dsp:cNvSpPr/>
      </dsp:nvSpPr>
      <dsp:spPr>
        <a:xfrm>
          <a:off x="7789546" y="2905317"/>
          <a:ext cx="2022288" cy="12133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&gt;&gt; False</a:t>
          </a:r>
          <a:endParaRPr lang="en-US" sz="1600" kern="1200"/>
        </a:p>
      </dsp:txBody>
      <dsp:txXfrm>
        <a:off x="7789546" y="2905317"/>
        <a:ext cx="2022288" cy="12133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3:55:41.756"/>
    </inkml:context>
    <inkml:brush xml:id="br0">
      <inkml:brushProperty name="width" value="0.05" units="cm"/>
      <inkml:brushProperty name="height" value="0.05" units="cm"/>
      <inkml:brushProperty name="color" value="#E71224"/>
    </inkml:brush>
  </inkml:definitions>
  <inkml:trace contextRef="#ctx0" brushRef="#br0">413 1442 24575,'4'-1'0,"1"0"0,-1 1 0,1-2 0,-1 1 0,0 0 0,0-1 0,1 0 0,-1 0 0,0 0 0,-1 0 0,1-1 0,6-5 0,43-43 0,-40 38 0,125-147 0,-19 21 0,-89 106 0,-2-1 0,-1-1 0,-2-1 0,38-76 0,-50 86 0,-2-1 0,-1 0 0,-1-1 0,-2 0 0,0-1 0,-2 1 0,-2-1 0,1-43 0,-4 47 0,1-3 0,-2-1 0,-5-28 0,4 48 0,0 0 0,0 0 0,-1 1 0,0-1 0,-1 1 0,0-1 0,0 1 0,0 0 0,-1 0 0,-9-10 0,-13-9 0,0 1 0,-2 2 0,-1 1 0,0 1 0,-2 2 0,0 1 0,-1 1 0,-1 2 0,-1 2 0,-70-20 0,68 26 0,0 2 0,-1 1 0,0 2 0,0 2 0,-1 2 0,1 1 0,-38 7 0,48-4 0,-47 15 0,63-16 0,0 0 0,0 1 0,0 1 0,1 0 0,0 0 0,-12 10 0,20-12-76,-1-1 1,1 1-1,0 0 0,1 0 0,-1 0 0,1 0 0,0 0 0,0 1 1,0-1-1,0 1 0,1 0 0,0-1 0,0 1 0,0 0 1,0-1-1,1 1 0,0 9 0,0 8-6750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1:30.929"/>
    </inkml:context>
    <inkml:brush xml:id="br0">
      <inkml:brushProperty name="width" value="0.05" units="cm"/>
      <inkml:brushProperty name="height" value="0.05" units="cm"/>
      <inkml:brushProperty name="color" value="#E71224"/>
    </inkml:brush>
  </inkml:definitions>
  <inkml:trace contextRef="#ctx0" brushRef="#br0">0 1 24575,'21'19'0,"0"-1"0,1-1 0,41 24 0,-33-24 0,2-1 0,0-1 0,1-2 0,46 12 0,142 24 0,-131-32 0,740 158-642,372 108 642,-1197-282 0,38 11 0,0 2 0,47 21 0,-86-34 0,-1 1 0,1 0 0,0 0 0,-1 0 0,1 0 0,-1 1 0,0 0 0,0-1 0,0 1 0,0 0 0,0 0 0,0 1 0,-1-1 0,4 7 0,-6-8 0,1 1 0,-1-1 0,0 0 0,1 1 0,-1-1 0,-1 1 0,1-1 0,0 0 0,0 1 0,-1-1 0,1 1 0,-1-1 0,0 0 0,0 0 0,0 1 0,0-1 0,0 0 0,0 0 0,-1 0 0,1 0 0,-1 0 0,1-1 0,-1 1 0,-3 3 0,-40 37 161,-1-1-1,-3-3 1,-68 43-1,6-16-160,-238 101 0,88-47 0,192-84 0,-107 75 0,152-93 60,-41 38 0,58-47-225,-1 0 0,1 0 0,1 1 0,0-1 0,0 1 0,0 1 0,1-1 0,-4 14 0,2-1-6661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1:36.036"/>
    </inkml:context>
    <inkml:brush xml:id="br0">
      <inkml:brushProperty name="width" value="0.05" units="cm"/>
      <inkml:brushProperty name="height" value="0.05" units="cm"/>
      <inkml:brushProperty name="color" value="#E71224"/>
    </inkml:brush>
  </inkml:definitions>
  <inkml:trace contextRef="#ctx0" brushRef="#br0">0 50 24575,'0'-2'0,"0"0"0,1 1 0,-1-1 0,1 1 0,-1-1 0,1 0 0,-1 1 0,1-1 0,0 1 0,0 0 0,0-1 0,0 1 0,0 0 0,0-1 0,0 1 0,0 0 0,1 0 0,-1 0 0,0 0 0,1 0 0,-1 0 0,0 0 0,1 1 0,-1-1 0,3 0 0,43-12 0,-45 13 0,9-2 0,0 1 0,1 1 0,-1 0 0,0 0 0,1 1 0,-1 1 0,0 0 0,0 0 0,0 1 0,0 1 0,0 0 0,0 0 0,16 11 0,9 6 0,-2 2 0,46 40 0,-60-47 0,170 152 0,-172-148 0,0-1 0,-2 2 0,0 0 0,-1 1 0,-1 1 0,-1 0 0,15 37 0,-26-52 0,0 0 0,0 0 0,-1 0 0,0 0 0,-1 0 0,0 0 0,0 0 0,0 1 0,-1-1 0,0 0 0,-1 0 0,0-1 0,0 1 0,-1 0 0,0-1 0,0 1 0,-1-1 0,0 0 0,0 0 0,-7 9 0,-9 10 0,-2-1 0,0-1 0,-42 35 0,17-19 0,-3-3 0,0-2 0,-77 40 0,108-66-170,0-1-1,-1 0 0,1-2 1,-1 0-1,-1-2 0,1 0 1,-34 2-1,21-5-6655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1:36.037"/>
    </inkml:context>
    <inkml:brush xml:id="br0">
      <inkml:brushProperty name="width" value="0.05" units="cm"/>
      <inkml:brushProperty name="height" value="0.05" units="cm"/>
      <inkml:brushProperty name="color" value="#E71224"/>
    </inkml:brush>
  </inkml:definitions>
  <inkml:trace contextRef="#ctx0" brushRef="#br0">246 0 24575,'-4'7'0,"-1"0"0,-1-1 0,1 0 0,-1 0 0,0 0 0,0-1 0,-1 0 0,0 0 0,-10 6 0,-15 11 0,13-6 0,0 0 0,-27 33 0,38-40 0,0 2 0,1-1 0,0 1 0,1 0 0,0 0 0,1 0 0,-5 16 0,9-23 0,0 0 0,0 0 0,1 0 0,-1 0 0,1 0 0,0 0 0,0 0 0,1 0 0,-1 0 0,1 0 0,0 0 0,0 0 0,0 0 0,0 0 0,1 0 0,0-1 0,-1 1 0,1 0 0,1-1 0,-1 0 0,0 1 0,1-1 0,0 0 0,0 0 0,0-1 0,0 1 0,4 2 0,9 7 0,2-1 0,-1-1 0,2-1 0,23 9 0,-34-15 0,97 38 60,138 34 0,116 4-1545,-283-66-5341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0:50.252"/>
    </inkml:context>
    <inkml:brush xml:id="br0">
      <inkml:brushProperty name="width" value="0.05" units="cm"/>
      <inkml:brushProperty name="height" value="0.05" units="cm"/>
      <inkml:brushProperty name="color" value="#E71224"/>
    </inkml:brush>
  </inkml:definitions>
  <inkml:trace contextRef="#ctx0" brushRef="#br0">678 1 24575,'-1'8'0,"0"1"0,0-1 0,-1 1 0,-3 8 0,-2 14 0,-3 21 0,-3-1 0,-36 95 0,-59 93 0,63-143 0,27-59 0,-41 93 0,-117 185 0,159-291 0,-2-1 0,-24 23 0,21-23 0,-27 35 0,44-51-273,1 1 0,0-1 0,0 1 0,-5 14 0,2 1-6553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0:54.450"/>
    </inkml:context>
    <inkml:brush xml:id="br0">
      <inkml:brushProperty name="width" value="0.05" units="cm"/>
      <inkml:brushProperty name="height" value="0.05" units="cm"/>
      <inkml:brushProperty name="color" value="#E71224"/>
    </inkml:brush>
  </inkml:definitions>
  <inkml:trace contextRef="#ctx0" brushRef="#br0">112 0 24575,'-5'9'0,"-5"11"0,-6 30 0,-5 27 0,-7 32 0,-3 24 0,642 223 0,218 50-8191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0:58.808"/>
    </inkml:context>
    <inkml:brush xml:id="br0">
      <inkml:brushProperty name="width" value="0.05" units="cm"/>
      <inkml:brushProperty name="height" value="0.05" units="cm"/>
      <inkml:brushProperty name="color" value="#E71224"/>
    </inkml:brush>
  </inkml:definitions>
  <inkml:trace contextRef="#ctx0" brushRef="#br0">1 79 24575,'4'0'0,"0"1"0,1-1 0,-1 1 0,0 0 0,0 0 0,0 0 0,0 1 0,0-1 0,0 1 0,-1 0 0,1 0 0,0 1 0,-1-1 0,1 1 0,2 3 0,6 6 0,-1 0 0,16 23 0,9 8 0,-32-38 0,1-1 0,0 0 0,-1 0 0,2 0 0,-1-1 0,0 0 0,1 0 0,0 0 0,-1 0 0,1-1 0,0 0 0,8 1 0,-10-2 0,1-1 0,0 0 0,-1 0 0,1 0 0,0 0 0,-1-1 0,1 0 0,-1 0 0,1 0 0,-1 0 0,0-1 0,1 0 0,-1 0 0,0 0 0,0 0 0,0-1 0,5-3 0,26-25-68,-2-2 0,54-66-1,-49 55-1091,-20 23-5666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1:01.381"/>
    </inkml:context>
    <inkml:brush xml:id="br0">
      <inkml:brushProperty name="width" value="0.05" units="cm"/>
      <inkml:brushProperty name="height" value="0.05" units="cm"/>
      <inkml:brushProperty name="color" value="#E71224"/>
    </inkml:brush>
  </inkml:definitions>
  <inkml:trace contextRef="#ctx0" brushRef="#br0">27 363 24575,'0'-5'0,"0"-5"0,0-15 0,0-7 0,0-3 0,0-4 0,0 0 0,0 3 0,0 2 0,0 3 0,0 3 0,-4 5 0,-7 7 0,0 6-8191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1:41.184"/>
    </inkml:context>
    <inkml:brush xml:id="br0">
      <inkml:brushProperty name="width" value="0.05" units="cm"/>
      <inkml:brushProperty name="height" value="0.05" units="cm"/>
      <inkml:brushProperty name="color" value="#E71224"/>
    </inkml:brush>
  </inkml:definitions>
  <inkml:trace contextRef="#ctx0" brushRef="#br0">0 322 24575,'49'-50'0,"51"-48"0,-57 62 0,86-56 0,-113 82 0,-7 4 0,-1 1 0,1 0 0,1 0 0,-1 1 0,15-4 0,-22 7 0,1 1 0,-1-1 0,1 1 0,-1 0 0,1 0 0,-1 0 0,1 0 0,0 0 0,-1 1 0,1-1 0,-1 1 0,1-1 0,-1 1 0,0 0 0,1 0 0,-1 0 0,0 1 0,0-1 0,1 0 0,-1 1 0,0-1 0,-1 1 0,1 0 0,0 0 0,0 0 0,-1 0 0,3 3 0,0 1-1,-1 1 1,0-1-1,0 1 0,0 0 0,2 11 1,2 3-1361,1-2-5465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9T00:11:43.445"/>
    </inkml:context>
    <inkml:brush xml:id="br0">
      <inkml:brushProperty name="width" value="0.05" units="cm"/>
      <inkml:brushProperty name="height" value="0.05" units="cm"/>
      <inkml:brushProperty name="color" value="#E71224"/>
    </inkml:brush>
  </inkml:definitions>
  <inkml:trace contextRef="#ctx0" brushRef="#br0">53 0 24575,'0'725'0,"-1"-702"0,-1 0 0,-10 38 0,3-17 0,-1 10 21,-7 38-1407,15-63-5440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3:55:41.757"/>
    </inkml:context>
    <inkml:brush xml:id="br0">
      <inkml:brushProperty name="width" value="0.05" units="cm"/>
      <inkml:brushProperty name="height" value="0.05" units="cm"/>
      <inkml:brushProperty name="color" value="#E71224"/>
    </inkml:brush>
  </inkml:definitions>
  <inkml:trace contextRef="#ctx0" brushRef="#br0">2 12 24575,'0'0'0,"-1"-1"0,1 1 0,0 0 0,0-1 0,0 1 0,0 0 0,0-1 0,0 1 0,0 0 0,0-1 0,0 1 0,0 0 0,0-1 0,0 1 0,0-1 0,0 1 0,0 0 0,1-1 0,-1 1 0,0 0 0,0-1 0,0 1 0,0 0 0,1 0 0,-1-1 0,0 1 0,0 0 0,0-1 0,1 1 0,-1 0 0,0 0 0,1 0 0,-1-1 0,0 1 0,1 0 0,-1 0 0,0 0 0,1 0 0,-1-1 0,0 1 0,1 0 0,-1 0 0,0 0 0,1 0 0,-1 0 0,0 0 0,1 0 0,-1 0 0,0 0 0,1 0 0,-1 0 0,1 0 0,-1 1 0,0-1 0,1 0 0,-1 0 0,0 0 0,0 0 0,1 1 0,-1-1 0,0 0 0,1 0 0,-1 0 0,0 1 0,0-1 0,1 0 0,-1 1 0,18 20 0,-13-10 0,-1 0 0,-1 0 0,0 1 0,0-1 0,1 23 0,-1 63 0,-4-59 0,1-1 0,2 0 0,10 62 0,-9-87 0,0-1 0,0 0 0,1 0 0,0-1 0,1 1 0,0-1 0,1 0 0,0 0 0,1-1 0,0 0 0,0 0 0,1 0 0,9 7 0,0-2 24,0-2 0,1 0 0,0-1 0,37 17 0,86 22-1509,-114-41-5341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19.673"/>
    </inkml:context>
    <inkml:brush xml:id="br0">
      <inkml:brushProperty name="width" value="0.05" units="cm"/>
      <inkml:brushProperty name="height" value="0.05" units="cm"/>
      <inkml:brushProperty name="color" value="#E71224"/>
    </inkml:brush>
  </inkml:definitions>
  <inkml:trace contextRef="#ctx0" brushRef="#br0">1127 1004 24575,'-2'-1'0,"-1"0"0,1 0 0,0 0 0,0-1 0,0 1 0,0-1 0,0 1 0,0-1 0,0 0 0,0 1 0,1-1 0,-1 0 0,1 0 0,-1 0 0,1 0 0,0-1 0,-2-1 0,0-2 0,-25-37 0,2 4 0,-36-44 0,9 21 0,-196-217 0,166 194 0,-106-84 0,145 135 0,-1 2 0,-2 2 0,-1 2 0,-61-26 0,93 48-455,1 1 0,-29-6 0,13 6-6371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19.674"/>
    </inkml:context>
    <inkml:brush xml:id="br0">
      <inkml:brushProperty name="width" value="0.05" units="cm"/>
      <inkml:brushProperty name="height" value="0.05" units="cm"/>
      <inkml:brushProperty name="color" value="#E71224"/>
    </inkml:brush>
  </inkml:definitions>
  <inkml:trace contextRef="#ctx0" brushRef="#br0">110 631 24575,'-4'-5'0,"1"0"0,0-1 0,0 1 0,0-1 0,0 0 0,1 1 0,0-1 0,0 0 0,1 0 0,-2-8 0,-1-2 0,-22-94 0,5 0 0,-7-116 0,27 221 0,1-1 0,-1 0 0,1 0 0,1 1 0,-1-1 0,1 0 0,0 1 0,0-1 0,1 0 0,2-6 0,-2 10 0,-1 0 0,1-1 0,0 1 0,-1 0 0,1 1 0,0-1 0,0 0 0,0 1 0,0-1 0,1 1 0,-1-1 0,0 1 0,0 0 0,1 0 0,-1 0 0,1 0 0,-1 1 0,1-1 0,0 0 0,-1 1 0,1 0 0,-1 0 0,1 0 0,4 0 0,1 1 0,0 0 0,0 0 0,0 1 0,0 0 0,0 0 0,-1 1 0,1 0 0,-1 0 0,8 5 0,64 44 0,-41-25 0,-28-20 0,51 34 0,2-2 0,127 57 0,-111-67-1365,-50-19-5461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23.435"/>
    </inkml:context>
    <inkml:brush xml:id="br0">
      <inkml:brushProperty name="width" value="0.05" units="cm"/>
      <inkml:brushProperty name="height" value="0.05" units="cm"/>
      <inkml:brushProperty name="color" value="#E71224"/>
    </inkml:brush>
  </inkml:definitions>
  <inkml:trace contextRef="#ctx0" brushRef="#br0">1 976 24575,'41'-42'0,"12"-12"0,3 2 0,68-51 0,237-124 0,15 22 0,-218 121 0,73-28 0,-178 91 0,1 2 0,83-17 0,-90 28-341,1 1 0,0 3-1,62 3 1,-88 2-6485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23.436"/>
    </inkml:context>
    <inkml:brush xml:id="br0">
      <inkml:brushProperty name="width" value="0.05" units="cm"/>
      <inkml:brushProperty name="height" value="0.05" units="cm"/>
      <inkml:brushProperty name="color" value="#E71224"/>
    </inkml:brush>
  </inkml:definitions>
  <inkml:trace contextRef="#ctx0" brushRef="#br0">0 1 24575,'35'0'0,"0"1"0,0 2 0,59 13 0,-76-11 0,-1 0 0,0 2 0,0-1 0,-1 2 0,1 1 0,-2 0 0,1 0 0,26 24 0,-38-29 0,0 1 0,0-1 0,-1 1 0,0 0 0,0 0 0,0 1 0,0-1 0,-1 0 0,0 1 0,0 0 0,-1-1 0,1 1 0,-1 0 0,0 0 0,-1 7 0,2 15 0,-6 54 0,2-56 0,-4 27-682,-22 97-1,18-112-6143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26.876"/>
    </inkml:context>
    <inkml:brush xml:id="br0">
      <inkml:brushProperty name="width" value="0.05" units="cm"/>
      <inkml:brushProperty name="height" value="0.05" units="cm"/>
      <inkml:brushProperty name="color" value="#E71224"/>
    </inkml:brush>
  </inkml:definitions>
  <inkml:trace contextRef="#ctx0" brushRef="#br0">145 0 24575,'7'1'0,"-1"0"0,1 0 0,-1 1 0,0 0 0,0 0 0,0 0 0,0 1 0,10 6 0,5 1 0,4 4 0,1 0 0,-2 2 0,0 1 0,-1 1 0,0 1 0,-2 1 0,0 1 0,-2 0 0,21 29 0,-28-31 0,-1-1 0,-1 2 0,0 0 0,-2 0 0,0 0 0,6 29 0,-6-15 0,-2 0 0,-1 1 0,1 45 0,-7-61 0,0-1 0,-2 1 0,0-1 0,-1 0 0,0 0 0,-2 0 0,0-1 0,-1 0 0,-1 0 0,0 0 0,-1-1 0,-1-1 0,-13 17 0,-10 8 0,-1-2 0,-2-1 0,-59 48 0,-28 4 107,-10 8-1579,104-69-5354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0:26.877"/>
    </inkml:context>
    <inkml:brush xml:id="br0">
      <inkml:brushProperty name="width" value="0.05" units="cm"/>
      <inkml:brushProperty name="height" value="0.05" units="cm"/>
      <inkml:brushProperty name="color" value="#E71224"/>
    </inkml:brush>
  </inkml:definitions>
  <inkml:trace contextRef="#ctx0" brushRef="#br0">28 1 24575,'-15'181'0,"9"-129"0,1 0 0,4 73 0,1-121 0,0-1 0,1 0 0,0 0 0,0 1 0,0-1 0,0 0 0,0 0 0,0 0 0,1 0 0,0 0 0,0 0 0,-1 0 0,2-1 0,-1 1 0,0-1 0,0 1 0,1-1 0,-1 0 0,1 0 0,0 0 0,0 0 0,0-1 0,0 1 0,0-1 0,0 1 0,0-1 0,6 1 0,8 2 0,-1-1 0,1-1 0,0 0 0,22-2 0,-29 0 0,22 0 0,0-2 0,0-1 0,0-2 0,0 0 0,-1-3 0,35-12 0,172-86 0,-208 93 0,0 1 0,59-14 0,-67 21 0,-4-1-1365,-3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2T04:01:30.928"/>
    </inkml:context>
    <inkml:brush xml:id="br0">
      <inkml:brushProperty name="width" value="0.05" units="cm"/>
      <inkml:brushProperty name="height" value="0.05" units="cm"/>
      <inkml:brushProperty name="color" value="#E71224"/>
    </inkml:brush>
  </inkml:definitions>
  <inkml:trace contextRef="#ctx0" brushRef="#br0">738 1 24575,'-16'1'0,"0"1"0,0 1 0,0 1 0,0 0 0,1 1 0,-19 8 0,-10 3 0,-121 41 0,-163 50 0,321-106 0,1 1 0,0 0 0,-1 1 0,1 0 0,0 0 0,-9 6 0,13-8 0,1 0 0,0 0 0,-1 0 0,1 0 0,0 0 0,0 1 0,0-1 0,0 0 0,0 1 0,0-1 0,0 1 0,1-1 0,-1 1 0,0-1 0,1 1 0,-1 0 0,1-1 0,0 1 0,-1 0 0,1-1 0,0 1 0,0 0 0,0-1 0,0 1 0,0 0 0,1-1 0,-1 1 0,0-1 0,1 1 0,-1 0 0,2 2 0,2 1 0,0 1 0,1 0 0,-1-1 0,1 1 0,0-1 0,1-1 0,-1 1 0,1-1 0,0 0 0,0 0 0,11 5 0,-15-8 0,348 172 0,-132-71 0,-200-94-56,214 114 239,-176-89-929,103 79 0,-119-76-6080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F80FFF-E2AE-4FC2-9DFE-96384735966D}" type="datetimeFigureOut">
              <a:rPr lang="es-MX" smtClean="0"/>
              <a:t>12/11/2022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8893C-D2C1-4425-A82E-709F971B93DF}" type="slidenum">
              <a:rPr lang="es-MX" smtClean="0"/>
              <a:t>‹Nº›</a:t>
            </a:fld>
            <a:endParaRPr lang="es-MX"/>
          </a:p>
        </p:txBody>
      </p:sp>
    </p:spTree>
    <p:extLst>
      <p:ext uri="{BB962C8B-B14F-4D97-AF65-F5344CB8AC3E}">
        <p14:creationId xmlns:p14="http://schemas.microsoft.com/office/powerpoint/2010/main" val="303584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258893C-D2C1-4425-A82E-709F971B93DF}" type="slidenum">
              <a:rPr lang="es-MX" smtClean="0"/>
              <a:t>24</a:t>
            </a:fld>
            <a:endParaRPr lang="es-MX"/>
          </a:p>
        </p:txBody>
      </p:sp>
    </p:spTree>
    <p:extLst>
      <p:ext uri="{BB962C8B-B14F-4D97-AF65-F5344CB8AC3E}">
        <p14:creationId xmlns:p14="http://schemas.microsoft.com/office/powerpoint/2010/main" val="423307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027DD-72A2-179A-54B5-722FABFDE86C}"/>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4C416D57-E380-7846-E3D6-CA9E656D7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AD776E59-17FE-8369-E9E9-F316E57BCCAA}"/>
              </a:ext>
            </a:extLst>
          </p:cNvPr>
          <p:cNvSpPr>
            <a:spLocks noGrp="1"/>
          </p:cNvSpPr>
          <p:nvPr>
            <p:ph type="dt" sz="half" idx="10"/>
          </p:nvPr>
        </p:nvSpPr>
        <p:spPr/>
        <p:txBody>
          <a:bodyPr/>
          <a:lstStyle/>
          <a:p>
            <a:fld id="{CD498526-AFB2-427A-BDCB-0DFEEB5A549B}" type="datetime1">
              <a:rPr lang="es-MX" smtClean="0"/>
              <a:t>12/11/2022</a:t>
            </a:fld>
            <a:endParaRPr lang="es-MX"/>
          </a:p>
        </p:txBody>
      </p:sp>
      <p:sp>
        <p:nvSpPr>
          <p:cNvPr id="5" name="Marcador de pie de página 4">
            <a:extLst>
              <a:ext uri="{FF2B5EF4-FFF2-40B4-BE49-F238E27FC236}">
                <a16:creationId xmlns:a16="http://schemas.microsoft.com/office/drawing/2014/main" id="{20680399-024B-425A-26E9-44A64FD149F0}"/>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635AC9BA-9A6A-0CCF-F9DF-1B327D1533BB}"/>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8346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23A90-83B9-CC75-9C12-9687AA462A93}"/>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9A41E67-F869-6051-224E-4CC2790FC93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6E56CCF-008A-A963-EA88-9B57D9D27713}"/>
              </a:ext>
            </a:extLst>
          </p:cNvPr>
          <p:cNvSpPr>
            <a:spLocks noGrp="1"/>
          </p:cNvSpPr>
          <p:nvPr>
            <p:ph type="dt" sz="half" idx="10"/>
          </p:nvPr>
        </p:nvSpPr>
        <p:spPr/>
        <p:txBody>
          <a:bodyPr/>
          <a:lstStyle/>
          <a:p>
            <a:fld id="{6AC6D3AA-C8AC-41C5-8E5B-1251F9AD8ABD}" type="datetime1">
              <a:rPr lang="es-MX" smtClean="0"/>
              <a:t>12/11/2022</a:t>
            </a:fld>
            <a:endParaRPr lang="es-MX"/>
          </a:p>
        </p:txBody>
      </p:sp>
      <p:sp>
        <p:nvSpPr>
          <p:cNvPr id="5" name="Marcador de pie de página 4">
            <a:extLst>
              <a:ext uri="{FF2B5EF4-FFF2-40B4-BE49-F238E27FC236}">
                <a16:creationId xmlns:a16="http://schemas.microsoft.com/office/drawing/2014/main" id="{7303D606-6677-B760-FE95-A81D80B1E579}"/>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F9A9D7BC-3AB2-B5CF-1922-58C32C59B5EA}"/>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55847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D48BC92-0FDF-45B2-8F9E-5F78507A93CD}"/>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BC44C3D-81CD-6060-6618-8656A9F4F37D}"/>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8970D0B7-2D43-46A2-280A-5A1D9883FBE3}"/>
              </a:ext>
            </a:extLst>
          </p:cNvPr>
          <p:cNvSpPr>
            <a:spLocks noGrp="1"/>
          </p:cNvSpPr>
          <p:nvPr>
            <p:ph type="dt" sz="half" idx="10"/>
          </p:nvPr>
        </p:nvSpPr>
        <p:spPr/>
        <p:txBody>
          <a:bodyPr/>
          <a:lstStyle/>
          <a:p>
            <a:fld id="{EF73455F-4034-4ADD-938D-8FE47630A82A}" type="datetime1">
              <a:rPr lang="es-MX" smtClean="0"/>
              <a:t>12/11/2022</a:t>
            </a:fld>
            <a:endParaRPr lang="es-MX"/>
          </a:p>
        </p:txBody>
      </p:sp>
      <p:sp>
        <p:nvSpPr>
          <p:cNvPr id="5" name="Marcador de pie de página 4">
            <a:extLst>
              <a:ext uri="{FF2B5EF4-FFF2-40B4-BE49-F238E27FC236}">
                <a16:creationId xmlns:a16="http://schemas.microsoft.com/office/drawing/2014/main" id="{215E1E14-7B17-027B-C4AF-24E58A05AE33}"/>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BAC7E77A-D7E9-643F-8137-682E2AA6ABE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205409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26EB6-2D82-3347-3525-312E2110F572}"/>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8AF51669-D04F-217B-C5A7-22357BA932FD}"/>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74A021C-CA46-973E-A29C-6C6025F3848F}"/>
              </a:ext>
            </a:extLst>
          </p:cNvPr>
          <p:cNvSpPr>
            <a:spLocks noGrp="1"/>
          </p:cNvSpPr>
          <p:nvPr>
            <p:ph type="dt" sz="half" idx="10"/>
          </p:nvPr>
        </p:nvSpPr>
        <p:spPr/>
        <p:txBody>
          <a:bodyPr/>
          <a:lstStyle/>
          <a:p>
            <a:fld id="{D58E716A-A020-455D-86A8-F83277CAFEFC}" type="datetime1">
              <a:rPr lang="es-MX" smtClean="0"/>
              <a:t>12/11/2022</a:t>
            </a:fld>
            <a:endParaRPr lang="es-MX"/>
          </a:p>
        </p:txBody>
      </p:sp>
      <p:sp>
        <p:nvSpPr>
          <p:cNvPr id="5" name="Marcador de pie de página 4">
            <a:extLst>
              <a:ext uri="{FF2B5EF4-FFF2-40B4-BE49-F238E27FC236}">
                <a16:creationId xmlns:a16="http://schemas.microsoft.com/office/drawing/2014/main" id="{B6D3D8CB-1486-FFD5-378B-284199E2BA5A}"/>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7B7B458B-4BCF-397A-751C-55179D6DBCF1}"/>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26589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67F1E7-B6F1-AA6A-8102-46C9B8D45CCC}"/>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DC9B14CA-CACA-3988-8A1A-B31C2A81A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2E740F6-698A-9AE2-4DBF-15293B70704E}"/>
              </a:ext>
            </a:extLst>
          </p:cNvPr>
          <p:cNvSpPr>
            <a:spLocks noGrp="1"/>
          </p:cNvSpPr>
          <p:nvPr>
            <p:ph type="dt" sz="half" idx="10"/>
          </p:nvPr>
        </p:nvSpPr>
        <p:spPr/>
        <p:txBody>
          <a:bodyPr/>
          <a:lstStyle/>
          <a:p>
            <a:fld id="{FB66BAD8-707D-44AB-87C4-F3F9425570D1}" type="datetime1">
              <a:rPr lang="es-MX" smtClean="0"/>
              <a:t>12/11/2022</a:t>
            </a:fld>
            <a:endParaRPr lang="es-MX"/>
          </a:p>
        </p:txBody>
      </p:sp>
      <p:sp>
        <p:nvSpPr>
          <p:cNvPr id="5" name="Marcador de pie de página 4">
            <a:extLst>
              <a:ext uri="{FF2B5EF4-FFF2-40B4-BE49-F238E27FC236}">
                <a16:creationId xmlns:a16="http://schemas.microsoft.com/office/drawing/2014/main" id="{56C41B67-7A62-4BA9-0683-941FCAC5CBA4}"/>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3DA261BE-61FD-A06D-E539-D4752DF491D7}"/>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65875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47B77-561D-D263-8A27-950357BE64CD}"/>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2175B71-234B-3773-C063-1A10F4C0330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AACE9560-3B27-4845-0138-1AFEF39B951C}"/>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6DA0F1B0-213A-F865-363F-4614B33FA1FC}"/>
              </a:ext>
            </a:extLst>
          </p:cNvPr>
          <p:cNvSpPr>
            <a:spLocks noGrp="1"/>
          </p:cNvSpPr>
          <p:nvPr>
            <p:ph type="dt" sz="half" idx="10"/>
          </p:nvPr>
        </p:nvSpPr>
        <p:spPr/>
        <p:txBody>
          <a:bodyPr/>
          <a:lstStyle/>
          <a:p>
            <a:fld id="{B7AE00C9-7954-4CBF-9BDF-DCD134EDE3F8}" type="datetime1">
              <a:rPr lang="es-MX" smtClean="0"/>
              <a:t>12/11/2022</a:t>
            </a:fld>
            <a:endParaRPr lang="es-MX"/>
          </a:p>
        </p:txBody>
      </p:sp>
      <p:sp>
        <p:nvSpPr>
          <p:cNvPr id="6" name="Marcador de pie de página 5">
            <a:extLst>
              <a:ext uri="{FF2B5EF4-FFF2-40B4-BE49-F238E27FC236}">
                <a16:creationId xmlns:a16="http://schemas.microsoft.com/office/drawing/2014/main" id="{690E398F-43E5-CFDF-D24C-25C0FCB4B933}"/>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4CFC4F97-652B-006F-D037-38940F343C96}"/>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69994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B186D-24BE-39F3-6C6C-982191B52B1D}"/>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A73A8267-064A-90B8-6646-EA3072921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D2D913EA-D99D-ECA4-F69B-DDB3432E1E02}"/>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7174E7EB-49C5-BD84-175C-33790B08A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78F27CD-C12E-314C-7AB5-760A03A662BE}"/>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1E792BCE-D0F7-839B-B446-3FDA26DA3005}"/>
              </a:ext>
            </a:extLst>
          </p:cNvPr>
          <p:cNvSpPr>
            <a:spLocks noGrp="1"/>
          </p:cNvSpPr>
          <p:nvPr>
            <p:ph type="dt" sz="half" idx="10"/>
          </p:nvPr>
        </p:nvSpPr>
        <p:spPr/>
        <p:txBody>
          <a:bodyPr/>
          <a:lstStyle/>
          <a:p>
            <a:fld id="{C6A80FD4-C2DF-415E-B549-3F3B6E053CDC}" type="datetime1">
              <a:rPr lang="es-MX" smtClean="0"/>
              <a:t>12/11/2022</a:t>
            </a:fld>
            <a:endParaRPr lang="es-MX"/>
          </a:p>
        </p:txBody>
      </p:sp>
      <p:sp>
        <p:nvSpPr>
          <p:cNvPr id="8" name="Marcador de pie de página 7">
            <a:extLst>
              <a:ext uri="{FF2B5EF4-FFF2-40B4-BE49-F238E27FC236}">
                <a16:creationId xmlns:a16="http://schemas.microsoft.com/office/drawing/2014/main" id="{B1391179-352D-5369-D4C6-52C01362F91D}"/>
              </a:ext>
            </a:extLst>
          </p:cNvPr>
          <p:cNvSpPr>
            <a:spLocks noGrp="1"/>
          </p:cNvSpPr>
          <p:nvPr>
            <p:ph type="ftr" sz="quarter" idx="11"/>
          </p:nvPr>
        </p:nvSpPr>
        <p:spPr/>
        <p:txBody>
          <a:bodyPr/>
          <a:lstStyle/>
          <a:p>
            <a:r>
              <a:rPr lang="es-MX"/>
              <a:t>Arabots Robotics</a:t>
            </a:r>
          </a:p>
        </p:txBody>
      </p:sp>
      <p:sp>
        <p:nvSpPr>
          <p:cNvPr id="9" name="Marcador de número de diapositiva 8">
            <a:extLst>
              <a:ext uri="{FF2B5EF4-FFF2-40B4-BE49-F238E27FC236}">
                <a16:creationId xmlns:a16="http://schemas.microsoft.com/office/drawing/2014/main" id="{9EEC4BDD-4000-7363-2988-B569D2AB6547}"/>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76355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AA61F-7523-78FA-C62F-4FD719781B42}"/>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90AF9461-6DC3-CA88-A321-E9F6375F9588}"/>
              </a:ext>
            </a:extLst>
          </p:cNvPr>
          <p:cNvSpPr>
            <a:spLocks noGrp="1"/>
          </p:cNvSpPr>
          <p:nvPr>
            <p:ph type="dt" sz="half" idx="10"/>
          </p:nvPr>
        </p:nvSpPr>
        <p:spPr/>
        <p:txBody>
          <a:bodyPr/>
          <a:lstStyle/>
          <a:p>
            <a:fld id="{BE93DE2A-0546-47D4-9B64-2CD9D06E3581}" type="datetime1">
              <a:rPr lang="es-MX" smtClean="0"/>
              <a:t>12/11/2022</a:t>
            </a:fld>
            <a:endParaRPr lang="es-MX"/>
          </a:p>
        </p:txBody>
      </p:sp>
      <p:sp>
        <p:nvSpPr>
          <p:cNvPr id="4" name="Marcador de pie de página 3">
            <a:extLst>
              <a:ext uri="{FF2B5EF4-FFF2-40B4-BE49-F238E27FC236}">
                <a16:creationId xmlns:a16="http://schemas.microsoft.com/office/drawing/2014/main" id="{C3157C6B-9B2A-F097-9CB7-42B3DC0545B7}"/>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E5AE71DA-AD3E-9F29-2B7C-FB1AB5B35E1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424766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41BC56F-C2B9-1391-2472-23B4A86AA690}"/>
              </a:ext>
            </a:extLst>
          </p:cNvPr>
          <p:cNvSpPr>
            <a:spLocks noGrp="1"/>
          </p:cNvSpPr>
          <p:nvPr>
            <p:ph type="dt" sz="half" idx="10"/>
          </p:nvPr>
        </p:nvSpPr>
        <p:spPr/>
        <p:txBody>
          <a:bodyPr/>
          <a:lstStyle/>
          <a:p>
            <a:fld id="{C5A38876-AC5E-4CF2-A3C0-BA71FD21DD11}" type="datetime1">
              <a:rPr lang="es-MX" smtClean="0"/>
              <a:t>12/11/2022</a:t>
            </a:fld>
            <a:endParaRPr lang="es-MX"/>
          </a:p>
        </p:txBody>
      </p:sp>
      <p:sp>
        <p:nvSpPr>
          <p:cNvPr id="3" name="Marcador de pie de página 2">
            <a:extLst>
              <a:ext uri="{FF2B5EF4-FFF2-40B4-BE49-F238E27FC236}">
                <a16:creationId xmlns:a16="http://schemas.microsoft.com/office/drawing/2014/main" id="{7D0A9104-D807-1C10-F1C7-127A632815A4}"/>
              </a:ext>
            </a:extLst>
          </p:cNvPr>
          <p:cNvSpPr>
            <a:spLocks noGrp="1"/>
          </p:cNvSpPr>
          <p:nvPr>
            <p:ph type="ftr" sz="quarter" idx="11"/>
          </p:nvPr>
        </p:nvSpPr>
        <p:spPr/>
        <p:txBody>
          <a:bodyPr/>
          <a:lstStyle/>
          <a:p>
            <a:r>
              <a:rPr lang="es-MX"/>
              <a:t>Arabots Robotics</a:t>
            </a:r>
          </a:p>
        </p:txBody>
      </p:sp>
      <p:sp>
        <p:nvSpPr>
          <p:cNvPr id="4" name="Marcador de número de diapositiva 3">
            <a:extLst>
              <a:ext uri="{FF2B5EF4-FFF2-40B4-BE49-F238E27FC236}">
                <a16:creationId xmlns:a16="http://schemas.microsoft.com/office/drawing/2014/main" id="{758A23E2-B4B6-62A6-54E5-D2F16440D43F}"/>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61631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0C0B7-11D4-E173-2C44-7BCACFB62F5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125B48C-7224-A171-8BCF-1911380AAA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4579E1D3-9048-53CD-A302-F48DA9768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961C44C-9A56-023C-7ADE-961BB9635F76}"/>
              </a:ext>
            </a:extLst>
          </p:cNvPr>
          <p:cNvSpPr>
            <a:spLocks noGrp="1"/>
          </p:cNvSpPr>
          <p:nvPr>
            <p:ph type="dt" sz="half" idx="10"/>
          </p:nvPr>
        </p:nvSpPr>
        <p:spPr/>
        <p:txBody>
          <a:bodyPr/>
          <a:lstStyle/>
          <a:p>
            <a:fld id="{F8B79BB8-C95D-4D3A-823E-07EF3ED4AFBA}" type="datetime1">
              <a:rPr lang="es-MX" smtClean="0"/>
              <a:t>12/11/2022</a:t>
            </a:fld>
            <a:endParaRPr lang="es-MX"/>
          </a:p>
        </p:txBody>
      </p:sp>
      <p:sp>
        <p:nvSpPr>
          <p:cNvPr id="6" name="Marcador de pie de página 5">
            <a:extLst>
              <a:ext uri="{FF2B5EF4-FFF2-40B4-BE49-F238E27FC236}">
                <a16:creationId xmlns:a16="http://schemas.microsoft.com/office/drawing/2014/main" id="{0D3EA524-C361-5199-BD75-BA019E5BEE58}"/>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4316F7AA-B72A-DBD2-182B-78BF296B2A0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97654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6A1C0-0248-671A-F461-9F9214C540A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9EF4AB42-4AF3-A1D8-52C0-C8E531B2FC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p>
        </p:txBody>
      </p:sp>
      <p:sp>
        <p:nvSpPr>
          <p:cNvPr id="4" name="Marcador de texto 3">
            <a:extLst>
              <a:ext uri="{FF2B5EF4-FFF2-40B4-BE49-F238E27FC236}">
                <a16:creationId xmlns:a16="http://schemas.microsoft.com/office/drawing/2014/main" id="{DD9EB339-47F7-B6A6-9150-DBBADD944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0E39A5B-7D74-B1F3-AFDD-A8666BA6E4E5}"/>
              </a:ext>
            </a:extLst>
          </p:cNvPr>
          <p:cNvSpPr>
            <a:spLocks noGrp="1"/>
          </p:cNvSpPr>
          <p:nvPr>
            <p:ph type="dt" sz="half" idx="10"/>
          </p:nvPr>
        </p:nvSpPr>
        <p:spPr/>
        <p:txBody>
          <a:bodyPr/>
          <a:lstStyle/>
          <a:p>
            <a:fld id="{C08A1690-4EC5-4424-85F8-C48B9CFAAC61}" type="datetime1">
              <a:rPr lang="es-MX" smtClean="0"/>
              <a:t>12/11/2022</a:t>
            </a:fld>
            <a:endParaRPr lang="es-MX"/>
          </a:p>
        </p:txBody>
      </p:sp>
      <p:sp>
        <p:nvSpPr>
          <p:cNvPr id="6" name="Marcador de pie de página 5">
            <a:extLst>
              <a:ext uri="{FF2B5EF4-FFF2-40B4-BE49-F238E27FC236}">
                <a16:creationId xmlns:a16="http://schemas.microsoft.com/office/drawing/2014/main" id="{B792A77F-9CA5-381A-A7FD-F7064F64E586}"/>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D7F87F40-66BF-E24F-A3F1-953A0AB6466B}"/>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141603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375084-94E5-1C98-9C0B-573342874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FE232022-81F5-1559-9382-85EB718AA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2C08DA0-1E44-0F8B-DBC1-5B1C72BCA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8881F-A6B1-4330-ABE8-43F9CEC859D7}" type="datetime1">
              <a:rPr lang="es-MX" smtClean="0"/>
              <a:t>12/11/2022</a:t>
            </a:fld>
            <a:endParaRPr lang="es-MX"/>
          </a:p>
        </p:txBody>
      </p:sp>
      <p:sp>
        <p:nvSpPr>
          <p:cNvPr id="5" name="Marcador de pie de página 4">
            <a:extLst>
              <a:ext uri="{FF2B5EF4-FFF2-40B4-BE49-F238E27FC236}">
                <a16:creationId xmlns:a16="http://schemas.microsoft.com/office/drawing/2014/main" id="{D7CA2411-C86F-4316-4216-AEED8CB8D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Arabots Robotics</a:t>
            </a:r>
          </a:p>
        </p:txBody>
      </p:sp>
      <p:sp>
        <p:nvSpPr>
          <p:cNvPr id="6" name="Marcador de número de diapositiva 5">
            <a:extLst>
              <a:ext uri="{FF2B5EF4-FFF2-40B4-BE49-F238E27FC236}">
                <a16:creationId xmlns:a16="http://schemas.microsoft.com/office/drawing/2014/main" id="{0F6A5D57-88A9-0619-6FCE-1898BE758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4A3B0-B5DF-4E2B-B48F-E4B7B7872040}" type="slidenum">
              <a:rPr lang="es-MX" smtClean="0"/>
              <a:t>‹Nº›</a:t>
            </a:fld>
            <a:endParaRPr lang="es-MX"/>
          </a:p>
        </p:txBody>
      </p:sp>
    </p:spTree>
    <p:extLst>
      <p:ext uri="{BB962C8B-B14F-4D97-AF65-F5344CB8AC3E}">
        <p14:creationId xmlns:p14="http://schemas.microsoft.com/office/powerpoint/2010/main" val="1073428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26.png"/><Relationship Id="rId4" Type="http://schemas.openxmlformats.org/officeDocument/2006/relationships/customXml" Target="../ink/ink14.xml"/><Relationship Id="rId9" Type="http://schemas.openxmlformats.org/officeDocument/2006/relationships/image" Target="../media/image28.pn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customXml" Target="../ink/ink8.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9.png"/><Relationship Id="rId4" Type="http://schemas.openxmlformats.org/officeDocument/2006/relationships/customXml" Target="../ink/ink10.xml"/><Relationship Id="rId9"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
          <p:cNvSpPr txBox="1">
            <a:spLocks noGrp="1"/>
          </p:cNvSpPr>
          <p:nvPr>
            <p:ph type="subTitle" idx="1"/>
          </p:nvPr>
        </p:nvSpPr>
        <p:spPr>
          <a:xfrm>
            <a:off x="3002783" y="4606587"/>
            <a:ext cx="10375600" cy="1056800"/>
          </a:xfrm>
          <a:prstGeom prst="rect">
            <a:avLst/>
          </a:prstGeom>
          <a:noFill/>
          <a:ln>
            <a:noFill/>
          </a:ln>
        </p:spPr>
        <p:txBody>
          <a:bodyPr spcFirstLastPara="1" vert="horz" wrap="square" lIns="121900" tIns="121900" rIns="121900" bIns="121900" rtlCol="0" anchor="t" anchorCtr="0">
            <a:noAutofit/>
          </a:bodyPr>
          <a:lstStyle/>
          <a:p>
            <a:pPr algn="l">
              <a:lnSpc>
                <a:spcPct val="100000"/>
              </a:lnSpc>
              <a:spcBef>
                <a:spcPts val="0"/>
              </a:spcBef>
              <a:buSzPts val="2800"/>
            </a:pPr>
            <a:r>
              <a:rPr lang="es-419" sz="3733">
                <a:solidFill>
                  <a:srgbClr val="FFFFFF"/>
                </a:solidFill>
              </a:rPr>
              <a:t>Apuntando siempre al éxito</a:t>
            </a:r>
            <a:endParaRPr sz="3733">
              <a:solidFill>
                <a:srgbClr val="FFFFFF"/>
              </a:solidFill>
            </a:endParaRPr>
          </a:p>
        </p:txBody>
      </p:sp>
      <p:cxnSp>
        <p:nvCxnSpPr>
          <p:cNvPr id="126" name="Google Shape;126;p1"/>
          <p:cNvCxnSpPr/>
          <p:nvPr/>
        </p:nvCxnSpPr>
        <p:spPr>
          <a:xfrm>
            <a:off x="1373369" y="806652"/>
            <a:ext cx="8294400" cy="0"/>
          </a:xfrm>
          <a:prstGeom prst="straightConnector1">
            <a:avLst/>
          </a:prstGeom>
          <a:noFill/>
          <a:ln w="28575" cap="flat" cmpd="sng">
            <a:solidFill>
              <a:schemeClr val="lt1"/>
            </a:solidFill>
            <a:prstDash val="solid"/>
            <a:round/>
            <a:headEnd type="none" w="sm" len="sm"/>
            <a:tailEnd type="none" w="sm" len="sm"/>
          </a:ln>
        </p:spPr>
      </p:cxnSp>
      <p:cxnSp>
        <p:nvCxnSpPr>
          <p:cNvPr id="127" name="Google Shape;127;p1"/>
          <p:cNvCxnSpPr/>
          <p:nvPr/>
        </p:nvCxnSpPr>
        <p:spPr>
          <a:xfrm>
            <a:off x="1567333" y="5497133"/>
            <a:ext cx="8294400" cy="0"/>
          </a:xfrm>
          <a:prstGeom prst="straightConnector1">
            <a:avLst/>
          </a:prstGeom>
          <a:noFill/>
          <a:ln w="28575" cap="flat" cmpd="sng">
            <a:solidFill>
              <a:schemeClr val="lt1"/>
            </a:solidFill>
            <a:prstDash val="solid"/>
            <a:round/>
            <a:headEnd type="none" w="sm" len="sm"/>
            <a:tailEnd type="none" w="sm" len="sm"/>
          </a:ln>
        </p:spPr>
      </p:cxnSp>
      <p:pic>
        <p:nvPicPr>
          <p:cNvPr id="128" name="Google Shape;128;p1"/>
          <p:cNvPicPr preferRelativeResize="0"/>
          <p:nvPr/>
        </p:nvPicPr>
        <p:blipFill rotWithShape="1">
          <a:blip r:embed="rId3">
            <a:alphaModFix/>
          </a:blip>
          <a:srcRect/>
          <a:stretch/>
        </p:blipFill>
        <p:spPr>
          <a:xfrm>
            <a:off x="3988017" y="1153555"/>
            <a:ext cx="3453032" cy="3453032"/>
          </a:xfrm>
          <a:prstGeom prst="ellipse">
            <a:avLst/>
          </a:prstGeom>
          <a:noFill/>
          <a:ln>
            <a:noFill/>
          </a:ln>
        </p:spPr>
      </p:pic>
      <p:sp>
        <p:nvSpPr>
          <p:cNvPr id="2" name="Marcador de pie de página 1">
            <a:extLst>
              <a:ext uri="{FF2B5EF4-FFF2-40B4-BE49-F238E27FC236}">
                <a16:creationId xmlns:a16="http://schemas.microsoft.com/office/drawing/2014/main" id="{2447DCD4-E7B3-59A3-38A0-1C1FADEF99CE}"/>
              </a:ext>
            </a:extLst>
          </p:cNvPr>
          <p:cNvSpPr>
            <a:spLocks noGrp="1"/>
          </p:cNvSpPr>
          <p:nvPr>
            <p:ph type="ftr" sz="quarter" idx="11"/>
          </p:nvPr>
        </p:nvSpPr>
        <p:spPr/>
        <p:txBody>
          <a:bodyPr/>
          <a:lstStyle/>
          <a:p>
            <a:r>
              <a:rPr lang="es-MX"/>
              <a:t>Arabots Robotics</a:t>
            </a:r>
          </a:p>
        </p:txBody>
      </p:sp>
      <p:sp>
        <p:nvSpPr>
          <p:cNvPr id="3" name="Marcador de número de diapositiva 2">
            <a:extLst>
              <a:ext uri="{FF2B5EF4-FFF2-40B4-BE49-F238E27FC236}">
                <a16:creationId xmlns:a16="http://schemas.microsoft.com/office/drawing/2014/main" id="{6EF52822-B451-A4C2-39DF-0EE4FC8ECB70}"/>
              </a:ext>
            </a:extLst>
          </p:cNvPr>
          <p:cNvSpPr>
            <a:spLocks noGrp="1"/>
          </p:cNvSpPr>
          <p:nvPr>
            <p:ph type="sldNum" sz="quarter" idx="12"/>
          </p:nvPr>
        </p:nvSpPr>
        <p:spPr/>
        <p:txBody>
          <a:bodyPr/>
          <a:lstStyle/>
          <a:p>
            <a:fld id="{4EA4A3B0-B5DF-4E2B-B48F-E4B7B7872040}" type="slidenum">
              <a:rPr lang="es-MX" smtClean="0"/>
              <a:t>1</a:t>
            </a:fld>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0C6A5B4-C1B9-67D6-AB86-F4E6EAF7DEDB}"/>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16600" kern="1200" dirty="0" err="1">
                <a:solidFill>
                  <a:srgbClr val="FFFFFF"/>
                </a:solidFill>
                <a:latin typeface="+mj-lt"/>
                <a:ea typeface="+mj-ea"/>
                <a:cs typeface="+mj-cs"/>
              </a:rPr>
              <a:t>Clase</a:t>
            </a:r>
            <a:r>
              <a:rPr lang="en-US" sz="16600" kern="1200" dirty="0">
                <a:solidFill>
                  <a:srgbClr val="FFFFFF"/>
                </a:solidFill>
                <a:latin typeface="+mj-lt"/>
                <a:ea typeface="+mj-ea"/>
                <a:cs typeface="+mj-cs"/>
              </a:rPr>
              <a:t> 2</a:t>
            </a:r>
          </a:p>
        </p:txBody>
      </p:sp>
      <p:sp>
        <p:nvSpPr>
          <p:cNvPr id="20" name="Rectangle 1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9CB89E3-DD6C-AA0E-B3E4-A9E1DDA18229}"/>
              </a:ext>
            </a:extLst>
          </p:cNvPr>
          <p:cNvSpPr>
            <a:spLocks noGrp="1"/>
          </p:cNvSpPr>
          <p:nvPr>
            <p:ph type="body" idx="1"/>
          </p:nvPr>
        </p:nvSpPr>
        <p:spPr>
          <a:xfrm>
            <a:off x="1931874" y="4797188"/>
            <a:ext cx="6051236" cy="1241828"/>
          </a:xfrm>
        </p:spPr>
        <p:txBody>
          <a:bodyPr vert="horz" lIns="91440" tIns="45720" rIns="91440" bIns="45720" rtlCol="0">
            <a:normAutofit/>
          </a:bodyPr>
          <a:lstStyle/>
          <a:p>
            <a:pPr algn="r"/>
            <a:r>
              <a:rPr lang="en-US" sz="4400" kern="1200" dirty="0" err="1">
                <a:solidFill>
                  <a:srgbClr val="FFFFFF"/>
                </a:solidFill>
                <a:latin typeface="+mn-lt"/>
                <a:ea typeface="+mn-ea"/>
                <a:cs typeface="+mn-cs"/>
              </a:rPr>
              <a:t>Tipos</a:t>
            </a:r>
            <a:r>
              <a:rPr lang="en-US" sz="4400" kern="1200" dirty="0">
                <a:solidFill>
                  <a:srgbClr val="FFFFFF"/>
                </a:solidFill>
                <a:latin typeface="+mn-lt"/>
                <a:ea typeface="+mn-ea"/>
                <a:cs typeface="+mn-cs"/>
              </a:rPr>
              <a:t> de </a:t>
            </a:r>
            <a:r>
              <a:rPr lang="en-US" sz="4400" kern="1200" dirty="0" err="1">
                <a:solidFill>
                  <a:srgbClr val="FFFFFF"/>
                </a:solidFill>
                <a:latin typeface="+mn-lt"/>
                <a:ea typeface="+mn-ea"/>
                <a:cs typeface="+mn-cs"/>
              </a:rPr>
              <a:t>Datos</a:t>
            </a:r>
            <a:endParaRPr lang="en-US" sz="4400" kern="1200" dirty="0">
              <a:solidFill>
                <a:srgbClr val="FFFFFF"/>
              </a:solidFill>
              <a:latin typeface="+mn-lt"/>
              <a:ea typeface="+mn-ea"/>
              <a:cs typeface="+mn-cs"/>
            </a:endParaRPr>
          </a:p>
        </p:txBody>
      </p:sp>
      <p:sp>
        <p:nvSpPr>
          <p:cNvPr id="4" name="Marcador de pie de página 3">
            <a:extLst>
              <a:ext uri="{FF2B5EF4-FFF2-40B4-BE49-F238E27FC236}">
                <a16:creationId xmlns:a16="http://schemas.microsoft.com/office/drawing/2014/main" id="{5C042FA5-335F-74B7-1689-64C93C05C6E4}"/>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2" name="Rectangle 21">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número de diapositiva 4">
            <a:extLst>
              <a:ext uri="{FF2B5EF4-FFF2-40B4-BE49-F238E27FC236}">
                <a16:creationId xmlns:a16="http://schemas.microsoft.com/office/drawing/2014/main" id="{6609466A-09A9-84CD-F81B-D2164D5B1D0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10</a:t>
            </a:fld>
            <a:endParaRPr lang="en-US" sz="1100">
              <a:solidFill>
                <a:srgbClr val="FFFFFF"/>
              </a:solidFill>
            </a:endParaRPr>
          </a:p>
        </p:txBody>
      </p:sp>
    </p:spTree>
    <p:extLst>
      <p:ext uri="{BB962C8B-B14F-4D97-AF65-F5344CB8AC3E}">
        <p14:creationId xmlns:p14="http://schemas.microsoft.com/office/powerpoint/2010/main" val="189577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Max() &amp; Min()</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100</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9BAEA9D3-83DC-00B0-00A0-21FD915EA6C1}"/>
              </a:ext>
            </a:extLst>
          </p:cNvPr>
          <p:cNvSpPr txBox="1"/>
          <p:nvPr/>
        </p:nvSpPr>
        <p:spPr>
          <a:xfrm>
            <a:off x="1008872" y="2307310"/>
            <a:ext cx="10695447" cy="923330"/>
          </a:xfrm>
          <a:prstGeom prst="rect">
            <a:avLst/>
          </a:prstGeom>
          <a:noFill/>
        </p:spPr>
        <p:txBody>
          <a:bodyPr wrap="square">
            <a:spAutoFit/>
          </a:bodyPr>
          <a:lstStyle/>
          <a:p>
            <a:r>
              <a:rPr lang="es-MX" dirty="0"/>
              <a:t>La función </a:t>
            </a:r>
            <a:r>
              <a:rPr lang="es-MX" b="1" dirty="0"/>
              <a:t>min( )</a:t>
            </a:r>
            <a:r>
              <a:rPr lang="es-MX" dirty="0"/>
              <a:t> retorna el </a:t>
            </a:r>
            <a:r>
              <a:rPr lang="es-MX" dirty="0" err="1"/>
              <a:t>item</a:t>
            </a:r>
            <a:r>
              <a:rPr lang="es-MX" dirty="0"/>
              <a:t> con el valor más bajo dentro de un iterable. La función </a:t>
            </a:r>
            <a:r>
              <a:rPr lang="es-MX" b="1" dirty="0" err="1"/>
              <a:t>max</a:t>
            </a:r>
            <a:r>
              <a:rPr lang="es-MX" b="1" dirty="0"/>
              <a:t>( ) </a:t>
            </a:r>
            <a:r>
              <a:rPr lang="es-MX" dirty="0"/>
              <a:t>funciona del mismo modo, devolviendo el valor más alto del iterable. Si el iterable contiene strings, la comparación se realiza alfabéticamente. </a:t>
            </a:r>
          </a:p>
        </p:txBody>
      </p:sp>
      <p:sp>
        <p:nvSpPr>
          <p:cNvPr id="10" name="CuadroTexto 9">
            <a:extLst>
              <a:ext uri="{FF2B5EF4-FFF2-40B4-BE49-F238E27FC236}">
                <a16:creationId xmlns:a16="http://schemas.microsoft.com/office/drawing/2014/main" id="{395380F0-2F15-48FC-435A-0679E5442773}"/>
              </a:ext>
            </a:extLst>
          </p:cNvPr>
          <p:cNvSpPr txBox="1"/>
          <p:nvPr/>
        </p:nvSpPr>
        <p:spPr>
          <a:xfrm>
            <a:off x="1002914" y="3429000"/>
            <a:ext cx="10598409" cy="2585323"/>
          </a:xfrm>
          <a:prstGeom prst="rect">
            <a:avLst/>
          </a:prstGeom>
          <a:noFill/>
        </p:spPr>
        <p:txBody>
          <a:bodyPr wrap="square">
            <a:spAutoFit/>
          </a:bodyPr>
          <a:lstStyle/>
          <a:p>
            <a:r>
              <a:rPr lang="es-MX" dirty="0" err="1"/>
              <a:t>ciudades_habitantes</a:t>
            </a:r>
            <a:r>
              <a:rPr lang="es-MX" dirty="0"/>
              <a:t> = {"Tijuana":1810645, "León":1579803}</a:t>
            </a:r>
          </a:p>
          <a:p>
            <a:r>
              <a:rPr lang="es-MX" dirty="0"/>
              <a:t> </a:t>
            </a:r>
          </a:p>
          <a:p>
            <a:pPr marL="285750" indent="-285750">
              <a:buFont typeface="Arial" panose="020B0604020202020204" pitchFamily="34" charset="0"/>
              <a:buChar char="•"/>
            </a:pPr>
            <a:r>
              <a:rPr lang="es-MX" dirty="0" err="1"/>
              <a:t>print</a:t>
            </a:r>
            <a:r>
              <a:rPr lang="es-MX" dirty="0"/>
              <a:t>(min(</a:t>
            </a:r>
            <a:r>
              <a:rPr lang="es-MX" dirty="0" err="1"/>
              <a:t>ciudades_habitantes.keys</a:t>
            </a:r>
            <a:r>
              <a:rPr lang="es-MX" dirty="0"/>
              <a:t>()))  </a:t>
            </a:r>
            <a:r>
              <a:rPr lang="es-MX" b="1" dirty="0"/>
              <a:t>León </a:t>
            </a:r>
            <a:endParaRPr lang="es-MX" dirty="0"/>
          </a:p>
          <a:p>
            <a:pPr marL="285750" indent="-285750">
              <a:buFont typeface="Arial" panose="020B0604020202020204" pitchFamily="34" charset="0"/>
              <a:buChar char="•"/>
            </a:pPr>
            <a:r>
              <a:rPr lang="es-MX" dirty="0" err="1"/>
              <a:t>print</a:t>
            </a:r>
            <a:r>
              <a:rPr lang="es-MX" dirty="0"/>
              <a:t>(</a:t>
            </a:r>
            <a:r>
              <a:rPr lang="es-MX" dirty="0" err="1"/>
              <a:t>max</a:t>
            </a:r>
            <a:r>
              <a:rPr lang="es-MX" dirty="0"/>
              <a:t>(</a:t>
            </a:r>
            <a:r>
              <a:rPr lang="es-MX" dirty="0" err="1"/>
              <a:t>ciudades_habitantes.values</a:t>
            </a:r>
            <a:r>
              <a:rPr lang="es-MX" dirty="0"/>
              <a:t>()))  </a:t>
            </a:r>
            <a:r>
              <a:rPr lang="es-MX" b="1" dirty="0"/>
              <a:t>1810645</a:t>
            </a:r>
            <a:r>
              <a:rPr lang="es-MX" dirty="0"/>
              <a:t> </a:t>
            </a:r>
          </a:p>
          <a:p>
            <a:endParaRPr lang="es-MX" dirty="0"/>
          </a:p>
          <a:p>
            <a:r>
              <a:rPr lang="es-MX" dirty="0" err="1"/>
              <a:t>lista_valores</a:t>
            </a:r>
            <a:r>
              <a:rPr lang="es-MX" dirty="0"/>
              <a:t> = [5**5, 12**2, 3050, 475*2]</a:t>
            </a:r>
          </a:p>
          <a:p>
            <a:endParaRPr lang="es-MX" dirty="0"/>
          </a:p>
          <a:p>
            <a:pPr marL="285750" indent="-285750">
              <a:buFont typeface="Arial" panose="020B0604020202020204" pitchFamily="34" charset="0"/>
              <a:buChar char="•"/>
            </a:pPr>
            <a:r>
              <a:rPr lang="es-MX" dirty="0" err="1"/>
              <a:t>print</a:t>
            </a:r>
            <a:r>
              <a:rPr lang="es-MX" dirty="0"/>
              <a:t>(</a:t>
            </a:r>
            <a:r>
              <a:rPr lang="es-MX" dirty="0" err="1"/>
              <a:t>max</a:t>
            </a:r>
            <a:r>
              <a:rPr lang="es-MX" dirty="0"/>
              <a:t>(</a:t>
            </a:r>
            <a:r>
              <a:rPr lang="es-MX" dirty="0" err="1"/>
              <a:t>lista_valores</a:t>
            </a:r>
            <a:r>
              <a:rPr lang="es-MX" dirty="0"/>
              <a:t>)) </a:t>
            </a:r>
            <a:r>
              <a:rPr lang="es-MX" b="1" dirty="0"/>
              <a:t>3125</a:t>
            </a:r>
            <a:r>
              <a:rPr lang="es-MX" dirty="0"/>
              <a:t> </a:t>
            </a:r>
          </a:p>
          <a:p>
            <a:endParaRPr lang="es-MX" dirty="0"/>
          </a:p>
        </p:txBody>
      </p:sp>
    </p:spTree>
    <p:extLst>
      <p:ext uri="{BB962C8B-B14F-4D97-AF65-F5344CB8AC3E}">
        <p14:creationId xmlns:p14="http://schemas.microsoft.com/office/powerpoint/2010/main" val="20827944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101</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98BCD2B-BDB2-AD86-FA4F-EABACA875708}"/>
              </a:ext>
            </a:extLst>
          </p:cNvPr>
          <p:cNvSpPr txBox="1"/>
          <p:nvPr/>
        </p:nvSpPr>
        <p:spPr>
          <a:xfrm>
            <a:off x="229675" y="2505670"/>
            <a:ext cx="11732645" cy="923330"/>
          </a:xfrm>
          <a:prstGeom prst="rect">
            <a:avLst/>
          </a:prstGeom>
          <a:noFill/>
        </p:spPr>
        <p:txBody>
          <a:bodyPr wrap="square" rtlCol="0">
            <a:spAutoFit/>
          </a:bodyPr>
          <a:lstStyle/>
          <a:p>
            <a:r>
              <a:rPr lang="es-MX" dirty="0"/>
              <a:t>Obtén el valor máximo entre los valores de la siguiente lista, y almacénalo en una variable llamada </a:t>
            </a:r>
            <a:r>
              <a:rPr lang="es-MX" dirty="0" err="1"/>
              <a:t>valor_maximo</a:t>
            </a:r>
            <a:r>
              <a:rPr lang="es-MX" dirty="0"/>
              <a:t>:</a:t>
            </a:r>
          </a:p>
          <a:p>
            <a:endParaRPr lang="es-MX" dirty="0"/>
          </a:p>
          <a:p>
            <a:pPr marL="285750" indent="-285750">
              <a:buFont typeface="Arial" panose="020B0604020202020204" pitchFamily="34" charset="0"/>
              <a:buChar char="•"/>
            </a:pPr>
            <a:r>
              <a:rPr lang="es-MX" dirty="0" err="1"/>
              <a:t>lista_numeros</a:t>
            </a:r>
            <a:r>
              <a:rPr lang="es-MX" dirty="0"/>
              <a:t> = [44542247/2, 21310/5, 2134747*33, 44556475, 121676, 6654067, 353254, 123134, 55**12, 611**5] </a:t>
            </a:r>
          </a:p>
        </p:txBody>
      </p:sp>
    </p:spTree>
    <p:extLst>
      <p:ext uri="{BB962C8B-B14F-4D97-AF65-F5344CB8AC3E}">
        <p14:creationId xmlns:p14="http://schemas.microsoft.com/office/powerpoint/2010/main" val="3194381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102</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1200329"/>
          </a:xfrm>
          <a:prstGeom prst="rect">
            <a:avLst/>
          </a:prstGeom>
          <a:noFill/>
        </p:spPr>
        <p:txBody>
          <a:bodyPr wrap="square">
            <a:spAutoFit/>
          </a:bodyPr>
          <a:lstStyle/>
          <a:p>
            <a:r>
              <a:rPr lang="es-MX" dirty="0"/>
              <a:t>Calcula la diferencia entre el valor máximo y el mínimo en la siguiente lista de números, y almacénalo en una variable llamada rango:</a:t>
            </a:r>
          </a:p>
          <a:p>
            <a:endParaRPr lang="es-MX" dirty="0"/>
          </a:p>
          <a:p>
            <a:pPr marL="285750" indent="-285750">
              <a:buFont typeface="Arial" panose="020B0604020202020204" pitchFamily="34" charset="0"/>
              <a:buChar char="•"/>
            </a:pPr>
            <a:r>
              <a:rPr lang="es-MX" dirty="0" err="1"/>
              <a:t>lista_numeros</a:t>
            </a:r>
            <a:r>
              <a:rPr lang="es-MX" dirty="0"/>
              <a:t> = [44542247, 21310, 2134747, 44556475, 121676, 6654067, 353254, 123134, 552512, 611665]</a:t>
            </a:r>
          </a:p>
        </p:txBody>
      </p:sp>
    </p:spTree>
    <p:extLst>
      <p:ext uri="{BB962C8B-B14F-4D97-AF65-F5344CB8AC3E}">
        <p14:creationId xmlns:p14="http://schemas.microsoft.com/office/powerpoint/2010/main" val="1182422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103</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2308324"/>
          </a:xfrm>
          <a:prstGeom prst="rect">
            <a:avLst/>
          </a:prstGeom>
          <a:noFill/>
        </p:spPr>
        <p:txBody>
          <a:bodyPr wrap="square">
            <a:spAutoFit/>
          </a:bodyPr>
          <a:lstStyle/>
          <a:p>
            <a:r>
              <a:rPr lang="es-MX" dirty="0"/>
              <a:t>Utilizando </a:t>
            </a:r>
            <a:r>
              <a:rPr lang="es-MX" dirty="0" err="1"/>
              <a:t>max</a:t>
            </a:r>
            <a:r>
              <a:rPr lang="es-MX" dirty="0"/>
              <a:t>(), min() y métodos de diccionarios, obtén el mínimo valor a partir del siguiente diccionario:</a:t>
            </a:r>
          </a:p>
          <a:p>
            <a:endParaRPr lang="es-MX" dirty="0"/>
          </a:p>
          <a:p>
            <a:pPr marL="285750" indent="-285750">
              <a:buFont typeface="Arial" panose="020B0604020202020204" pitchFamily="34" charset="0"/>
              <a:buChar char="•"/>
            </a:pPr>
            <a:r>
              <a:rPr lang="es-MX" dirty="0" err="1"/>
              <a:t>diccionario_edades</a:t>
            </a:r>
            <a:r>
              <a:rPr lang="es-MX" dirty="0"/>
              <a:t> = {"Carlos":55, "María":42, "Mabel":78, "José":44, "Lucas":24, "Rocío":35, "Sebastián":19, "Catalina":2,"Darío":49}</a:t>
            </a:r>
          </a:p>
          <a:p>
            <a:endParaRPr lang="es-MX" dirty="0"/>
          </a:p>
          <a:p>
            <a:r>
              <a:rPr lang="es-MX" dirty="0"/>
              <a:t>Almacena dicho valor en una variable llamada </a:t>
            </a:r>
            <a:r>
              <a:rPr lang="es-MX" dirty="0" err="1"/>
              <a:t>edad_minima</a:t>
            </a:r>
            <a:r>
              <a:rPr lang="es-MX" dirty="0"/>
              <a:t>.</a:t>
            </a:r>
          </a:p>
          <a:p>
            <a:endParaRPr lang="es-MX" dirty="0"/>
          </a:p>
          <a:p>
            <a:r>
              <a:rPr lang="es-MX" dirty="0"/>
              <a:t>También, obtén el nombre que se ubica último en orden alfabético, y almacénalo en una variable llamada </a:t>
            </a:r>
            <a:r>
              <a:rPr lang="es-MX" dirty="0" err="1"/>
              <a:t>ultimo_nombre</a:t>
            </a:r>
            <a:r>
              <a:rPr lang="es-MX" dirty="0"/>
              <a:t>.</a:t>
            </a:r>
          </a:p>
        </p:txBody>
      </p:sp>
    </p:spTree>
    <p:extLst>
      <p:ext uri="{BB962C8B-B14F-4D97-AF65-F5344CB8AC3E}">
        <p14:creationId xmlns:p14="http://schemas.microsoft.com/office/powerpoint/2010/main" val="17937419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Random()</a:t>
            </a: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104</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864321"/>
            <a:ext cx="11821886" cy="646331"/>
          </a:xfrm>
          <a:prstGeom prst="rect">
            <a:avLst/>
          </a:prstGeom>
          <a:noFill/>
        </p:spPr>
        <p:txBody>
          <a:bodyPr wrap="square">
            <a:spAutoFit/>
          </a:bodyPr>
          <a:lstStyle/>
          <a:p>
            <a:r>
              <a:rPr lang="es-MX" dirty="0"/>
              <a:t>Python nos facilita con un módulo (un conjunto de funciones disponibles para su uso) que nos permite generar selecciones </a:t>
            </a:r>
            <a:r>
              <a:rPr lang="es-MX" dirty="0" err="1"/>
              <a:t>pseudo-aleatorias</a:t>
            </a:r>
            <a:r>
              <a:rPr lang="es-MX" dirty="0"/>
              <a:t>* entre valores o secuencias.</a:t>
            </a:r>
          </a:p>
        </p:txBody>
      </p:sp>
      <p:sp>
        <p:nvSpPr>
          <p:cNvPr id="7" name="CuadroTexto 6">
            <a:extLst>
              <a:ext uri="{FF2B5EF4-FFF2-40B4-BE49-F238E27FC236}">
                <a16:creationId xmlns:a16="http://schemas.microsoft.com/office/drawing/2014/main" id="{B4C0C664-7283-50A7-6CCC-B7E8B6A4F609}"/>
              </a:ext>
            </a:extLst>
          </p:cNvPr>
          <p:cNvSpPr txBox="1"/>
          <p:nvPr/>
        </p:nvSpPr>
        <p:spPr>
          <a:xfrm>
            <a:off x="229674" y="2784230"/>
            <a:ext cx="11349615" cy="1754326"/>
          </a:xfrm>
          <a:prstGeom prst="rect">
            <a:avLst/>
          </a:prstGeom>
          <a:noFill/>
        </p:spPr>
        <p:txBody>
          <a:bodyPr wrap="square">
            <a:spAutoFit/>
          </a:bodyPr>
          <a:lstStyle/>
          <a:p>
            <a:pPr marL="285750" indent="-285750">
              <a:buFont typeface="Arial" panose="020B0604020202020204" pitchFamily="34" charset="0"/>
              <a:buChar char="•"/>
            </a:pPr>
            <a:r>
              <a:rPr lang="es-MX" b="1" dirty="0" err="1"/>
              <a:t>randint</a:t>
            </a:r>
            <a:r>
              <a:rPr lang="es-MX" b="1" dirty="0"/>
              <a:t>(min, </a:t>
            </a:r>
            <a:r>
              <a:rPr lang="es-MX" b="1" dirty="0" err="1"/>
              <a:t>max</a:t>
            </a:r>
            <a:r>
              <a:rPr lang="es-MX" b="1" dirty="0"/>
              <a:t>): </a:t>
            </a:r>
            <a:r>
              <a:rPr lang="es-MX" dirty="0"/>
              <a:t>devuelve un </a:t>
            </a:r>
            <a:r>
              <a:rPr lang="es-MX" dirty="0" err="1"/>
              <a:t>integer</a:t>
            </a:r>
            <a:r>
              <a:rPr lang="es-MX" dirty="0"/>
              <a:t> entre dos valores dados (ambos límites incluidos) </a:t>
            </a:r>
          </a:p>
          <a:p>
            <a:pPr marL="285750" indent="-285750">
              <a:buFont typeface="Arial" panose="020B0604020202020204" pitchFamily="34" charset="0"/>
              <a:buChar char="•"/>
            </a:pPr>
            <a:r>
              <a:rPr lang="es-MX" b="1" dirty="0" err="1"/>
              <a:t>uniform</a:t>
            </a:r>
            <a:r>
              <a:rPr lang="es-MX" b="1" dirty="0"/>
              <a:t>(min, </a:t>
            </a:r>
            <a:r>
              <a:rPr lang="es-MX" b="1" dirty="0" err="1"/>
              <a:t>max</a:t>
            </a:r>
            <a:r>
              <a:rPr lang="es-MX" b="1" dirty="0"/>
              <a:t>): </a:t>
            </a:r>
            <a:r>
              <a:rPr lang="es-MX" dirty="0"/>
              <a:t>devuelve un </a:t>
            </a:r>
            <a:r>
              <a:rPr lang="es-MX" dirty="0" err="1"/>
              <a:t>float</a:t>
            </a:r>
            <a:r>
              <a:rPr lang="es-MX" dirty="0"/>
              <a:t> entre un valor mínimo y uno máximo </a:t>
            </a:r>
          </a:p>
          <a:p>
            <a:pPr marL="285750" indent="-285750">
              <a:buFont typeface="Arial" panose="020B0604020202020204" pitchFamily="34" charset="0"/>
              <a:buChar char="•"/>
            </a:pPr>
            <a:r>
              <a:rPr lang="es-MX" b="1" dirty="0" err="1"/>
              <a:t>random</a:t>
            </a:r>
            <a:r>
              <a:rPr lang="es-MX" b="1" dirty="0"/>
              <a:t>(sin parámetros): </a:t>
            </a:r>
            <a:r>
              <a:rPr lang="es-MX" dirty="0"/>
              <a:t>devuelve un </a:t>
            </a:r>
            <a:r>
              <a:rPr lang="es-MX" dirty="0" err="1"/>
              <a:t>float</a:t>
            </a:r>
            <a:r>
              <a:rPr lang="es-MX" dirty="0"/>
              <a:t> entre 0 y 1 </a:t>
            </a:r>
          </a:p>
          <a:p>
            <a:pPr marL="285750" indent="-285750">
              <a:buFont typeface="Arial" panose="020B0604020202020204" pitchFamily="34" charset="0"/>
              <a:buChar char="•"/>
            </a:pPr>
            <a:r>
              <a:rPr lang="es-MX" b="1" dirty="0" err="1"/>
              <a:t>choice</a:t>
            </a:r>
            <a:r>
              <a:rPr lang="es-MX" b="1" dirty="0"/>
              <a:t>(secuencia): </a:t>
            </a:r>
            <a:r>
              <a:rPr lang="es-MX" dirty="0"/>
              <a:t>devuelve un elemento al azar de una secuencia de valores (listas, </a:t>
            </a:r>
            <a:r>
              <a:rPr lang="es-MX" dirty="0" err="1"/>
              <a:t>tuples</a:t>
            </a:r>
            <a:r>
              <a:rPr lang="es-MX" dirty="0"/>
              <a:t>, rangos, etc.)</a:t>
            </a:r>
          </a:p>
          <a:p>
            <a:pPr marL="285750" indent="-285750">
              <a:buFont typeface="Arial" panose="020B0604020202020204" pitchFamily="34" charset="0"/>
              <a:buChar char="•"/>
            </a:pPr>
            <a:r>
              <a:rPr lang="es-MX" b="1" dirty="0" err="1"/>
              <a:t>shuffle</a:t>
            </a:r>
            <a:r>
              <a:rPr lang="es-MX" b="1" dirty="0"/>
              <a:t>(secuencia): </a:t>
            </a:r>
            <a:r>
              <a:rPr lang="es-MX" dirty="0"/>
              <a:t>toma una secuencia de valores mutable (como una lista), y la retorna cambiando el orden de sus elementos aleatoriamente.</a:t>
            </a:r>
          </a:p>
        </p:txBody>
      </p:sp>
    </p:spTree>
    <p:extLst>
      <p:ext uri="{BB962C8B-B14F-4D97-AF65-F5344CB8AC3E}">
        <p14:creationId xmlns:p14="http://schemas.microsoft.com/office/powerpoint/2010/main" val="10056380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105</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646331"/>
          </a:xfrm>
          <a:prstGeom prst="rect">
            <a:avLst/>
          </a:prstGeom>
          <a:noFill/>
        </p:spPr>
        <p:txBody>
          <a:bodyPr wrap="square">
            <a:spAutoFit/>
          </a:bodyPr>
          <a:lstStyle/>
          <a:p>
            <a:r>
              <a:rPr lang="es-MX" dirty="0"/>
              <a:t>Implementa la función </a:t>
            </a:r>
            <a:r>
              <a:rPr lang="es-MX" dirty="0" err="1"/>
              <a:t>randint</a:t>
            </a:r>
            <a:r>
              <a:rPr lang="es-MX" dirty="0"/>
              <a:t>() de la librería </a:t>
            </a:r>
            <a:r>
              <a:rPr lang="es-MX" dirty="0" err="1"/>
              <a:t>random</a:t>
            </a:r>
            <a:r>
              <a:rPr lang="es-MX" dirty="0"/>
              <a:t> que te permita obtener un número entero del 1 al 10, y almacena dicho valor en una variable llamada aleatorio.</a:t>
            </a:r>
          </a:p>
        </p:txBody>
      </p:sp>
    </p:spTree>
    <p:extLst>
      <p:ext uri="{BB962C8B-B14F-4D97-AF65-F5344CB8AC3E}">
        <p14:creationId xmlns:p14="http://schemas.microsoft.com/office/powerpoint/2010/main" val="24417013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106</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646331"/>
          </a:xfrm>
          <a:prstGeom prst="rect">
            <a:avLst/>
          </a:prstGeom>
          <a:noFill/>
        </p:spPr>
        <p:txBody>
          <a:bodyPr wrap="square">
            <a:spAutoFit/>
          </a:bodyPr>
          <a:lstStyle/>
          <a:p>
            <a:r>
              <a:rPr lang="es-MX" dirty="0"/>
              <a:t>Implementa la función </a:t>
            </a:r>
            <a:r>
              <a:rPr lang="es-MX" dirty="0" err="1"/>
              <a:t>random</a:t>
            </a:r>
            <a:r>
              <a:rPr lang="es-MX" dirty="0"/>
              <a:t>() de la librería </a:t>
            </a:r>
            <a:r>
              <a:rPr lang="es-MX" dirty="0" err="1"/>
              <a:t>random</a:t>
            </a:r>
            <a:r>
              <a:rPr lang="es-MX" dirty="0"/>
              <a:t> que te permita obtener un número decimal entre 0 y 1, y almacena dicho valor en una variable llamada aleatorio</a:t>
            </a:r>
          </a:p>
        </p:txBody>
      </p:sp>
    </p:spTree>
    <p:extLst>
      <p:ext uri="{BB962C8B-B14F-4D97-AF65-F5344CB8AC3E}">
        <p14:creationId xmlns:p14="http://schemas.microsoft.com/office/powerpoint/2010/main" val="8612149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107</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1200329"/>
          </a:xfrm>
          <a:prstGeom prst="rect">
            <a:avLst/>
          </a:prstGeom>
          <a:noFill/>
        </p:spPr>
        <p:txBody>
          <a:bodyPr wrap="square">
            <a:spAutoFit/>
          </a:bodyPr>
          <a:lstStyle/>
          <a:p>
            <a:r>
              <a:rPr lang="es-MX" dirty="0"/>
              <a:t>Utiliza el método </a:t>
            </a:r>
            <a:r>
              <a:rPr lang="es-MX" dirty="0" err="1"/>
              <a:t>choice</a:t>
            </a:r>
            <a:r>
              <a:rPr lang="es-MX" dirty="0"/>
              <a:t>() de la librería </a:t>
            </a:r>
            <a:r>
              <a:rPr lang="es-MX" dirty="0" err="1"/>
              <a:t>random</a:t>
            </a:r>
            <a:r>
              <a:rPr lang="es-MX" dirty="0"/>
              <a:t> para obtener un elemento al azar de la lista de nombres a continuación, y almacena el nombre escogido en una variable llamada sorteo.</a:t>
            </a:r>
          </a:p>
          <a:p>
            <a:endParaRPr lang="es-MX" dirty="0"/>
          </a:p>
          <a:p>
            <a:pPr marL="285750" indent="-285750">
              <a:buFont typeface="Arial" panose="020B0604020202020204" pitchFamily="34" charset="0"/>
              <a:buChar char="•"/>
            </a:pPr>
            <a:r>
              <a:rPr lang="es-MX" dirty="0"/>
              <a:t>nombres = ["Carlos", "Julia", "Nicole", "Laura", "Mailen"]</a:t>
            </a:r>
          </a:p>
        </p:txBody>
      </p:sp>
    </p:spTree>
    <p:extLst>
      <p:ext uri="{BB962C8B-B14F-4D97-AF65-F5344CB8AC3E}">
        <p14:creationId xmlns:p14="http://schemas.microsoft.com/office/powerpoint/2010/main" val="31795475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Comprensión</a:t>
            </a:r>
            <a:r>
              <a:rPr lang="en-US" sz="4000" dirty="0">
                <a:solidFill>
                  <a:srgbClr val="FFFFFF"/>
                </a:solidFill>
              </a:rPr>
              <a:t> de </a:t>
            </a:r>
            <a:r>
              <a:rPr lang="en-US" sz="4000" dirty="0" err="1">
                <a:solidFill>
                  <a:srgbClr val="FFFFFF"/>
                </a:solidFill>
              </a:rPr>
              <a:t>listas</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108</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646331"/>
          </a:xfrm>
          <a:prstGeom prst="rect">
            <a:avLst/>
          </a:prstGeom>
          <a:noFill/>
        </p:spPr>
        <p:txBody>
          <a:bodyPr wrap="square">
            <a:spAutoFit/>
          </a:bodyPr>
          <a:lstStyle/>
          <a:p>
            <a:r>
              <a:rPr lang="es-MX" dirty="0"/>
              <a:t>La comprensión de listas ofrece una sintaxis más breve en la creación de una nueva lista basada en valores disponibles en otra secuencia. Vale la pena mencionar que la brevedad se logra a costo de una menor interpretabilidad.</a:t>
            </a:r>
          </a:p>
        </p:txBody>
      </p:sp>
      <p:pic>
        <p:nvPicPr>
          <p:cNvPr id="7" name="Imagen 6">
            <a:extLst>
              <a:ext uri="{FF2B5EF4-FFF2-40B4-BE49-F238E27FC236}">
                <a16:creationId xmlns:a16="http://schemas.microsoft.com/office/drawing/2014/main" id="{F12BA8A2-27A5-5213-EC7C-AC8FB2A2AA94}"/>
              </a:ext>
            </a:extLst>
          </p:cNvPr>
          <p:cNvPicPr>
            <a:picLocks noChangeAspect="1"/>
          </p:cNvPicPr>
          <p:nvPr/>
        </p:nvPicPr>
        <p:blipFill>
          <a:blip r:embed="rId2"/>
          <a:stretch>
            <a:fillRect/>
          </a:stretch>
        </p:blipFill>
        <p:spPr>
          <a:xfrm>
            <a:off x="2180739" y="3338852"/>
            <a:ext cx="8344386" cy="3224610"/>
          </a:xfrm>
          <a:prstGeom prst="rect">
            <a:avLst/>
          </a:prstGeom>
        </p:spPr>
      </p:pic>
    </p:spTree>
    <p:extLst>
      <p:ext uri="{BB962C8B-B14F-4D97-AF65-F5344CB8AC3E}">
        <p14:creationId xmlns:p14="http://schemas.microsoft.com/office/powerpoint/2010/main" val="2800140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Comprensión</a:t>
            </a:r>
            <a:r>
              <a:rPr lang="en-US" sz="4000" dirty="0">
                <a:solidFill>
                  <a:srgbClr val="FFFFFF"/>
                </a:solidFill>
              </a:rPr>
              <a:t> de </a:t>
            </a:r>
            <a:r>
              <a:rPr lang="en-US" sz="4000" dirty="0" err="1">
                <a:solidFill>
                  <a:srgbClr val="FFFFFF"/>
                </a:solidFill>
              </a:rPr>
              <a:t>listas</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109</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923330"/>
          </a:xfrm>
          <a:prstGeom prst="rect">
            <a:avLst/>
          </a:prstGeom>
          <a:noFill/>
        </p:spPr>
        <p:txBody>
          <a:bodyPr wrap="square">
            <a:spAutoFit/>
          </a:bodyPr>
          <a:lstStyle/>
          <a:p>
            <a:r>
              <a:rPr lang="es-MX" dirty="0"/>
              <a:t>Ejemplo:</a:t>
            </a:r>
          </a:p>
          <a:p>
            <a:endParaRPr lang="es-MX" dirty="0"/>
          </a:p>
          <a:p>
            <a:r>
              <a:rPr lang="pt-BR" dirty="0" err="1"/>
              <a:t>nueva_lista</a:t>
            </a:r>
            <a:r>
              <a:rPr lang="pt-BR" dirty="0"/>
              <a:t> = [num**2 for num in range(10) </a:t>
            </a:r>
            <a:r>
              <a:rPr lang="pt-BR" dirty="0" err="1"/>
              <a:t>if</a:t>
            </a:r>
            <a:r>
              <a:rPr lang="pt-BR" dirty="0"/>
              <a:t> num &lt; 5] print(</a:t>
            </a:r>
            <a:r>
              <a:rPr lang="pt-BR" dirty="0" err="1"/>
              <a:t>nueva_lista</a:t>
            </a:r>
            <a:r>
              <a:rPr lang="pt-BR" dirty="0"/>
              <a:t>) &gt;&gt; </a:t>
            </a:r>
            <a:r>
              <a:rPr lang="pt-BR" b="1" dirty="0"/>
              <a:t>[0, 1, 4, 9, 16]</a:t>
            </a:r>
            <a:endParaRPr lang="es-MX" b="1" dirty="0"/>
          </a:p>
        </p:txBody>
      </p:sp>
    </p:spTree>
    <p:extLst>
      <p:ext uri="{BB962C8B-B14F-4D97-AF65-F5344CB8AC3E}">
        <p14:creationId xmlns:p14="http://schemas.microsoft.com/office/powerpoint/2010/main" val="649379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B9F2A-8327-E035-7C6F-0C150EF25B70}"/>
              </a:ext>
            </a:extLst>
          </p:cNvPr>
          <p:cNvSpPr>
            <a:spLocks noGrp="1"/>
          </p:cNvSpPr>
          <p:nvPr>
            <p:ph type="title"/>
          </p:nvPr>
        </p:nvSpPr>
        <p:spPr/>
        <p:txBody>
          <a:bodyPr/>
          <a:lstStyle/>
          <a:p>
            <a:r>
              <a:rPr lang="es-MX" dirty="0">
                <a:solidFill>
                  <a:schemeClr val="bg1"/>
                </a:solidFill>
              </a:rPr>
              <a:t>Tipos de datos </a:t>
            </a:r>
          </a:p>
        </p:txBody>
      </p:sp>
      <p:graphicFrame>
        <p:nvGraphicFramePr>
          <p:cNvPr id="11" name="Marcador de contenido 2">
            <a:extLst>
              <a:ext uri="{FF2B5EF4-FFF2-40B4-BE49-F238E27FC236}">
                <a16:creationId xmlns:a16="http://schemas.microsoft.com/office/drawing/2014/main" id="{CCA2583D-C0C1-00FB-920F-E624E4B87A3A}"/>
              </a:ext>
            </a:extLst>
          </p:cNvPr>
          <p:cNvGraphicFramePr>
            <a:graphicFrameLocks noGrp="1"/>
          </p:cNvGraphicFramePr>
          <p:nvPr>
            <p:ph idx="1"/>
            <p:extLst>
              <p:ext uri="{D42A27DB-BD31-4B8C-83A1-F6EECF244321}">
                <p14:modId xmlns:p14="http://schemas.microsoft.com/office/powerpoint/2010/main" val="2773088447"/>
              </p:ext>
            </p:extLst>
          </p:nvPr>
        </p:nvGraphicFramePr>
        <p:xfrm>
          <a:off x="838200" y="1426968"/>
          <a:ext cx="10515600" cy="2985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a:extLst>
              <a:ext uri="{FF2B5EF4-FFF2-40B4-BE49-F238E27FC236}">
                <a16:creationId xmlns:a16="http://schemas.microsoft.com/office/drawing/2014/main" id="{4EA94B98-5824-BC49-CB27-D7DAEF9022F4}"/>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3A48C3CE-FA3F-392A-9D6A-5DA2DEEA6AAD}"/>
              </a:ext>
            </a:extLst>
          </p:cNvPr>
          <p:cNvSpPr>
            <a:spLocks noGrp="1"/>
          </p:cNvSpPr>
          <p:nvPr>
            <p:ph type="sldNum" sz="quarter" idx="12"/>
          </p:nvPr>
        </p:nvSpPr>
        <p:spPr/>
        <p:txBody>
          <a:bodyPr/>
          <a:lstStyle/>
          <a:p>
            <a:fld id="{4EA4A3B0-B5DF-4E2B-B48F-E4B7B7872040}" type="slidenum">
              <a:rPr lang="es-MX" smtClean="0"/>
              <a:t>11</a:t>
            </a:fld>
            <a:endParaRPr lang="es-MX"/>
          </a:p>
        </p:txBody>
      </p:sp>
      <p:sp>
        <p:nvSpPr>
          <p:cNvPr id="7" name="CuadroTexto 6">
            <a:extLst>
              <a:ext uri="{FF2B5EF4-FFF2-40B4-BE49-F238E27FC236}">
                <a16:creationId xmlns:a16="http://schemas.microsoft.com/office/drawing/2014/main" id="{181E06BD-1C7A-726F-C3C0-7A18EC46BD8E}"/>
              </a:ext>
            </a:extLst>
          </p:cNvPr>
          <p:cNvSpPr txBox="1"/>
          <p:nvPr/>
        </p:nvSpPr>
        <p:spPr>
          <a:xfrm>
            <a:off x="4187112" y="566241"/>
            <a:ext cx="6097554" cy="923330"/>
          </a:xfrm>
          <a:prstGeom prst="rect">
            <a:avLst/>
          </a:prstGeom>
          <a:noFill/>
        </p:spPr>
        <p:txBody>
          <a:bodyPr wrap="square">
            <a:spAutoFit/>
          </a:bodyPr>
          <a:lstStyle/>
          <a:p>
            <a:r>
              <a:rPr lang="es-MX" dirty="0">
                <a:solidFill>
                  <a:schemeClr val="bg1"/>
                </a:solidFill>
              </a:rPr>
              <a:t>En Python tenemos varios tipos o estructuras de datos, que son fundamentales en programación ya que almacenan información, y nos permiten manipularla</a:t>
            </a:r>
            <a:r>
              <a:rPr lang="es-MX" dirty="0"/>
              <a:t>. </a:t>
            </a:r>
          </a:p>
        </p:txBody>
      </p:sp>
      <p:pic>
        <p:nvPicPr>
          <p:cNvPr id="9" name="Imagen 8">
            <a:extLst>
              <a:ext uri="{FF2B5EF4-FFF2-40B4-BE49-F238E27FC236}">
                <a16:creationId xmlns:a16="http://schemas.microsoft.com/office/drawing/2014/main" id="{3EA27A5F-5FBE-6DFD-6C8B-AAE83D5B7015}"/>
              </a:ext>
            </a:extLst>
          </p:cNvPr>
          <p:cNvPicPr>
            <a:picLocks noChangeAspect="1"/>
          </p:cNvPicPr>
          <p:nvPr/>
        </p:nvPicPr>
        <p:blipFill>
          <a:blip r:embed="rId7"/>
          <a:stretch>
            <a:fillRect/>
          </a:stretch>
        </p:blipFill>
        <p:spPr>
          <a:xfrm>
            <a:off x="2913982" y="4262394"/>
            <a:ext cx="6024746" cy="2459081"/>
          </a:xfrm>
          <a:prstGeom prst="rect">
            <a:avLst/>
          </a:prstGeom>
        </p:spPr>
      </p:pic>
    </p:spTree>
    <p:extLst>
      <p:ext uri="{BB962C8B-B14F-4D97-AF65-F5344CB8AC3E}">
        <p14:creationId xmlns:p14="http://schemas.microsoft.com/office/powerpoint/2010/main" val="17746947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Práctica</a:t>
            </a:r>
            <a:r>
              <a:rPr lang="en-US" sz="4000" dirty="0">
                <a:solidFill>
                  <a:srgbClr val="FFFFFF"/>
                </a:solidFill>
              </a:rPr>
              <a:t> 1</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110</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2031325"/>
          </a:xfrm>
          <a:prstGeom prst="rect">
            <a:avLst/>
          </a:prstGeom>
          <a:noFill/>
        </p:spPr>
        <p:txBody>
          <a:bodyPr wrap="square">
            <a:spAutoFit/>
          </a:bodyPr>
          <a:lstStyle/>
          <a:p>
            <a:r>
              <a:rPr lang="es-MX" dirty="0"/>
              <a:t>Para realizar el ejercicio a continuación, puedes optar por diferentes caminos. Si bien en programación el camino correcto es el que devuelve el resultado correcto, te animo a que intentes aplicar los conceptos de comprensión de listas para comenzar a afianzarlos para el futuro. ¡Pueden resultarte muy útiles en tu práctica profesional!</a:t>
            </a:r>
          </a:p>
          <a:p>
            <a:endParaRPr lang="es-MX" dirty="0"/>
          </a:p>
          <a:p>
            <a:r>
              <a:rPr lang="es-MX" dirty="0"/>
              <a:t>Crea una lista </a:t>
            </a:r>
            <a:r>
              <a:rPr lang="es-MX" dirty="0" err="1"/>
              <a:t>valores_cuadrado</a:t>
            </a:r>
            <a:r>
              <a:rPr lang="es-MX" dirty="0"/>
              <a:t> formada por los números de la lista valores, elevados al cuadrado.</a:t>
            </a:r>
          </a:p>
          <a:p>
            <a:endParaRPr lang="es-MX" dirty="0"/>
          </a:p>
          <a:p>
            <a:pPr marL="285750" indent="-285750">
              <a:buFont typeface="Arial" panose="020B0604020202020204" pitchFamily="34" charset="0"/>
              <a:buChar char="•"/>
            </a:pPr>
            <a:r>
              <a:rPr lang="es-MX" dirty="0"/>
              <a:t>valores = [1, 2, 3, 4, 5, 6, 9.5]</a:t>
            </a:r>
          </a:p>
        </p:txBody>
      </p:sp>
    </p:spTree>
    <p:extLst>
      <p:ext uri="{BB962C8B-B14F-4D97-AF65-F5344CB8AC3E}">
        <p14:creationId xmlns:p14="http://schemas.microsoft.com/office/powerpoint/2010/main" val="4438940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Practica</a:t>
            </a:r>
            <a:r>
              <a:rPr lang="en-US" sz="4000" dirty="0">
                <a:solidFill>
                  <a:srgbClr val="FFFFFF"/>
                </a:solidFill>
              </a:rPr>
              <a:t> 2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111</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6612" y="2453865"/>
            <a:ext cx="11821886" cy="2031325"/>
          </a:xfrm>
          <a:prstGeom prst="rect">
            <a:avLst/>
          </a:prstGeom>
          <a:noFill/>
        </p:spPr>
        <p:txBody>
          <a:bodyPr wrap="square">
            <a:spAutoFit/>
          </a:bodyPr>
          <a:lstStyle/>
          <a:p>
            <a:r>
              <a:rPr lang="es-MX" dirty="0"/>
              <a:t>Para realizar el ejercicio a continuación, puedes optar por diferentes caminos. Si bien en programación el camino correcto es el que devuelve el resultado correcto, te animo a que intentes aplicar los conceptos de comprensión de listas para comenzar a afianzarlos para el futuro. ¡Pueden resultarte muy útiles en tu práctica profesional!</a:t>
            </a:r>
          </a:p>
          <a:p>
            <a:endParaRPr lang="es-MX" dirty="0"/>
          </a:p>
          <a:p>
            <a:r>
              <a:rPr lang="es-MX" dirty="0"/>
              <a:t>Crea una lista </a:t>
            </a:r>
            <a:r>
              <a:rPr lang="es-MX" dirty="0" err="1"/>
              <a:t>valores_pares</a:t>
            </a:r>
            <a:r>
              <a:rPr lang="es-MX" dirty="0"/>
              <a:t> formada por los números de la lista valores que (¡adivinaste!) sean pares.</a:t>
            </a:r>
          </a:p>
          <a:p>
            <a:endParaRPr lang="es-MX" dirty="0"/>
          </a:p>
          <a:p>
            <a:pPr marL="285750" indent="-285750">
              <a:buFont typeface="Arial" panose="020B0604020202020204" pitchFamily="34" charset="0"/>
              <a:buChar char="•"/>
            </a:pPr>
            <a:r>
              <a:rPr lang="es-MX" dirty="0"/>
              <a:t>valores = [1, 2, 3, 4, 5, 6, 9.5]</a:t>
            </a:r>
          </a:p>
        </p:txBody>
      </p:sp>
    </p:spTree>
    <p:extLst>
      <p:ext uri="{BB962C8B-B14F-4D97-AF65-F5344CB8AC3E}">
        <p14:creationId xmlns:p14="http://schemas.microsoft.com/office/powerpoint/2010/main" val="3151907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Practica</a:t>
            </a:r>
            <a:r>
              <a:rPr lang="en-US" sz="4000" dirty="0">
                <a:solidFill>
                  <a:srgbClr val="FFFFFF"/>
                </a:solidFill>
              </a:rPr>
              <a:t> 3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112</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820368"/>
            <a:ext cx="11821886" cy="4801314"/>
          </a:xfrm>
          <a:prstGeom prst="rect">
            <a:avLst/>
          </a:prstGeom>
          <a:noFill/>
        </p:spPr>
        <p:txBody>
          <a:bodyPr wrap="square">
            <a:spAutoFit/>
          </a:bodyPr>
          <a:lstStyle/>
          <a:p>
            <a:r>
              <a:rPr lang="es-MX" dirty="0"/>
              <a:t>Para realizar el ejercicio a continuación, puedes optar por diferentes caminos. Si bien en programación el camino correcto es el que devuelve el resultado correcto, te animo a que intentes aplicar los conceptos de comprensión de listas para comenzar a afianzarlos para el futuro. ¡Pueden resultarte muy útiles en tu práctica profesional!</a:t>
            </a:r>
          </a:p>
          <a:p>
            <a:endParaRPr lang="es-MX" dirty="0"/>
          </a:p>
          <a:p>
            <a:r>
              <a:rPr lang="es-MX" dirty="0"/>
              <a:t>Para la siguiente lista de temperaturas en grados Fahrenheit, expresa estos mismos valores en una nueva lista de valores de temperatura en grados Celsius. La conversión entre tipo de unidades es la siguiente:</a:t>
            </a:r>
          </a:p>
          <a:p>
            <a:endParaRPr lang="es-MX" dirty="0"/>
          </a:p>
          <a:p>
            <a:r>
              <a:rPr lang="es-MX" dirty="0"/>
              <a:t>°C = (°F - 32) * (5/9)</a:t>
            </a:r>
          </a:p>
          <a:p>
            <a:endParaRPr lang="es-MX" dirty="0"/>
          </a:p>
          <a:p>
            <a:r>
              <a:rPr lang="es-MX" dirty="0"/>
              <a:t>o expresado de otro modo:</a:t>
            </a:r>
          </a:p>
          <a:p>
            <a:endParaRPr lang="es-MX" dirty="0"/>
          </a:p>
          <a:p>
            <a:r>
              <a:rPr lang="es-MX" dirty="0"/>
              <a:t>(grados_fahrenheit-32)*(5/9)</a:t>
            </a:r>
          </a:p>
          <a:p>
            <a:endParaRPr lang="es-MX" dirty="0"/>
          </a:p>
          <a:p>
            <a:r>
              <a:rPr lang="es-MX" dirty="0"/>
              <a:t>La lista de temperaturas es la siguiente:</a:t>
            </a:r>
          </a:p>
          <a:p>
            <a:endParaRPr lang="es-MX" dirty="0"/>
          </a:p>
          <a:p>
            <a:r>
              <a:rPr lang="es-MX" dirty="0" err="1"/>
              <a:t>temperatura_fahrenheit</a:t>
            </a:r>
            <a:r>
              <a:rPr lang="es-MX" dirty="0"/>
              <a:t> = [32, 212, 275] </a:t>
            </a:r>
          </a:p>
          <a:p>
            <a:r>
              <a:rPr lang="es-MX" dirty="0"/>
              <a:t>Almacena esta nueva lista en una variable llamada </a:t>
            </a:r>
            <a:r>
              <a:rPr lang="es-MX" dirty="0" err="1"/>
              <a:t>grados_celsius</a:t>
            </a:r>
            <a:endParaRPr lang="es-MX" dirty="0"/>
          </a:p>
        </p:txBody>
      </p:sp>
    </p:spTree>
    <p:extLst>
      <p:ext uri="{BB962C8B-B14F-4D97-AF65-F5344CB8AC3E}">
        <p14:creationId xmlns:p14="http://schemas.microsoft.com/office/powerpoint/2010/main" val="17527005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Quiz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113</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677822"/>
            <a:ext cx="11821886" cy="5078313"/>
          </a:xfrm>
          <a:prstGeom prst="rect">
            <a:avLst/>
          </a:prstGeom>
          <a:noFill/>
        </p:spPr>
        <p:txBody>
          <a:bodyPr wrap="square">
            <a:spAutoFit/>
          </a:bodyPr>
          <a:lstStyle/>
          <a:p>
            <a:r>
              <a:rPr lang="es-MX" dirty="0"/>
              <a:t>Pregunta 1:</a:t>
            </a:r>
          </a:p>
          <a:p>
            <a:r>
              <a:rPr lang="es-MX" dirty="0"/>
              <a:t>El operador lógico </a:t>
            </a:r>
            <a:r>
              <a:rPr lang="es-MX" b="1" dirty="0"/>
              <a:t>and</a:t>
            </a:r>
            <a:r>
              <a:rPr lang="es-MX" dirty="0"/>
              <a:t> devuelve </a:t>
            </a:r>
            <a:r>
              <a:rPr lang="es-MX" b="1" dirty="0"/>
              <a:t>True</a:t>
            </a:r>
            <a:r>
              <a:rPr lang="es-MX" dirty="0"/>
              <a:t> cuando al menos una de las condiciones que vincula es verdadera</a:t>
            </a:r>
          </a:p>
          <a:p>
            <a:pPr marL="285750" indent="-285750">
              <a:buFont typeface="Arial" panose="020B0604020202020204" pitchFamily="34" charset="0"/>
              <a:buChar char="•"/>
            </a:pPr>
            <a:r>
              <a:rPr lang="es-MX" dirty="0"/>
              <a:t>Correcto </a:t>
            </a:r>
          </a:p>
          <a:p>
            <a:pPr marL="285750" indent="-285750">
              <a:buFont typeface="Arial" panose="020B0604020202020204" pitchFamily="34" charset="0"/>
              <a:buChar char="•"/>
            </a:pPr>
            <a:r>
              <a:rPr lang="es-MX" dirty="0"/>
              <a:t>Incorrecto </a:t>
            </a:r>
          </a:p>
          <a:p>
            <a:endParaRPr lang="es-MX" dirty="0"/>
          </a:p>
          <a:p>
            <a:r>
              <a:rPr lang="es-MX" dirty="0"/>
              <a:t>Pregunta 2:</a:t>
            </a:r>
          </a:p>
          <a:p>
            <a:r>
              <a:rPr lang="es-MX" dirty="0"/>
              <a:t>¿En qué casos es obligatoria la </a:t>
            </a:r>
            <a:r>
              <a:rPr lang="es-MX" dirty="0" err="1"/>
              <a:t>indentación</a:t>
            </a:r>
            <a:r>
              <a:rPr lang="es-MX" dirty="0"/>
              <a:t> (tabulación) en Python?</a:t>
            </a:r>
          </a:p>
          <a:p>
            <a:pPr marL="285750" indent="-285750">
              <a:buFont typeface="Arial" panose="020B0604020202020204" pitchFamily="34" charset="0"/>
              <a:buChar char="•"/>
            </a:pPr>
            <a:r>
              <a:rPr lang="es-MX" dirty="0"/>
              <a:t>Cuando se ca a introducir un comentario </a:t>
            </a:r>
          </a:p>
          <a:p>
            <a:pPr marL="285750" indent="-285750">
              <a:buFont typeface="Arial" panose="020B0604020202020204" pitchFamily="34" charset="0"/>
              <a:buChar char="•"/>
            </a:pPr>
            <a:r>
              <a:rPr lang="es-MX" dirty="0"/>
              <a:t>Siempre que tenga sentido estético </a:t>
            </a:r>
          </a:p>
          <a:p>
            <a:pPr marL="285750" indent="-285750">
              <a:buFont typeface="Arial" panose="020B0604020202020204" pitchFamily="34" charset="0"/>
              <a:buChar char="•"/>
            </a:pPr>
            <a:r>
              <a:rPr lang="es-MX" dirty="0"/>
              <a:t>A continuación de una línea de código iniciada en </a:t>
            </a:r>
            <a:r>
              <a:rPr lang="es-MX" dirty="0" err="1"/>
              <a:t>If</a:t>
            </a:r>
            <a:r>
              <a:rPr lang="es-MX" dirty="0"/>
              <a:t>/</a:t>
            </a:r>
            <a:r>
              <a:rPr lang="es-MX" dirty="0" err="1"/>
              <a:t>for</a:t>
            </a:r>
            <a:r>
              <a:rPr lang="es-MX" dirty="0"/>
              <a:t>/</a:t>
            </a:r>
            <a:r>
              <a:rPr lang="es-MX" dirty="0" err="1"/>
              <a:t>while</a:t>
            </a:r>
            <a:r>
              <a:rPr lang="es-MX" dirty="0"/>
              <a:t> </a:t>
            </a:r>
          </a:p>
          <a:p>
            <a:pPr marL="285750" indent="-285750">
              <a:buFont typeface="Arial" panose="020B0604020202020204" pitchFamily="34" charset="0"/>
              <a:buChar char="•"/>
            </a:pPr>
            <a:r>
              <a:rPr lang="es-MX" dirty="0"/>
              <a:t>Nunca (es opcional) </a:t>
            </a:r>
          </a:p>
          <a:p>
            <a:pPr marL="285750" indent="-285750">
              <a:buFont typeface="Arial" panose="020B0604020202020204" pitchFamily="34" charset="0"/>
              <a:buChar char="•"/>
            </a:pPr>
            <a:r>
              <a:rPr lang="es-MX" dirty="0"/>
              <a:t>Nunca (está prohibida la </a:t>
            </a:r>
            <a:r>
              <a:rPr lang="es-MX" dirty="0" err="1"/>
              <a:t>indentación</a:t>
            </a:r>
            <a:r>
              <a:rPr lang="es-MX" dirty="0"/>
              <a:t> en Python, a diferencia de otros lenguajes de programación)</a:t>
            </a:r>
          </a:p>
          <a:p>
            <a:endParaRPr lang="es-MX" dirty="0"/>
          </a:p>
          <a:p>
            <a:r>
              <a:rPr lang="es-MX" dirty="0"/>
              <a:t>Pregunta 3:</a:t>
            </a:r>
          </a:p>
          <a:p>
            <a:r>
              <a:rPr lang="es-MX" dirty="0"/>
              <a:t>En una estructura de control de flujo condicional, por cada declaración </a:t>
            </a:r>
            <a:r>
              <a:rPr lang="es-MX" dirty="0" err="1"/>
              <a:t>if</a:t>
            </a:r>
            <a:r>
              <a:rPr lang="es-MX" dirty="0"/>
              <a:t>, es necesario incluir al menos una declaración </a:t>
            </a:r>
            <a:r>
              <a:rPr lang="es-MX" dirty="0" err="1"/>
              <a:t>else</a:t>
            </a:r>
            <a:r>
              <a:rPr lang="es-MX" dirty="0"/>
              <a:t>.</a:t>
            </a:r>
          </a:p>
          <a:p>
            <a:pPr marL="285750" indent="-285750">
              <a:buFont typeface="Arial" panose="020B0604020202020204" pitchFamily="34" charset="0"/>
              <a:buChar char="•"/>
            </a:pPr>
            <a:r>
              <a:rPr lang="es-MX" dirty="0"/>
              <a:t>Verdadero </a:t>
            </a:r>
          </a:p>
          <a:p>
            <a:pPr marL="285750" indent="-285750">
              <a:buFont typeface="Arial" panose="020B0604020202020204" pitchFamily="34" charset="0"/>
              <a:buChar char="•"/>
            </a:pPr>
            <a:r>
              <a:rPr lang="es-MX" dirty="0"/>
              <a:t>Falso </a:t>
            </a:r>
          </a:p>
          <a:p>
            <a:endParaRPr lang="es-MX" dirty="0"/>
          </a:p>
        </p:txBody>
      </p:sp>
    </p:spTree>
    <p:extLst>
      <p:ext uri="{BB962C8B-B14F-4D97-AF65-F5344CB8AC3E}">
        <p14:creationId xmlns:p14="http://schemas.microsoft.com/office/powerpoint/2010/main" val="26921928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Quiz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114</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859339"/>
            <a:ext cx="11821886" cy="4247317"/>
          </a:xfrm>
          <a:prstGeom prst="rect">
            <a:avLst/>
          </a:prstGeom>
          <a:noFill/>
        </p:spPr>
        <p:txBody>
          <a:bodyPr wrap="square">
            <a:spAutoFit/>
          </a:bodyPr>
          <a:lstStyle/>
          <a:p>
            <a:endParaRPr lang="es-MX" dirty="0"/>
          </a:p>
          <a:p>
            <a:r>
              <a:rPr lang="es-MX" dirty="0"/>
              <a:t>Pregunta 4:</a:t>
            </a:r>
          </a:p>
          <a:p>
            <a:r>
              <a:rPr lang="es-MX" dirty="0"/>
              <a:t>Debemos tener mucho cuidado al crear </a:t>
            </a:r>
            <a:r>
              <a:rPr lang="es-MX" dirty="0" err="1"/>
              <a:t>loops</a:t>
            </a:r>
            <a:r>
              <a:rPr lang="es-MX" dirty="0"/>
              <a:t> </a:t>
            </a:r>
            <a:r>
              <a:rPr lang="es-MX" dirty="0" err="1"/>
              <a:t>for</a:t>
            </a:r>
            <a:r>
              <a:rPr lang="es-MX" dirty="0"/>
              <a:t>, ya que es muy frecuente caer en ciclos que se ejecutan infinitamente al no estar definida una condición de salida.</a:t>
            </a:r>
          </a:p>
          <a:p>
            <a:pPr marL="285750" indent="-285750">
              <a:buFont typeface="Arial" panose="020B0604020202020204" pitchFamily="34" charset="0"/>
              <a:buChar char="•"/>
            </a:pPr>
            <a:r>
              <a:rPr lang="es-MX" dirty="0"/>
              <a:t>Verdadero</a:t>
            </a:r>
          </a:p>
          <a:p>
            <a:pPr marL="285750" indent="-285750">
              <a:buFont typeface="Arial" panose="020B0604020202020204" pitchFamily="34" charset="0"/>
              <a:buChar char="•"/>
            </a:pPr>
            <a:r>
              <a:rPr lang="es-MX" dirty="0"/>
              <a:t>Falso </a:t>
            </a:r>
          </a:p>
          <a:p>
            <a:endParaRPr lang="es-MX" dirty="0"/>
          </a:p>
          <a:p>
            <a:r>
              <a:rPr lang="es-MX" dirty="0"/>
              <a:t>Pregunta 5:</a:t>
            </a:r>
          </a:p>
          <a:p>
            <a:r>
              <a:rPr lang="es-MX" dirty="0"/>
              <a:t>¿Qué acción realiza continue cuando se presenta dentro de un </a:t>
            </a:r>
            <a:r>
              <a:rPr lang="es-MX" dirty="0" err="1"/>
              <a:t>loop</a:t>
            </a:r>
            <a:r>
              <a:rPr lang="es-MX" dirty="0"/>
              <a:t> </a:t>
            </a:r>
            <a:r>
              <a:rPr lang="es-MX" dirty="0" err="1"/>
              <a:t>while</a:t>
            </a:r>
            <a:r>
              <a:rPr lang="es-MX" dirty="0"/>
              <a:t>?</a:t>
            </a:r>
          </a:p>
          <a:p>
            <a:endParaRPr lang="es-MX" dirty="0"/>
          </a:p>
          <a:p>
            <a:pPr marL="285750" indent="-285750">
              <a:buFont typeface="Arial" panose="020B0604020202020204" pitchFamily="34" charset="0"/>
              <a:buChar char="•"/>
            </a:pPr>
            <a:r>
              <a:rPr lang="es-MX" dirty="0"/>
              <a:t>Produce la salida de bucle </a:t>
            </a:r>
          </a:p>
          <a:p>
            <a:pPr marL="285750" indent="-285750">
              <a:buFont typeface="Arial" panose="020B0604020202020204" pitchFamily="34" charset="0"/>
              <a:buChar char="•"/>
            </a:pPr>
            <a:r>
              <a:rPr lang="es-MX" dirty="0"/>
              <a:t>Interrumpe la iteración actual y vuelve a la parte superior del bucle para continuar ejecutándose </a:t>
            </a:r>
          </a:p>
          <a:p>
            <a:pPr marL="285750" indent="-285750">
              <a:buFont typeface="Arial" panose="020B0604020202020204" pitchFamily="34" charset="0"/>
              <a:buChar char="•"/>
            </a:pPr>
            <a:r>
              <a:rPr lang="es-MX" dirty="0"/>
              <a:t>No afecta al programa, ya que no realiza ninguna acción </a:t>
            </a:r>
          </a:p>
          <a:p>
            <a:endParaRPr lang="es-MX" dirty="0"/>
          </a:p>
          <a:p>
            <a:endParaRPr lang="es-MX" dirty="0"/>
          </a:p>
        </p:txBody>
      </p:sp>
    </p:spTree>
    <p:extLst>
      <p:ext uri="{BB962C8B-B14F-4D97-AF65-F5344CB8AC3E}">
        <p14:creationId xmlns:p14="http://schemas.microsoft.com/office/powerpoint/2010/main" val="3882636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Quiz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115</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700151"/>
            <a:ext cx="11821886" cy="4524315"/>
          </a:xfrm>
          <a:prstGeom prst="rect">
            <a:avLst/>
          </a:prstGeom>
          <a:noFill/>
        </p:spPr>
        <p:txBody>
          <a:bodyPr wrap="square">
            <a:spAutoFit/>
          </a:bodyPr>
          <a:lstStyle/>
          <a:p>
            <a:endParaRPr lang="es-MX" dirty="0"/>
          </a:p>
          <a:p>
            <a:r>
              <a:rPr lang="es-MX" dirty="0"/>
              <a:t>Pregunta 6:</a:t>
            </a:r>
          </a:p>
          <a:p>
            <a:r>
              <a:rPr lang="es-MX" dirty="0"/>
              <a:t>¿Qué función utilizarías para crear una secuencia de números de manera rápida, dado cualquier valor de inicio y fin?</a:t>
            </a:r>
          </a:p>
          <a:p>
            <a:endParaRPr lang="es-MX" dirty="0"/>
          </a:p>
          <a:p>
            <a:pPr marL="285750" indent="-285750">
              <a:buFont typeface="Arial" panose="020B0604020202020204" pitchFamily="34" charset="0"/>
              <a:buChar char="•"/>
            </a:pPr>
            <a:r>
              <a:rPr lang="es-MX" dirty="0" err="1"/>
              <a:t>Range</a:t>
            </a:r>
            <a:r>
              <a:rPr lang="es-MX" dirty="0"/>
              <a:t> ()</a:t>
            </a:r>
          </a:p>
          <a:p>
            <a:pPr marL="285750" indent="-285750">
              <a:buFont typeface="Arial" panose="020B0604020202020204" pitchFamily="34" charset="0"/>
              <a:buChar char="•"/>
            </a:pPr>
            <a:r>
              <a:rPr lang="es-MX" dirty="0" err="1"/>
              <a:t>Enumerate</a:t>
            </a:r>
            <a:r>
              <a:rPr lang="es-MX" dirty="0"/>
              <a:t>()</a:t>
            </a:r>
          </a:p>
          <a:p>
            <a:pPr marL="285750" indent="-285750">
              <a:buFont typeface="Arial" panose="020B0604020202020204" pitchFamily="34" charset="0"/>
              <a:buChar char="•"/>
            </a:pPr>
            <a:r>
              <a:rPr lang="es-MX" dirty="0"/>
              <a:t>Zip()</a:t>
            </a:r>
          </a:p>
          <a:p>
            <a:pPr marL="285750" indent="-285750">
              <a:buFont typeface="Arial" panose="020B0604020202020204" pitchFamily="34" charset="0"/>
              <a:buChar char="•"/>
            </a:pPr>
            <a:r>
              <a:rPr lang="es-MX" dirty="0" err="1"/>
              <a:t>Random</a:t>
            </a:r>
            <a:r>
              <a:rPr lang="es-MX" dirty="0"/>
              <a:t>()</a:t>
            </a:r>
          </a:p>
          <a:p>
            <a:endParaRPr lang="es-MX" dirty="0"/>
          </a:p>
          <a:p>
            <a:r>
              <a:rPr lang="es-MX" dirty="0"/>
              <a:t>Pregunta 7:</a:t>
            </a:r>
          </a:p>
          <a:p>
            <a:r>
              <a:rPr lang="es-MX" dirty="0"/>
              <a:t>¿Qué método de la librería </a:t>
            </a:r>
            <a:r>
              <a:rPr lang="es-MX" dirty="0" err="1"/>
              <a:t>random</a:t>
            </a:r>
            <a:r>
              <a:rPr lang="es-MX" dirty="0"/>
              <a:t> sería conveniente utilizar para obtener un número decimal entre dos valores cualquiera?</a:t>
            </a:r>
          </a:p>
          <a:p>
            <a:pPr marL="285750" indent="-285750">
              <a:buFont typeface="Arial" panose="020B0604020202020204" pitchFamily="34" charset="0"/>
              <a:buChar char="•"/>
            </a:pPr>
            <a:r>
              <a:rPr lang="es-MX" dirty="0" err="1"/>
              <a:t>randint</a:t>
            </a:r>
            <a:endParaRPr lang="es-MX" dirty="0"/>
          </a:p>
          <a:p>
            <a:pPr marL="285750" indent="-285750">
              <a:buFont typeface="Arial" panose="020B0604020202020204" pitchFamily="34" charset="0"/>
              <a:buChar char="•"/>
            </a:pPr>
            <a:r>
              <a:rPr lang="es-MX" dirty="0" err="1"/>
              <a:t>Uniform</a:t>
            </a:r>
            <a:endParaRPr lang="es-MX" dirty="0"/>
          </a:p>
          <a:p>
            <a:pPr marL="285750" indent="-285750">
              <a:buFont typeface="Arial" panose="020B0604020202020204" pitchFamily="34" charset="0"/>
              <a:buChar char="•"/>
            </a:pPr>
            <a:r>
              <a:rPr lang="es-MX" dirty="0" err="1"/>
              <a:t>Random</a:t>
            </a:r>
            <a:r>
              <a:rPr lang="es-MX" dirty="0"/>
              <a:t> </a:t>
            </a:r>
          </a:p>
          <a:p>
            <a:pPr marL="285750" indent="-285750">
              <a:buFont typeface="Arial" panose="020B0604020202020204" pitchFamily="34" charset="0"/>
              <a:buChar char="•"/>
            </a:pPr>
            <a:r>
              <a:rPr lang="es-MX" dirty="0" err="1"/>
              <a:t>Choice</a:t>
            </a:r>
            <a:endParaRPr lang="es-MX" dirty="0"/>
          </a:p>
          <a:p>
            <a:pPr marL="285750" indent="-285750">
              <a:buFont typeface="Arial" panose="020B0604020202020204" pitchFamily="34" charset="0"/>
              <a:buChar char="•"/>
            </a:pPr>
            <a:r>
              <a:rPr lang="es-MX" dirty="0" err="1"/>
              <a:t>shuffle</a:t>
            </a:r>
            <a:endParaRPr lang="es-MX" dirty="0"/>
          </a:p>
        </p:txBody>
      </p:sp>
    </p:spTree>
    <p:extLst>
      <p:ext uri="{BB962C8B-B14F-4D97-AF65-F5344CB8AC3E}">
        <p14:creationId xmlns:p14="http://schemas.microsoft.com/office/powerpoint/2010/main" val="3929422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match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116</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700151"/>
            <a:ext cx="11821886" cy="923330"/>
          </a:xfrm>
          <a:prstGeom prst="rect">
            <a:avLst/>
          </a:prstGeom>
          <a:noFill/>
        </p:spPr>
        <p:txBody>
          <a:bodyPr wrap="square">
            <a:spAutoFit/>
          </a:bodyPr>
          <a:lstStyle/>
          <a:p>
            <a:endParaRPr lang="es-MX" dirty="0"/>
          </a:p>
          <a:p>
            <a:r>
              <a:rPr lang="es-MX" dirty="0"/>
              <a:t>En Python 3.10, se incorpora la coincidencia de patrones estructurales mediante las declaraciones match y case. Esto permite asociar acciones específicas basadas en las formas o patrones de tipos de datos complejos.</a:t>
            </a:r>
          </a:p>
        </p:txBody>
      </p:sp>
      <p:pic>
        <p:nvPicPr>
          <p:cNvPr id="7" name="Imagen 6">
            <a:extLst>
              <a:ext uri="{FF2B5EF4-FFF2-40B4-BE49-F238E27FC236}">
                <a16:creationId xmlns:a16="http://schemas.microsoft.com/office/drawing/2014/main" id="{36D2C711-3FDD-3226-0683-913B964C4453}"/>
              </a:ext>
            </a:extLst>
          </p:cNvPr>
          <p:cNvPicPr>
            <a:picLocks noChangeAspect="1"/>
          </p:cNvPicPr>
          <p:nvPr/>
        </p:nvPicPr>
        <p:blipFill>
          <a:blip r:embed="rId2"/>
          <a:stretch>
            <a:fillRect/>
          </a:stretch>
        </p:blipFill>
        <p:spPr>
          <a:xfrm>
            <a:off x="3241835" y="2837102"/>
            <a:ext cx="6155478" cy="2365277"/>
          </a:xfrm>
          <a:prstGeom prst="rect">
            <a:avLst/>
          </a:prstGeom>
        </p:spPr>
      </p:pic>
      <p:sp>
        <p:nvSpPr>
          <p:cNvPr id="10" name="CuadroTexto 9">
            <a:extLst>
              <a:ext uri="{FF2B5EF4-FFF2-40B4-BE49-F238E27FC236}">
                <a16:creationId xmlns:a16="http://schemas.microsoft.com/office/drawing/2014/main" id="{C3E2488E-21BA-6AB5-C8F0-86EB709F744A}"/>
              </a:ext>
            </a:extLst>
          </p:cNvPr>
          <p:cNvSpPr txBox="1"/>
          <p:nvPr/>
        </p:nvSpPr>
        <p:spPr>
          <a:xfrm>
            <a:off x="340085" y="5570911"/>
            <a:ext cx="11666856" cy="923330"/>
          </a:xfrm>
          <a:prstGeom prst="rect">
            <a:avLst/>
          </a:prstGeom>
          <a:noFill/>
        </p:spPr>
        <p:txBody>
          <a:bodyPr wrap="square">
            <a:spAutoFit/>
          </a:bodyPr>
          <a:lstStyle/>
          <a:p>
            <a:r>
              <a:rPr lang="es-MX" dirty="0"/>
              <a:t>Es posible detectar y deconstruir diferentes estructuras de datos: esto quiere decir que los patrones no son únicamente valores literales (strings o números), sino también estructuras de datos, sobre los cuales se buscan coincidencias de construcción. </a:t>
            </a:r>
          </a:p>
        </p:txBody>
      </p:sp>
    </p:spTree>
    <p:extLst>
      <p:ext uri="{BB962C8B-B14F-4D97-AF65-F5344CB8AC3E}">
        <p14:creationId xmlns:p14="http://schemas.microsoft.com/office/powerpoint/2010/main" val="39619851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Proyecto del día: </a:t>
            </a:r>
            <a:r>
              <a:rPr lang="en-US" sz="4000" dirty="0" err="1">
                <a:solidFill>
                  <a:srgbClr val="FFFFFF"/>
                </a:solidFill>
              </a:rPr>
              <a:t>Adivina</a:t>
            </a:r>
            <a:r>
              <a:rPr lang="en-US" sz="4000" dirty="0">
                <a:solidFill>
                  <a:srgbClr val="FFFFFF"/>
                </a:solidFill>
              </a:rPr>
              <a:t> </a:t>
            </a:r>
            <a:r>
              <a:rPr lang="en-US" sz="4000" dirty="0" err="1">
                <a:solidFill>
                  <a:srgbClr val="FFFFFF"/>
                </a:solidFill>
              </a:rPr>
              <a:t>el</a:t>
            </a:r>
            <a:r>
              <a:rPr lang="en-US" sz="4000" dirty="0">
                <a:solidFill>
                  <a:srgbClr val="FFFFFF"/>
                </a:solidFill>
              </a:rPr>
              <a:t> </a:t>
            </a:r>
            <a:r>
              <a:rPr lang="en-US" sz="4000" dirty="0" err="1">
                <a:solidFill>
                  <a:srgbClr val="FFFFFF"/>
                </a:solidFill>
              </a:rPr>
              <a:t>número</a:t>
            </a:r>
            <a:r>
              <a:rPr lang="en-US" sz="4000" dirty="0">
                <a:solidFill>
                  <a:srgbClr val="FFFFFF"/>
                </a:solidFill>
              </a:rPr>
              <a:t>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117</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700151"/>
            <a:ext cx="11821886" cy="1754326"/>
          </a:xfrm>
          <a:prstGeom prst="rect">
            <a:avLst/>
          </a:prstGeom>
          <a:noFill/>
        </p:spPr>
        <p:txBody>
          <a:bodyPr wrap="square">
            <a:spAutoFit/>
          </a:bodyPr>
          <a:lstStyle/>
          <a:p>
            <a:r>
              <a:rPr lang="es-MX" dirty="0"/>
              <a:t>Ya sabes usar operadores de comparación, operadores lógicos, hacer control de flujo, hacer </a:t>
            </a:r>
            <a:r>
              <a:rPr lang="es-MX" dirty="0" err="1"/>
              <a:t>loops</a:t>
            </a:r>
            <a:r>
              <a:rPr lang="es-MX" dirty="0"/>
              <a:t>, conoces declaraciones muy útiles como </a:t>
            </a:r>
            <a:r>
              <a:rPr lang="es-MX" dirty="0" err="1"/>
              <a:t>random</a:t>
            </a:r>
            <a:r>
              <a:rPr lang="es-MX" dirty="0"/>
              <a:t>, zip, rango y muchas más. </a:t>
            </a:r>
          </a:p>
          <a:p>
            <a:endParaRPr lang="es-MX" dirty="0"/>
          </a:p>
          <a:p>
            <a:r>
              <a:rPr lang="es-MX" dirty="0"/>
              <a:t>Entonces, ya estás en condiciones de subir de nivel y que te pida que programes algo un poco más complicado de lo que hemos hecho hasta ahora. Y hoy vas a crear por primera vez un juego completamente funcional, con el que podrás divertirte tú mismo un rato. </a:t>
            </a:r>
          </a:p>
        </p:txBody>
      </p:sp>
    </p:spTree>
    <p:extLst>
      <p:ext uri="{BB962C8B-B14F-4D97-AF65-F5344CB8AC3E}">
        <p14:creationId xmlns:p14="http://schemas.microsoft.com/office/powerpoint/2010/main" val="646019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a:solidFill>
                  <a:srgbClr val="FFFFFF"/>
                </a:solidFill>
              </a:rPr>
              <a:t>Proyecto del día: </a:t>
            </a:r>
            <a:r>
              <a:rPr lang="en-US" sz="4000" dirty="0" err="1">
                <a:solidFill>
                  <a:srgbClr val="FFFFFF"/>
                </a:solidFill>
              </a:rPr>
              <a:t>Adivina</a:t>
            </a:r>
            <a:r>
              <a:rPr lang="en-US" sz="4000" dirty="0">
                <a:solidFill>
                  <a:srgbClr val="FFFFFF"/>
                </a:solidFill>
              </a:rPr>
              <a:t> </a:t>
            </a:r>
            <a:r>
              <a:rPr lang="en-US" sz="4000" dirty="0" err="1">
                <a:solidFill>
                  <a:srgbClr val="FFFFFF"/>
                </a:solidFill>
              </a:rPr>
              <a:t>el</a:t>
            </a:r>
            <a:r>
              <a:rPr lang="en-US" sz="4000" dirty="0">
                <a:solidFill>
                  <a:srgbClr val="FFFFFF"/>
                </a:solidFill>
              </a:rPr>
              <a:t> </a:t>
            </a:r>
            <a:r>
              <a:rPr lang="en-US" sz="4000" dirty="0" err="1">
                <a:solidFill>
                  <a:srgbClr val="FFFFFF"/>
                </a:solidFill>
              </a:rPr>
              <a:t>número</a:t>
            </a:r>
            <a:r>
              <a:rPr lang="en-US" sz="4000" dirty="0">
                <a:solidFill>
                  <a:srgbClr val="FFFFFF"/>
                </a:solidFill>
              </a:rPr>
              <a:t> </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118</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CE38E0EF-2292-EBA6-A031-348A9AF6E851}"/>
              </a:ext>
            </a:extLst>
          </p:cNvPr>
          <p:cNvSpPr txBox="1"/>
          <p:nvPr/>
        </p:nvSpPr>
        <p:spPr>
          <a:xfrm>
            <a:off x="185055" y="1700151"/>
            <a:ext cx="11821886" cy="3693319"/>
          </a:xfrm>
          <a:prstGeom prst="rect">
            <a:avLst/>
          </a:prstGeom>
          <a:noFill/>
        </p:spPr>
        <p:txBody>
          <a:bodyPr wrap="square">
            <a:spAutoFit/>
          </a:bodyPr>
          <a:lstStyle/>
          <a:p>
            <a:r>
              <a:rPr lang="es-MX" b="1" dirty="0"/>
              <a:t>El programa le va a preguntar al usuario su nombre, y luego le va a decir algo así como “Bueno, Juan, he pensado un número entre 1 y 100, y tienes solo ocho intentos para adivinar cuál crees que es el número”. Entonces, en cada intento el jugador dirá un número y el programa puede responder cuatro cosas distintas:</a:t>
            </a:r>
          </a:p>
          <a:p>
            <a:endParaRPr lang="es-MX" b="1" dirty="0"/>
          </a:p>
          <a:p>
            <a:pPr marL="285750" indent="-285750">
              <a:buFont typeface="Arial" panose="020B0604020202020204" pitchFamily="34" charset="0"/>
              <a:buChar char="•"/>
            </a:pPr>
            <a:r>
              <a:rPr lang="es-MX" dirty="0"/>
              <a:t>Si el número que dijo el usuario es menor a 1 o superior a 100, le va a decir que ha elegido un número que no está permitido. </a:t>
            </a:r>
          </a:p>
          <a:p>
            <a:pPr marL="285750" indent="-285750">
              <a:buFont typeface="Arial" panose="020B0604020202020204" pitchFamily="34" charset="0"/>
              <a:buChar char="•"/>
            </a:pPr>
            <a:r>
              <a:rPr lang="es-MX" dirty="0"/>
              <a:t>Si el número que ha elegido el usuario es menor al que ha pensado el programa, le va a decir que su respuesta es incorrecta y que ha elegido un número menor al número secreto.</a:t>
            </a:r>
          </a:p>
          <a:p>
            <a:pPr marL="285750" indent="-285750">
              <a:buFont typeface="Arial" panose="020B0604020202020204" pitchFamily="34" charset="0"/>
              <a:buChar char="•"/>
            </a:pPr>
            <a:r>
              <a:rPr lang="es-MX" dirty="0"/>
              <a:t>Si el usuario eligió un número mayor al número secreto, también se lo hará saber de la misma manera.</a:t>
            </a:r>
          </a:p>
          <a:p>
            <a:pPr marL="285750" indent="-285750">
              <a:buFont typeface="Arial" panose="020B0604020202020204" pitchFamily="34" charset="0"/>
              <a:buChar char="•"/>
            </a:pPr>
            <a:r>
              <a:rPr lang="es-MX" dirty="0"/>
              <a:t>Si el usuario acertó el número secreto, se le va a informar que ha ganado y cuántos intentos le ha tomado. </a:t>
            </a:r>
          </a:p>
          <a:p>
            <a:pPr marL="285750" indent="-285750">
              <a:buFont typeface="Arial" panose="020B0604020202020204" pitchFamily="34" charset="0"/>
              <a:buChar char="•"/>
            </a:pPr>
            <a:endParaRPr lang="es-MX" b="1" dirty="0"/>
          </a:p>
          <a:p>
            <a:r>
              <a:rPr lang="es-MX" dirty="0"/>
              <a:t>Si el usuario no ha acertado en este primer intento, se le va a volver a pedir que elija otro número. Y así hasta que gane o hasta que se agoten los ocho intentos. </a:t>
            </a:r>
            <a:endParaRPr lang="es-MX" b="1" dirty="0"/>
          </a:p>
        </p:txBody>
      </p:sp>
    </p:spTree>
    <p:extLst>
      <p:ext uri="{BB962C8B-B14F-4D97-AF65-F5344CB8AC3E}">
        <p14:creationId xmlns:p14="http://schemas.microsoft.com/office/powerpoint/2010/main" val="20145987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8BA68-B24A-FE50-FBEE-138E98BE8B1D}"/>
              </a:ext>
            </a:extLst>
          </p:cNvPr>
          <p:cNvSpPr>
            <a:spLocks noGrp="1"/>
          </p:cNvSpPr>
          <p:nvPr>
            <p:ph type="title"/>
          </p:nvPr>
        </p:nvSpPr>
        <p:spPr/>
        <p:txBody>
          <a:bodyPr/>
          <a:lstStyle/>
          <a:p>
            <a:r>
              <a:rPr lang="es-MX" dirty="0"/>
              <a:t>Documentación</a:t>
            </a:r>
            <a:br>
              <a:rPr lang="es-MX" dirty="0"/>
            </a:br>
            <a:endParaRPr lang="es-MX" dirty="0"/>
          </a:p>
        </p:txBody>
      </p:sp>
      <p:sp>
        <p:nvSpPr>
          <p:cNvPr id="3" name="Marcador de contenido 2">
            <a:extLst>
              <a:ext uri="{FF2B5EF4-FFF2-40B4-BE49-F238E27FC236}">
                <a16:creationId xmlns:a16="http://schemas.microsoft.com/office/drawing/2014/main" id="{F958257D-29FB-F3E4-FDEE-E1ADCEAD3405}"/>
              </a:ext>
            </a:extLst>
          </p:cNvPr>
          <p:cNvSpPr>
            <a:spLocks noGrp="1"/>
          </p:cNvSpPr>
          <p:nvPr>
            <p:ph idx="1"/>
          </p:nvPr>
        </p:nvSpPr>
        <p:spPr/>
        <p:txBody>
          <a:bodyPr/>
          <a:lstStyle/>
          <a:p>
            <a:pPr marL="0" indent="0">
              <a:buNone/>
            </a:pPr>
            <a:r>
              <a:rPr lang="es-MX" dirty="0"/>
              <a:t>La documentación es nuestra biblioteca de consulta en Python. Al escribir código, es de uso permanentemente para solucionar dudas relacionadas al funcionamiento de métodos y los argumentos que reciben									</a:t>
            </a:r>
          </a:p>
          <a:p>
            <a:pPr marL="0" indent="0">
              <a:buNone/>
            </a:pPr>
            <a:r>
              <a:rPr lang="es-MX" dirty="0"/>
              <a:t>Si utilizas </a:t>
            </a:r>
            <a:r>
              <a:rPr lang="es-MX" dirty="0" err="1"/>
              <a:t>PyCharm</a:t>
            </a:r>
            <a:r>
              <a:rPr lang="es-MX" dirty="0"/>
              <a:t>:</a:t>
            </a:r>
          </a:p>
          <a:p>
            <a:pPr marL="0" indent="0">
              <a:buNone/>
            </a:pPr>
            <a:r>
              <a:rPr lang="es-MX" dirty="0"/>
              <a:t>Sostén el cursor sobre el nombre del método del que deseas obtener información. Se desplegará una ventana flotante</a:t>
            </a:r>
          </a:p>
          <a:p>
            <a:pPr marL="0" indent="0">
              <a:buNone/>
            </a:pPr>
            <a:endParaRPr lang="es-MX" dirty="0"/>
          </a:p>
        </p:txBody>
      </p:sp>
      <p:sp>
        <p:nvSpPr>
          <p:cNvPr id="4" name="Marcador de pie de página 3">
            <a:extLst>
              <a:ext uri="{FF2B5EF4-FFF2-40B4-BE49-F238E27FC236}">
                <a16:creationId xmlns:a16="http://schemas.microsoft.com/office/drawing/2014/main" id="{8F1EC2B7-7ECA-AF17-898A-69642C290895}"/>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BD9961FB-92B7-20D6-6FAE-C1E320A1B1BB}"/>
              </a:ext>
            </a:extLst>
          </p:cNvPr>
          <p:cNvSpPr>
            <a:spLocks noGrp="1"/>
          </p:cNvSpPr>
          <p:nvPr>
            <p:ph type="sldNum" sz="quarter" idx="12"/>
          </p:nvPr>
        </p:nvSpPr>
        <p:spPr/>
        <p:txBody>
          <a:bodyPr/>
          <a:lstStyle/>
          <a:p>
            <a:fld id="{4EA4A3B0-B5DF-4E2B-B48F-E4B7B7872040}" type="slidenum">
              <a:rPr lang="es-MX" smtClean="0"/>
              <a:t>119</a:t>
            </a:fld>
            <a:endParaRPr lang="es-MX"/>
          </a:p>
        </p:txBody>
      </p:sp>
    </p:spTree>
    <p:extLst>
      <p:ext uri="{BB962C8B-B14F-4D97-AF65-F5344CB8AC3E}">
        <p14:creationId xmlns:p14="http://schemas.microsoft.com/office/powerpoint/2010/main" val="1992355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ítulo 4">
            <a:extLst>
              <a:ext uri="{FF2B5EF4-FFF2-40B4-BE49-F238E27FC236}">
                <a16:creationId xmlns:a16="http://schemas.microsoft.com/office/drawing/2014/main" id="{612C5B85-9C75-7123-6A54-9938A268F815}"/>
              </a:ext>
            </a:extLst>
          </p:cNvPr>
          <p:cNvSpPr>
            <a:spLocks noGrp="1"/>
          </p:cNvSpPr>
          <p:nvPr>
            <p:ph type="subTitle" idx="1"/>
          </p:nvPr>
        </p:nvSpPr>
        <p:spPr>
          <a:xfrm>
            <a:off x="481157" y="190500"/>
            <a:ext cx="11338089" cy="6192612"/>
          </a:xfrm>
        </p:spPr>
        <p:txBody>
          <a:bodyPr anchor="b">
            <a:normAutofit/>
          </a:bodyPr>
          <a:lstStyle/>
          <a:p>
            <a:pPr algn="l"/>
            <a:r>
              <a:rPr lang="es-MX" sz="2000" dirty="0">
                <a:solidFill>
                  <a:srgbClr val="FFFFFF"/>
                </a:solidFill>
              </a:rPr>
              <a:t>Tipos de datos</a:t>
            </a:r>
          </a:p>
          <a:p>
            <a:pPr marL="342900" indent="-342900" algn="l">
              <a:buFont typeface="+mj-lt"/>
              <a:buAutoNum type="arabicPeriod"/>
            </a:pPr>
            <a:r>
              <a:rPr lang="es-MX" sz="2000" dirty="0">
                <a:solidFill>
                  <a:srgbClr val="FFFFFF"/>
                </a:solidFill>
              </a:rPr>
              <a:t>La palabra “Hola” es un dato tipo </a:t>
            </a:r>
            <a:r>
              <a:rPr lang="es-MX" sz="2000" i="1" dirty="0">
                <a:solidFill>
                  <a:srgbClr val="FFFFFF"/>
                </a:solidFill>
              </a:rPr>
              <a:t>texto</a:t>
            </a:r>
          </a:p>
          <a:p>
            <a:pPr marL="342900" indent="-342900" algn="l">
              <a:buFont typeface="+mj-lt"/>
              <a:buAutoNum type="arabicPeriod"/>
            </a:pPr>
            <a:r>
              <a:rPr lang="es-MX" sz="2000" dirty="0">
                <a:solidFill>
                  <a:srgbClr val="FFFFFF"/>
                </a:solidFill>
              </a:rPr>
              <a:t>“150” es un dato tipo </a:t>
            </a:r>
            <a:r>
              <a:rPr lang="es-MX" sz="2000" i="1" dirty="0">
                <a:solidFill>
                  <a:srgbClr val="FFFFFF"/>
                </a:solidFill>
              </a:rPr>
              <a:t>numérico</a:t>
            </a:r>
          </a:p>
          <a:p>
            <a:pPr marL="457200" indent="-457200" algn="l">
              <a:buAutoNum type="arabicPeriod"/>
            </a:pPr>
            <a:r>
              <a:rPr lang="es-MX" sz="2000" i="1" dirty="0" err="1">
                <a:solidFill>
                  <a:srgbClr val="FFFFFF"/>
                </a:solidFill>
              </a:rPr>
              <a:t>String</a:t>
            </a:r>
            <a:r>
              <a:rPr lang="es-MX" sz="2000" i="1" dirty="0">
                <a:solidFill>
                  <a:srgbClr val="FFFFFF"/>
                </a:solidFill>
              </a:rPr>
              <a:t> (</a:t>
            </a:r>
            <a:r>
              <a:rPr lang="es-MX" sz="2000" i="1" dirty="0" err="1">
                <a:solidFill>
                  <a:srgbClr val="FFFFFF"/>
                </a:solidFill>
              </a:rPr>
              <a:t>str</a:t>
            </a:r>
            <a:r>
              <a:rPr lang="es-MX" sz="2000" i="1" dirty="0">
                <a:solidFill>
                  <a:srgbClr val="FFFFFF"/>
                </a:solidFill>
              </a:rPr>
              <a:t>): Todo dato que este encerrado entre comillas en un </a:t>
            </a:r>
            <a:r>
              <a:rPr lang="es-MX" sz="2000" i="1" dirty="0" err="1">
                <a:solidFill>
                  <a:srgbClr val="FFFFFF"/>
                </a:solidFill>
              </a:rPr>
              <a:t>String</a:t>
            </a:r>
            <a:endParaRPr lang="es-MX" sz="2000" i="1" dirty="0">
              <a:solidFill>
                <a:srgbClr val="FFFFFF"/>
              </a:solidFill>
            </a:endParaRPr>
          </a:p>
          <a:p>
            <a:pPr marL="457200" indent="-457200" algn="l">
              <a:buAutoNum type="arabicPeriod"/>
            </a:pPr>
            <a:r>
              <a:rPr lang="es-MX" sz="2000" i="1" dirty="0" err="1">
                <a:solidFill>
                  <a:srgbClr val="FFFFFF"/>
                </a:solidFill>
              </a:rPr>
              <a:t>Integer</a:t>
            </a:r>
            <a:r>
              <a:rPr lang="es-MX" sz="2000" i="1" dirty="0">
                <a:solidFill>
                  <a:srgbClr val="FFFFFF"/>
                </a:solidFill>
              </a:rPr>
              <a:t> (</a:t>
            </a:r>
            <a:r>
              <a:rPr lang="es-MX" sz="2000" i="1" dirty="0" err="1">
                <a:solidFill>
                  <a:srgbClr val="FFFFFF"/>
                </a:solidFill>
              </a:rPr>
              <a:t>int</a:t>
            </a:r>
            <a:r>
              <a:rPr lang="es-MX" sz="2000" i="1" dirty="0">
                <a:solidFill>
                  <a:srgbClr val="FFFFFF"/>
                </a:solidFill>
              </a:rPr>
              <a:t>): Todo dato numérico ya sea positivo y negativo que no este encerrado entre comillas es un </a:t>
            </a:r>
            <a:r>
              <a:rPr lang="es-MX" sz="2000" i="1" dirty="0" err="1">
                <a:solidFill>
                  <a:srgbClr val="FFFFFF"/>
                </a:solidFill>
              </a:rPr>
              <a:t>Integer</a:t>
            </a:r>
            <a:r>
              <a:rPr lang="es-MX" sz="2000" i="1" dirty="0">
                <a:solidFill>
                  <a:srgbClr val="FFFFFF"/>
                </a:solidFill>
              </a:rPr>
              <a:t> </a:t>
            </a:r>
          </a:p>
          <a:p>
            <a:pPr marL="457200" indent="-457200" algn="l">
              <a:buAutoNum type="arabicPeriod"/>
            </a:pPr>
            <a:r>
              <a:rPr lang="es-MX" sz="2000" i="1" dirty="0" err="1">
                <a:solidFill>
                  <a:srgbClr val="FFFFFF"/>
                </a:solidFill>
              </a:rPr>
              <a:t>Floating</a:t>
            </a:r>
            <a:r>
              <a:rPr lang="es-MX" sz="2000" i="1" dirty="0">
                <a:solidFill>
                  <a:srgbClr val="FFFFFF"/>
                </a:solidFill>
              </a:rPr>
              <a:t> (</a:t>
            </a:r>
            <a:r>
              <a:rPr lang="es-MX" sz="2000" i="1" dirty="0" err="1">
                <a:solidFill>
                  <a:srgbClr val="FFFFFF"/>
                </a:solidFill>
              </a:rPr>
              <a:t>Float</a:t>
            </a:r>
            <a:r>
              <a:rPr lang="es-MX" sz="2000" i="1" dirty="0">
                <a:solidFill>
                  <a:srgbClr val="FFFFFF"/>
                </a:solidFill>
              </a:rPr>
              <a:t>): Son números decimales positivos y negativos, puedes hacer operaciones con ellos solo si no están entre comillas </a:t>
            </a:r>
          </a:p>
          <a:p>
            <a:pPr marL="457200" indent="-457200" algn="l">
              <a:buAutoNum type="arabicPeriod"/>
            </a:pPr>
            <a:r>
              <a:rPr lang="es-MX" sz="2000" i="1" dirty="0">
                <a:solidFill>
                  <a:srgbClr val="FFFFFF"/>
                </a:solidFill>
              </a:rPr>
              <a:t>Listas (</a:t>
            </a:r>
            <a:r>
              <a:rPr lang="es-MX" sz="2000" i="1" dirty="0" err="1">
                <a:solidFill>
                  <a:srgbClr val="FFFFFF"/>
                </a:solidFill>
              </a:rPr>
              <a:t>List</a:t>
            </a:r>
            <a:r>
              <a:rPr lang="es-MX" sz="2000" i="1" dirty="0">
                <a:solidFill>
                  <a:srgbClr val="FFFFFF"/>
                </a:solidFill>
              </a:rPr>
              <a:t>): Colección ordenada de objetos encerrados en corchetes, pueden contener </a:t>
            </a:r>
            <a:r>
              <a:rPr lang="es-MX" sz="2000" i="1" dirty="0" err="1">
                <a:solidFill>
                  <a:srgbClr val="FFFFFF"/>
                </a:solidFill>
              </a:rPr>
              <a:t>string</a:t>
            </a:r>
            <a:r>
              <a:rPr lang="es-MX" sz="2000" i="1" dirty="0">
                <a:solidFill>
                  <a:srgbClr val="FFFFFF"/>
                </a:solidFill>
              </a:rPr>
              <a:t>, </a:t>
            </a:r>
            <a:r>
              <a:rPr lang="es-MX" sz="2000" i="1" dirty="0" err="1">
                <a:solidFill>
                  <a:srgbClr val="FFFFFF"/>
                </a:solidFill>
              </a:rPr>
              <a:t>integer</a:t>
            </a:r>
            <a:r>
              <a:rPr lang="es-MX" sz="2000" i="1" dirty="0">
                <a:solidFill>
                  <a:srgbClr val="FFFFFF"/>
                </a:solidFill>
              </a:rPr>
              <a:t>, </a:t>
            </a:r>
            <a:r>
              <a:rPr lang="es-MX" sz="2000" i="1" dirty="0" err="1">
                <a:solidFill>
                  <a:srgbClr val="FFFFFF"/>
                </a:solidFill>
              </a:rPr>
              <a:t>floating</a:t>
            </a:r>
            <a:r>
              <a:rPr lang="es-MX" sz="2000" i="1" dirty="0">
                <a:solidFill>
                  <a:srgbClr val="FFFFFF"/>
                </a:solidFill>
              </a:rPr>
              <a:t> y cada elemento tiene un orden numerado</a:t>
            </a:r>
          </a:p>
          <a:p>
            <a:pPr marL="457200" indent="-457200" algn="l">
              <a:buAutoNum type="arabicPeriod"/>
            </a:pPr>
            <a:r>
              <a:rPr lang="es-MX" sz="2000" i="1" dirty="0">
                <a:solidFill>
                  <a:srgbClr val="FFFFFF"/>
                </a:solidFill>
              </a:rPr>
              <a:t>Diccionario (dic): Su contenido se encierra en llaves y se escriben en pares de palabras agrupados, cada par esta conformado con un a clave y un valor</a:t>
            </a:r>
          </a:p>
          <a:p>
            <a:pPr marL="457200" indent="-457200" algn="l">
              <a:buAutoNum type="arabicPeriod"/>
            </a:pPr>
            <a:r>
              <a:rPr lang="es-MX" sz="2000" i="1" dirty="0" err="1">
                <a:solidFill>
                  <a:srgbClr val="FFFFFF"/>
                </a:solidFill>
              </a:rPr>
              <a:t>Tuples</a:t>
            </a:r>
            <a:r>
              <a:rPr lang="es-MX" sz="2000" i="1" dirty="0">
                <a:solidFill>
                  <a:srgbClr val="FFFFFF"/>
                </a:solidFill>
              </a:rPr>
              <a:t> (</a:t>
            </a:r>
            <a:r>
              <a:rPr lang="es-MX" sz="2000" i="1" dirty="0" err="1">
                <a:solidFill>
                  <a:srgbClr val="FFFFFF"/>
                </a:solidFill>
              </a:rPr>
              <a:t>tuple</a:t>
            </a:r>
            <a:r>
              <a:rPr lang="es-MX" sz="2000" i="1" dirty="0">
                <a:solidFill>
                  <a:srgbClr val="FFFFFF"/>
                </a:solidFill>
              </a:rPr>
              <a:t>): Su contenido de encierra entre paréntesis, también es un conjunto de elementos y su orden no se puede modificar</a:t>
            </a:r>
          </a:p>
          <a:p>
            <a:pPr marL="457200" indent="-457200" algn="l">
              <a:buAutoNum type="arabicPeriod"/>
            </a:pPr>
            <a:r>
              <a:rPr lang="es-MX" sz="2000" i="1" dirty="0">
                <a:solidFill>
                  <a:srgbClr val="FFFFFF"/>
                </a:solidFill>
              </a:rPr>
              <a:t>Sets (set): estos también se encierran en llaves y es un conjunto ordenado de elementos únicos, esto  quiere decir que ningún dato puede ser repetido</a:t>
            </a:r>
          </a:p>
          <a:p>
            <a:pPr marL="457200" indent="-457200" algn="l">
              <a:buAutoNum type="arabicPeriod"/>
            </a:pPr>
            <a:r>
              <a:rPr lang="es-MX" sz="2000" i="1" dirty="0" err="1">
                <a:solidFill>
                  <a:srgbClr val="FFFFFF"/>
                </a:solidFill>
              </a:rPr>
              <a:t>Boolenaos</a:t>
            </a:r>
            <a:r>
              <a:rPr lang="es-MX" sz="2000" i="1" dirty="0">
                <a:solidFill>
                  <a:srgbClr val="FFFFFF"/>
                </a:solidFill>
              </a:rPr>
              <a:t> (</a:t>
            </a:r>
            <a:r>
              <a:rPr lang="es-MX" sz="2000" i="1" dirty="0" err="1">
                <a:solidFill>
                  <a:srgbClr val="FFFFFF"/>
                </a:solidFill>
              </a:rPr>
              <a:t>bool</a:t>
            </a:r>
            <a:r>
              <a:rPr lang="es-MX" sz="2000" i="1" dirty="0">
                <a:solidFill>
                  <a:srgbClr val="FFFFFF"/>
                </a:solidFill>
              </a:rPr>
              <a:t>): Es un dato que solo puede tener dos valores, verdadero o falso</a:t>
            </a:r>
          </a:p>
        </p:txBody>
      </p:sp>
      <p:sp>
        <p:nvSpPr>
          <p:cNvPr id="2" name="Marcador de pie de página 1">
            <a:extLst>
              <a:ext uri="{FF2B5EF4-FFF2-40B4-BE49-F238E27FC236}">
                <a16:creationId xmlns:a16="http://schemas.microsoft.com/office/drawing/2014/main" id="{AFF815E8-323C-DC2E-D2DE-01D08F35A58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número de diapositiva 2">
            <a:extLst>
              <a:ext uri="{FF2B5EF4-FFF2-40B4-BE49-F238E27FC236}">
                <a16:creationId xmlns:a16="http://schemas.microsoft.com/office/drawing/2014/main" id="{4EC238F8-56AF-DE2D-B167-8639AF3A7271}"/>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rgbClr val="FFFFFF"/>
                </a:solidFill>
              </a:rPr>
              <a:pPr>
                <a:spcAft>
                  <a:spcPts val="600"/>
                </a:spcAft>
              </a:pPr>
              <a:t>12</a:t>
            </a:fld>
            <a:endParaRPr lang="es-MX" sz="1100">
              <a:solidFill>
                <a:srgbClr val="FFFFFF"/>
              </a:solidFill>
            </a:endParaRPr>
          </a:p>
        </p:txBody>
      </p:sp>
    </p:spTree>
    <p:extLst>
      <p:ext uri="{BB962C8B-B14F-4D97-AF65-F5344CB8AC3E}">
        <p14:creationId xmlns:p14="http://schemas.microsoft.com/office/powerpoint/2010/main" val="12686409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4865F-5B67-9D53-250E-FD1C6992EF58}"/>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C6F9D570-966F-3762-0760-867A10ADB607}"/>
              </a:ext>
            </a:extLst>
          </p:cNvPr>
          <p:cNvSpPr>
            <a:spLocks noGrp="1"/>
          </p:cNvSpPr>
          <p:nvPr>
            <p:ph idx="1"/>
          </p:nvPr>
        </p:nvSpPr>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effectLst/>
                <a:latin typeface="udemy sans"/>
              </a:rPr>
              <a:t>Remueve los caracteres a la izquierda de nuestro texto principal: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effectLst/>
                <a:latin typeface="udemy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effectLst/>
                <a:latin typeface="udemy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effectLst/>
                <a:latin typeface="udemy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effectLst/>
                <a:latin typeface="udemy sans"/>
              </a:rPr>
              <a:t>_</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effectLst/>
                <a:latin typeface="udemy san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effectLst/>
                <a:latin typeface="udemy sans"/>
              </a:rPr>
              <a:t>Utiliza el método </a:t>
            </a:r>
            <a:r>
              <a:rPr kumimoji="0" lang="es-MX" altLang="es-MX" sz="1600" b="0" i="0" u="none" strike="noStrike" cap="none" normalizeH="0" baseline="0" dirty="0" err="1">
                <a:ln>
                  <a:noFill/>
                </a:ln>
                <a:effectLst/>
                <a:latin typeface="sfmono-regular"/>
              </a:rPr>
              <a:t>lstrip</a:t>
            </a:r>
            <a:r>
              <a:rPr kumimoji="0" lang="es-MX" altLang="es-MX" sz="1600" b="0" i="0" u="none" strike="noStrike" cap="none" normalizeH="0" baseline="0" dirty="0">
                <a:ln>
                  <a:noFill/>
                </a:ln>
                <a:effectLst/>
                <a:latin typeface="sfmono-regular"/>
              </a:rPr>
              <a:t>()</a:t>
            </a:r>
            <a:r>
              <a:rPr kumimoji="0" lang="es-MX" altLang="es-MX" sz="1600" b="0" i="0" u="none" strike="noStrike" cap="none" normalizeH="0" baseline="0" dirty="0">
                <a:ln>
                  <a:noFill/>
                </a:ln>
                <a:effectLst/>
                <a:latin typeface="udemy sans"/>
              </a:rPr>
              <a:t>. </a:t>
            </a:r>
            <a:r>
              <a:rPr kumimoji="0" lang="es-MX" altLang="es-MX" sz="1600" b="1" i="0" u="none" strike="noStrike" cap="none" normalizeH="0" baseline="0" dirty="0">
                <a:ln>
                  <a:noFill/>
                </a:ln>
                <a:effectLst/>
                <a:latin typeface="udemy sans"/>
              </a:rPr>
              <a:t>Imprime </a:t>
            </a:r>
            <a:r>
              <a:rPr kumimoji="0" lang="es-MX" altLang="es-MX" sz="1600" b="0" i="0" u="none" strike="noStrike" cap="none" normalizeH="0" baseline="0" dirty="0">
                <a:ln>
                  <a:noFill/>
                </a:ln>
                <a:effectLst/>
                <a:latin typeface="udemy sans"/>
              </a:rPr>
              <a:t>el resultado en pantalla: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effectLst/>
                <a:latin typeface="sfmono-regular"/>
              </a:rPr>
              <a:t>",:_#,,,,,,:::____##Pyt%on_ _Total,,,,,,::#"</a:t>
            </a:r>
            <a:endParaRPr kumimoji="0" lang="es-MX" altLang="es-MX" sz="16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effectLst/>
                <a:latin typeface="udemy sans"/>
              </a:rPr>
              <a:t>Busca en la documentación acerca del funcionamiento del método solicitado para saber cómo actúa. Puedes utilizar variables intermedias si las necesitas.</a:t>
            </a:r>
            <a:endParaRPr kumimoji="0" lang="es-MX" altLang="es-MX" sz="16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2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200" b="0" i="0" u="none" strike="noStrike" cap="none" normalizeH="0" baseline="0" dirty="0">
                <a:ln>
                  <a:noFill/>
                </a:ln>
                <a:effectLst/>
                <a:latin typeface="udemy sans"/>
              </a:rPr>
              <a:t>Añade el elemento "</a:t>
            </a:r>
            <a:r>
              <a:rPr kumimoji="0" lang="es-MX" altLang="es-MX" sz="2200" b="1" i="0" u="none" strike="noStrike" cap="none" normalizeH="0" baseline="0" dirty="0">
                <a:ln>
                  <a:noFill/>
                </a:ln>
                <a:effectLst/>
                <a:latin typeface="udemy sans"/>
              </a:rPr>
              <a:t>naranja</a:t>
            </a:r>
            <a:r>
              <a:rPr kumimoji="0" lang="es-MX" altLang="es-MX" sz="2200" b="0" i="0" u="none" strike="noStrike" cap="none" normalizeH="0" baseline="0" dirty="0">
                <a:ln>
                  <a:noFill/>
                </a:ln>
                <a:effectLst/>
                <a:latin typeface="udemy sans"/>
              </a:rPr>
              <a:t>" como el </a:t>
            </a:r>
            <a:r>
              <a:rPr kumimoji="0" lang="es-MX" altLang="es-MX" sz="2200" b="1" i="0" u="none" strike="noStrike" cap="none" normalizeH="0" baseline="0" dirty="0">
                <a:ln>
                  <a:noFill/>
                </a:ln>
                <a:effectLst/>
                <a:latin typeface="udemy sans"/>
              </a:rPr>
              <a:t>cuarto </a:t>
            </a:r>
            <a:r>
              <a:rPr kumimoji="0" lang="es-MX" altLang="es-MX" sz="2200" b="0" i="0" u="none" strike="noStrike" cap="none" normalizeH="0" baseline="0" dirty="0">
                <a:ln>
                  <a:noFill/>
                </a:ln>
                <a:effectLst/>
                <a:latin typeface="udemy sans"/>
              </a:rPr>
              <a:t>elemento de la siguiente lista "frutas", utilizando</a:t>
            </a:r>
            <a:endParaRPr kumimoji="0" lang="es-MX" altLang="es-MX" sz="2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200" b="0" i="0" u="none" strike="noStrike" cap="none" normalizeH="0" baseline="0" dirty="0">
                <a:ln>
                  <a:noFill/>
                </a:ln>
                <a:effectLst/>
                <a:latin typeface="udemy sans"/>
              </a:rPr>
              <a:t>el método </a:t>
            </a:r>
            <a:r>
              <a:rPr kumimoji="0" lang="es-MX" altLang="es-MX" sz="2200" b="0" i="0" u="none" strike="noStrike" cap="none" normalizeH="0" baseline="0" dirty="0" err="1">
                <a:ln>
                  <a:noFill/>
                </a:ln>
                <a:effectLst/>
                <a:latin typeface="sfmono-regular"/>
              </a:rPr>
              <a:t>insert</a:t>
            </a:r>
            <a:r>
              <a:rPr kumimoji="0" lang="es-MX" altLang="es-MX" sz="2200" b="0" i="0" u="none" strike="noStrike" cap="none" normalizeH="0" baseline="0" dirty="0">
                <a:ln>
                  <a:noFill/>
                </a:ln>
                <a:effectLst/>
                <a:latin typeface="sfmono-regular"/>
              </a:rPr>
              <a:t>()</a:t>
            </a:r>
            <a:r>
              <a:rPr kumimoji="0" lang="es-MX" altLang="es-MX" sz="2200" b="0" i="0" u="none" strike="noStrike" cap="none" normalizeH="0" baseline="0" dirty="0">
                <a:ln>
                  <a:noFill/>
                </a:ln>
                <a:effectLst/>
                <a:latin typeface="udemy sans"/>
              </a:rPr>
              <a:t>:</a:t>
            </a:r>
            <a:endParaRPr kumimoji="0" lang="es-MX" altLang="es-MX" sz="2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200" b="0" i="0" u="none" strike="noStrike" cap="none" normalizeH="0" baseline="0" dirty="0">
                <a:ln>
                  <a:noFill/>
                </a:ln>
                <a:effectLst/>
                <a:latin typeface="sfmono-regular"/>
              </a:rPr>
              <a:t>frutas = ["mango", "banana", "cereza", "ciruela", "pomelo"]</a:t>
            </a:r>
            <a:endParaRPr kumimoji="0" lang="es-MX" altLang="es-MX" sz="2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200" b="0" i="0" u="none" strike="noStrike" cap="none" normalizeH="0" baseline="0" dirty="0">
                <a:ln>
                  <a:noFill/>
                </a:ln>
                <a:effectLst/>
                <a:latin typeface="udemy sans"/>
              </a:rPr>
              <a:t>Busca en la documentación acerca del funcionamiento del método solicitado para saber cómo actúa y cómo es su funcionamiento</a:t>
            </a:r>
            <a:endParaRPr kumimoji="0" lang="es-MX" altLang="es-MX" sz="2200" b="0" i="0" u="none" strike="noStrike" cap="none" normalizeH="0" baseline="0" dirty="0">
              <a:ln>
                <a:noFill/>
              </a:ln>
              <a:effectLst/>
              <a:latin typeface="Arial" panose="020B0604020202020204" pitchFamily="34" charset="0"/>
            </a:endParaRPr>
          </a:p>
          <a:p>
            <a:pPr marL="0" indent="0">
              <a:buNone/>
            </a:pPr>
            <a:endParaRPr lang="es-MX" dirty="0"/>
          </a:p>
        </p:txBody>
      </p:sp>
      <p:sp>
        <p:nvSpPr>
          <p:cNvPr id="4" name="Marcador de pie de página 3">
            <a:extLst>
              <a:ext uri="{FF2B5EF4-FFF2-40B4-BE49-F238E27FC236}">
                <a16:creationId xmlns:a16="http://schemas.microsoft.com/office/drawing/2014/main" id="{D1267285-FB4C-C46D-42A7-F86C29ECF64D}"/>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2E296CA4-5B37-855E-D1F4-A57CDC5D9ED1}"/>
              </a:ext>
            </a:extLst>
          </p:cNvPr>
          <p:cNvSpPr>
            <a:spLocks noGrp="1"/>
          </p:cNvSpPr>
          <p:nvPr>
            <p:ph type="sldNum" sz="quarter" idx="12"/>
          </p:nvPr>
        </p:nvSpPr>
        <p:spPr/>
        <p:txBody>
          <a:bodyPr/>
          <a:lstStyle/>
          <a:p>
            <a:fld id="{4EA4A3B0-B5DF-4E2B-B48F-E4B7B7872040}" type="slidenum">
              <a:rPr lang="es-MX" smtClean="0"/>
              <a:t>120</a:t>
            </a:fld>
            <a:endParaRPr lang="es-MX"/>
          </a:p>
        </p:txBody>
      </p:sp>
      <p:sp>
        <p:nvSpPr>
          <p:cNvPr id="6" name="Rectangle 1">
            <a:extLst>
              <a:ext uri="{FF2B5EF4-FFF2-40B4-BE49-F238E27FC236}">
                <a16:creationId xmlns:a16="http://schemas.microsoft.com/office/drawing/2014/main" id="{4E0DFD21-EF22-0264-7565-44251C1EF588}"/>
              </a:ext>
            </a:extLst>
          </p:cNvPr>
          <p:cNvSpPr>
            <a:spLocks noChangeArrowheads="1"/>
          </p:cNvSpPr>
          <p:nvPr/>
        </p:nvSpPr>
        <p:spPr bwMode="auto">
          <a:xfrm>
            <a:off x="0" y="90100"/>
            <a:ext cx="65" cy="276999"/>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C45B7EB5-5CB6-BCB7-B938-B661B7AE7812}"/>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40545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CAA76-F9D1-949A-50DC-1A8AA67624A4}"/>
              </a:ext>
            </a:extLst>
          </p:cNvPr>
          <p:cNvSpPr>
            <a:spLocks noGrp="1"/>
          </p:cNvSpPr>
          <p:nvPr>
            <p:ph type="title"/>
          </p:nvPr>
        </p:nvSpPr>
        <p:spPr/>
        <p:txBody>
          <a:bodyPr/>
          <a:lstStyle/>
          <a:p>
            <a:endParaRPr lang="es-MX"/>
          </a:p>
        </p:txBody>
      </p:sp>
      <p:sp>
        <p:nvSpPr>
          <p:cNvPr id="4" name="Marcador de pie de página 3">
            <a:extLst>
              <a:ext uri="{FF2B5EF4-FFF2-40B4-BE49-F238E27FC236}">
                <a16:creationId xmlns:a16="http://schemas.microsoft.com/office/drawing/2014/main" id="{211719B1-0C8B-4EDF-52F9-7249974E79EE}"/>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8887408A-7967-BD50-ED13-E0643FAB1360}"/>
              </a:ext>
            </a:extLst>
          </p:cNvPr>
          <p:cNvSpPr>
            <a:spLocks noGrp="1"/>
          </p:cNvSpPr>
          <p:nvPr>
            <p:ph type="sldNum" sz="quarter" idx="12"/>
          </p:nvPr>
        </p:nvSpPr>
        <p:spPr/>
        <p:txBody>
          <a:bodyPr/>
          <a:lstStyle/>
          <a:p>
            <a:fld id="{4EA4A3B0-B5DF-4E2B-B48F-E4B7B7872040}" type="slidenum">
              <a:rPr lang="es-MX" smtClean="0"/>
              <a:t>121</a:t>
            </a:fld>
            <a:endParaRPr lang="es-MX"/>
          </a:p>
        </p:txBody>
      </p:sp>
      <p:sp>
        <p:nvSpPr>
          <p:cNvPr id="6" name="Rectangle 1">
            <a:extLst>
              <a:ext uri="{FF2B5EF4-FFF2-40B4-BE49-F238E27FC236}">
                <a16:creationId xmlns:a16="http://schemas.microsoft.com/office/drawing/2014/main" id="{CFC8BCDF-37A8-C295-9680-216863C4C984}"/>
              </a:ext>
            </a:extLst>
          </p:cNvPr>
          <p:cNvSpPr>
            <a:spLocks noGrp="1" noChangeArrowheads="1"/>
          </p:cNvSpPr>
          <p:nvPr>
            <p:ph idx="1"/>
          </p:nvPr>
        </p:nvSpPr>
        <p:spPr bwMode="auto">
          <a:xfrm rot="16200000">
            <a:off x="838200" y="1945305"/>
            <a:ext cx="2716763"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err="1">
                <a:ln>
                  <a:noFill/>
                </a:ln>
                <a:solidFill>
                  <a:schemeClr val="tx1"/>
                </a:solidFill>
                <a:effectLst/>
                <a:latin typeface="Arial" panose="020B0604020202020204" pitchFamily="34" charset="0"/>
              </a:rPr>
              <a:t>mjvycvbnk</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2093B38C-2152-9AC1-A990-C1D52A0B6FB2}"/>
              </a:ext>
            </a:extLst>
          </p:cNvPr>
          <p:cNvSpPr txBox="1"/>
          <p:nvPr/>
        </p:nvSpPr>
        <p:spPr>
          <a:xfrm>
            <a:off x="1005373" y="2048157"/>
            <a:ext cx="9388928"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udemy sans"/>
              </a:rPr>
              <a:t>Verifica si los </a:t>
            </a:r>
            <a:r>
              <a:rPr kumimoji="0" lang="es-MX" altLang="es-MX" sz="1800" b="1" i="0" u="none" strike="noStrike" cap="none" normalizeH="0" baseline="0" dirty="0">
                <a:ln>
                  <a:noFill/>
                </a:ln>
                <a:effectLst/>
                <a:latin typeface="udemy sans"/>
              </a:rPr>
              <a:t>sets </a:t>
            </a:r>
            <a:r>
              <a:rPr kumimoji="0" lang="es-MX" altLang="es-MX" sz="1800" b="0" i="0" u="none" strike="noStrike" cap="none" normalizeH="0" baseline="0" dirty="0">
                <a:ln>
                  <a:noFill/>
                </a:ln>
                <a:effectLst/>
                <a:latin typeface="udemy sans"/>
              </a:rPr>
              <a:t>a continuación forman conjuntos aislados (es decir, que no tienen elementos en común), utilizando el método </a:t>
            </a:r>
            <a:r>
              <a:rPr kumimoji="0" lang="es-MX" altLang="es-MX" sz="1600" b="0" i="0" u="none" strike="noStrike" cap="none" normalizeH="0" baseline="0" dirty="0" err="1">
                <a:ln>
                  <a:noFill/>
                </a:ln>
                <a:effectLst/>
                <a:latin typeface="sfmono-regular"/>
              </a:rPr>
              <a:t>isdisjoint</a:t>
            </a:r>
            <a:r>
              <a:rPr kumimoji="0" lang="es-MX" altLang="es-MX" sz="1600" b="0" i="0" u="none" strike="noStrike" cap="none" normalizeH="0" baseline="0" dirty="0">
                <a:ln>
                  <a:noFill/>
                </a:ln>
                <a:effectLst/>
                <a:latin typeface="sfmono-regular"/>
              </a:rPr>
              <a:t>()</a:t>
            </a:r>
            <a:r>
              <a:rPr kumimoji="0" lang="es-MX" altLang="es-MX" sz="1800" b="0" i="0" u="none" strike="noStrike" cap="none" normalizeH="0" baseline="0" dirty="0">
                <a:ln>
                  <a:noFill/>
                </a:ln>
                <a:effectLst/>
                <a:latin typeface="udemy sans"/>
              </a:rPr>
              <a:t>. Almacena dicho resultado en la variable </a:t>
            </a:r>
            <a:r>
              <a:rPr kumimoji="0" lang="es-MX" altLang="es-MX" sz="1600" b="0" i="0" u="none" strike="noStrike" cap="none" normalizeH="0" baseline="0" dirty="0" err="1">
                <a:ln>
                  <a:noFill/>
                </a:ln>
                <a:effectLst/>
                <a:latin typeface="sfmono-regular"/>
              </a:rPr>
              <a:t>conjuntos_aislados</a:t>
            </a:r>
            <a:r>
              <a:rPr kumimoji="0" lang="es-MX" altLang="es-MX" sz="1800" b="0" i="0" u="none" strike="noStrike" cap="none" normalizeH="0" baseline="0" dirty="0">
                <a:ln>
                  <a:noFill/>
                </a:ln>
                <a:effectLst/>
                <a:latin typeface="udemy sans"/>
              </a:rPr>
              <a:t>:</a:t>
            </a:r>
            <a:endParaRPr kumimoji="0" lang="es-MX" altLang="es-MX"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MX" altLang="es-MX" sz="1800" b="0" i="0" u="none" strike="noStrike" cap="none" normalizeH="0" baseline="0" dirty="0" err="1">
                <a:ln>
                  <a:noFill/>
                </a:ln>
                <a:effectLst/>
                <a:latin typeface="sfmono-regular"/>
              </a:rPr>
              <a:t>marcas_smartphones</a:t>
            </a:r>
            <a:r>
              <a:rPr kumimoji="0" lang="es-MX" altLang="es-MX" sz="1800" b="0" i="0" u="none" strike="noStrike" cap="none" normalizeH="0" baseline="0" dirty="0">
                <a:ln>
                  <a:noFill/>
                </a:ln>
                <a:effectLst/>
                <a:latin typeface="sfmono-regular"/>
              </a:rPr>
              <a:t> = {"Samsung", "Xiaomi", "Apple", "Huawei", "LG"}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MX" altLang="es-MX" sz="1800" b="0" i="0" u="none" strike="noStrike" cap="none" normalizeH="0" baseline="0" dirty="0" err="1">
                <a:ln>
                  <a:noFill/>
                </a:ln>
                <a:effectLst/>
                <a:latin typeface="sfmono-regular"/>
              </a:rPr>
              <a:t>marcas_tv</a:t>
            </a:r>
            <a:r>
              <a:rPr kumimoji="0" lang="es-MX" altLang="es-MX" sz="1800" b="0" i="0" u="none" strike="noStrike" cap="none" normalizeH="0" baseline="0" dirty="0">
                <a:ln>
                  <a:noFill/>
                </a:ln>
                <a:effectLst/>
                <a:latin typeface="sfmono-regular"/>
              </a:rPr>
              <a:t> = {"Sony", "Philips", "Samsung", "LG"}</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udemy sans"/>
              </a:rPr>
              <a:t>Busca en la documentación acerca del funcionamiento del método solicitado para saber cómo actúa y cómo es su funcionamiento</a:t>
            </a:r>
            <a:endParaRPr kumimoji="0" lang="es-MX" altLang="es-MX" sz="4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0067327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3B505-A8D7-24A4-7ED8-5A6A9EDAFD1B}"/>
              </a:ext>
            </a:extLst>
          </p:cNvPr>
          <p:cNvSpPr>
            <a:spLocks noGrp="1"/>
          </p:cNvSpPr>
          <p:nvPr>
            <p:ph type="title"/>
          </p:nvPr>
        </p:nvSpPr>
        <p:spPr/>
        <p:txBody>
          <a:bodyPr/>
          <a:lstStyle/>
          <a:p>
            <a:r>
              <a:rPr lang="es-MX" dirty="0"/>
              <a:t>Funciones</a:t>
            </a:r>
            <a:br>
              <a:rPr lang="es-MX" dirty="0"/>
            </a:br>
            <a:endParaRPr lang="es-MX" dirty="0"/>
          </a:p>
        </p:txBody>
      </p:sp>
      <p:sp>
        <p:nvSpPr>
          <p:cNvPr id="3" name="Marcador de contenido 2">
            <a:extLst>
              <a:ext uri="{FF2B5EF4-FFF2-40B4-BE49-F238E27FC236}">
                <a16:creationId xmlns:a16="http://schemas.microsoft.com/office/drawing/2014/main" id="{0A447CE4-EBC4-24C8-484E-F4077F189E5B}"/>
              </a:ext>
            </a:extLst>
          </p:cNvPr>
          <p:cNvSpPr>
            <a:spLocks noGrp="1"/>
          </p:cNvSpPr>
          <p:nvPr>
            <p:ph idx="1"/>
          </p:nvPr>
        </p:nvSpPr>
        <p:spPr/>
        <p:txBody>
          <a:bodyPr/>
          <a:lstStyle/>
          <a:p>
            <a:pPr marL="0" indent="0">
              <a:buNone/>
            </a:pPr>
            <a:r>
              <a:rPr lang="es-MX" dirty="0"/>
              <a:t>Una función es un bloque de código que solamente se ejecuta cuando es llamada. Puede recibir información (en forma de parámetros), y devolver datos una vez procesados como resultado.</a:t>
            </a:r>
          </a:p>
          <a:p>
            <a:pPr marL="0" indent="0">
              <a:buNone/>
            </a:pPr>
            <a:r>
              <a:rPr lang="es-MX" dirty="0"/>
              <a:t>  </a:t>
            </a:r>
          </a:p>
          <a:p>
            <a:pPr marL="0" indent="0">
              <a:buNone/>
            </a:pPr>
            <a:r>
              <a:rPr lang="es-MX" dirty="0"/>
              <a:t>una función es definida mediante la palabra clave </a:t>
            </a:r>
            <a:r>
              <a:rPr lang="es-MX" dirty="0" err="1"/>
              <a:t>def</a:t>
            </a:r>
            <a:endParaRPr lang="es-MX" dirty="0"/>
          </a:p>
          <a:p>
            <a:pPr marL="0" indent="0">
              <a:buNone/>
            </a:pPr>
            <a:r>
              <a:rPr lang="es-MX" dirty="0"/>
              <a:t>                                    </a:t>
            </a:r>
            <a:r>
              <a:rPr lang="es-MX" dirty="0" err="1"/>
              <a:t>def</a:t>
            </a:r>
            <a:r>
              <a:rPr lang="es-MX" dirty="0"/>
              <a:t> </a:t>
            </a:r>
            <a:r>
              <a:rPr lang="es-MX" dirty="0" err="1"/>
              <a:t>mi_funcion</a:t>
            </a:r>
            <a:r>
              <a:rPr lang="es-MX" dirty="0"/>
              <a:t>(argumento):</a:t>
            </a:r>
          </a:p>
          <a:p>
            <a:pPr marL="0" indent="0">
              <a:buNone/>
            </a:pPr>
            <a:endParaRPr lang="es-MX" dirty="0"/>
          </a:p>
          <a:p>
            <a:pPr marL="0" indent="0">
              <a:buNone/>
            </a:pPr>
            <a:r>
              <a:rPr lang="es-MX" dirty="0"/>
              <a:t>Los argumentos contienen información que la función utiliza o transforma para devolver un resultado</a:t>
            </a:r>
          </a:p>
        </p:txBody>
      </p:sp>
      <p:sp>
        <p:nvSpPr>
          <p:cNvPr id="4" name="Marcador de pie de página 3">
            <a:extLst>
              <a:ext uri="{FF2B5EF4-FFF2-40B4-BE49-F238E27FC236}">
                <a16:creationId xmlns:a16="http://schemas.microsoft.com/office/drawing/2014/main" id="{CB534C0A-C3E9-560A-F22A-93AF85A4623C}"/>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97B3FE12-A829-2645-23A3-422456CFFAFD}"/>
              </a:ext>
            </a:extLst>
          </p:cNvPr>
          <p:cNvSpPr>
            <a:spLocks noGrp="1"/>
          </p:cNvSpPr>
          <p:nvPr>
            <p:ph type="sldNum" sz="quarter" idx="12"/>
          </p:nvPr>
        </p:nvSpPr>
        <p:spPr/>
        <p:txBody>
          <a:bodyPr/>
          <a:lstStyle/>
          <a:p>
            <a:fld id="{4EA4A3B0-B5DF-4E2B-B48F-E4B7B7872040}" type="slidenum">
              <a:rPr lang="es-MX" smtClean="0"/>
              <a:t>122</a:t>
            </a:fld>
            <a:endParaRPr lang="es-MX"/>
          </a:p>
        </p:txBody>
      </p:sp>
      <mc:AlternateContent xmlns:mc="http://schemas.openxmlformats.org/markup-compatibility/2006">
        <mc:Choice xmlns:p14="http://schemas.microsoft.com/office/powerpoint/2010/main" Requires="p14">
          <p:contentPart p14:bwMode="auto" r:id="rId2">
            <p14:nvContentPartPr>
              <p14:cNvPr id="6" name="Entrada de lápiz 5">
                <a:extLst>
                  <a:ext uri="{FF2B5EF4-FFF2-40B4-BE49-F238E27FC236}">
                    <a16:creationId xmlns:a16="http://schemas.microsoft.com/office/drawing/2014/main" id="{6B989FA1-96E5-BEFA-A905-00C16340DAAE}"/>
                  </a:ext>
                </a:extLst>
              </p14:cNvPr>
              <p14:cNvContentPartPr/>
              <p14:nvPr/>
            </p14:nvContentPartPr>
            <p14:xfrm>
              <a:off x="6688888" y="4524950"/>
              <a:ext cx="244080" cy="503280"/>
            </p14:xfrm>
          </p:contentPart>
        </mc:Choice>
        <mc:Fallback>
          <p:pic>
            <p:nvPicPr>
              <p:cNvPr id="6" name="Entrada de lápiz 5">
                <a:extLst>
                  <a:ext uri="{FF2B5EF4-FFF2-40B4-BE49-F238E27FC236}">
                    <a16:creationId xmlns:a16="http://schemas.microsoft.com/office/drawing/2014/main" id="{6B989FA1-96E5-BEFA-A905-00C16340DAAE}"/>
                  </a:ext>
                </a:extLst>
              </p:cNvPr>
              <p:cNvPicPr/>
              <p:nvPr/>
            </p:nvPicPr>
            <p:blipFill>
              <a:blip r:embed="rId3"/>
              <a:stretch>
                <a:fillRect/>
              </a:stretch>
            </p:blipFill>
            <p:spPr>
              <a:xfrm>
                <a:off x="6679888" y="4516310"/>
                <a:ext cx="26172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Entrada de lápiz 6">
                <a:extLst>
                  <a:ext uri="{FF2B5EF4-FFF2-40B4-BE49-F238E27FC236}">
                    <a16:creationId xmlns:a16="http://schemas.microsoft.com/office/drawing/2014/main" id="{9CECFD0A-5DF2-EFA6-79A6-721C9C0E42E3}"/>
                  </a:ext>
                </a:extLst>
              </p14:cNvPr>
              <p14:cNvContentPartPr/>
              <p14:nvPr/>
            </p14:nvContentPartPr>
            <p14:xfrm>
              <a:off x="6547408" y="4889270"/>
              <a:ext cx="518760" cy="417960"/>
            </p14:xfrm>
          </p:contentPart>
        </mc:Choice>
        <mc:Fallback>
          <p:pic>
            <p:nvPicPr>
              <p:cNvPr id="7" name="Entrada de lápiz 6">
                <a:extLst>
                  <a:ext uri="{FF2B5EF4-FFF2-40B4-BE49-F238E27FC236}">
                    <a16:creationId xmlns:a16="http://schemas.microsoft.com/office/drawing/2014/main" id="{9CECFD0A-5DF2-EFA6-79A6-721C9C0E42E3}"/>
                  </a:ext>
                </a:extLst>
              </p:cNvPr>
              <p:cNvPicPr/>
              <p:nvPr/>
            </p:nvPicPr>
            <p:blipFill>
              <a:blip r:embed="rId5"/>
              <a:stretch>
                <a:fillRect/>
              </a:stretch>
            </p:blipFill>
            <p:spPr>
              <a:xfrm>
                <a:off x="6538768" y="4880270"/>
                <a:ext cx="536400" cy="435600"/>
              </a:xfrm>
              <a:prstGeom prst="rect">
                <a:avLst/>
              </a:prstGeom>
            </p:spPr>
          </p:pic>
        </mc:Fallback>
      </mc:AlternateContent>
      <p:grpSp>
        <p:nvGrpSpPr>
          <p:cNvPr id="10" name="Grupo 9">
            <a:extLst>
              <a:ext uri="{FF2B5EF4-FFF2-40B4-BE49-F238E27FC236}">
                <a16:creationId xmlns:a16="http://schemas.microsoft.com/office/drawing/2014/main" id="{4E7C5292-B599-5E14-EBC4-8AC4A9F215D8}"/>
              </a:ext>
            </a:extLst>
          </p:cNvPr>
          <p:cNvGrpSpPr/>
          <p:nvPr/>
        </p:nvGrpSpPr>
        <p:grpSpPr>
          <a:xfrm>
            <a:off x="4058368" y="4012310"/>
            <a:ext cx="188640" cy="230400"/>
            <a:chOff x="4058368" y="4012310"/>
            <a:chExt cx="188640" cy="230400"/>
          </a:xfrm>
        </p:grpSpPr>
        <mc:AlternateContent xmlns:mc="http://schemas.openxmlformats.org/markup-compatibility/2006">
          <mc:Choice xmlns:p14="http://schemas.microsoft.com/office/powerpoint/2010/main" Requires="p14">
            <p:contentPart p14:bwMode="auto" r:id="rId6">
              <p14:nvContentPartPr>
                <p14:cNvPr id="8" name="Entrada de lápiz 7">
                  <a:extLst>
                    <a:ext uri="{FF2B5EF4-FFF2-40B4-BE49-F238E27FC236}">
                      <a16:creationId xmlns:a16="http://schemas.microsoft.com/office/drawing/2014/main" id="{0E8E44DA-D6A0-D268-EC9A-7663860695F3}"/>
                    </a:ext>
                  </a:extLst>
                </p14:cNvPr>
                <p14:cNvContentPartPr/>
                <p14:nvPr/>
              </p14:nvContentPartPr>
              <p14:xfrm>
                <a:off x="4058368" y="4151630"/>
                <a:ext cx="188640" cy="91080"/>
              </p14:xfrm>
            </p:contentPart>
          </mc:Choice>
          <mc:Fallback>
            <p:pic>
              <p:nvPicPr>
                <p:cNvPr id="8" name="Entrada de lápiz 7">
                  <a:extLst>
                    <a:ext uri="{FF2B5EF4-FFF2-40B4-BE49-F238E27FC236}">
                      <a16:creationId xmlns:a16="http://schemas.microsoft.com/office/drawing/2014/main" id="{0E8E44DA-D6A0-D268-EC9A-7663860695F3}"/>
                    </a:ext>
                  </a:extLst>
                </p:cNvPr>
                <p:cNvPicPr/>
                <p:nvPr/>
              </p:nvPicPr>
              <p:blipFill>
                <a:blip r:embed="rId7"/>
                <a:stretch>
                  <a:fillRect/>
                </a:stretch>
              </p:blipFill>
              <p:spPr>
                <a:xfrm>
                  <a:off x="4049728" y="4142990"/>
                  <a:ext cx="2062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Entrada de lápiz 8">
                  <a:extLst>
                    <a:ext uri="{FF2B5EF4-FFF2-40B4-BE49-F238E27FC236}">
                      <a16:creationId xmlns:a16="http://schemas.microsoft.com/office/drawing/2014/main" id="{DC178A8F-506B-B2CF-83CF-7D88FBE597BA}"/>
                    </a:ext>
                  </a:extLst>
                </p14:cNvPr>
                <p14:cNvContentPartPr/>
                <p14:nvPr/>
              </p14:nvContentPartPr>
              <p14:xfrm>
                <a:off x="4114528" y="4012310"/>
                <a:ext cx="10080" cy="131040"/>
              </p14:xfrm>
            </p:contentPart>
          </mc:Choice>
          <mc:Fallback>
            <p:pic>
              <p:nvPicPr>
                <p:cNvPr id="9" name="Entrada de lápiz 8">
                  <a:extLst>
                    <a:ext uri="{FF2B5EF4-FFF2-40B4-BE49-F238E27FC236}">
                      <a16:creationId xmlns:a16="http://schemas.microsoft.com/office/drawing/2014/main" id="{DC178A8F-506B-B2CF-83CF-7D88FBE597BA}"/>
                    </a:ext>
                  </a:extLst>
                </p:cNvPr>
                <p:cNvPicPr/>
                <p:nvPr/>
              </p:nvPicPr>
              <p:blipFill>
                <a:blip r:embed="rId9"/>
                <a:stretch>
                  <a:fillRect/>
                </a:stretch>
              </p:blipFill>
              <p:spPr>
                <a:xfrm>
                  <a:off x="4105888" y="4003310"/>
                  <a:ext cx="27720" cy="148680"/>
                </a:xfrm>
                <a:prstGeom prst="rect">
                  <a:avLst/>
                </a:prstGeom>
              </p:spPr>
            </p:pic>
          </mc:Fallback>
        </mc:AlternateContent>
      </p:grpSp>
    </p:spTree>
    <p:extLst>
      <p:ext uri="{BB962C8B-B14F-4D97-AF65-F5344CB8AC3E}">
        <p14:creationId xmlns:p14="http://schemas.microsoft.com/office/powerpoint/2010/main" val="21300121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447E8-1503-B8D1-BF5C-415648BD559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40C7349-1259-59CA-B399-FCA49E3ADEE5}"/>
              </a:ext>
            </a:extLst>
          </p:cNvPr>
          <p:cNvSpPr>
            <a:spLocks noGrp="1"/>
          </p:cNvSpPr>
          <p:nvPr>
            <p:ph idx="1"/>
          </p:nvPr>
        </p:nvSpPr>
        <p:spPr/>
        <p:txBody>
          <a:bodyPr/>
          <a:lstStyle/>
          <a:p>
            <a:pPr marL="0" indent="0">
              <a:buNone/>
            </a:pPr>
            <a:r>
              <a:rPr lang="es-MX" dirty="0" err="1"/>
              <a:t>mi_funcion</a:t>
            </a:r>
            <a:r>
              <a:rPr lang="es-MX" dirty="0"/>
              <a:t>(</a:t>
            </a:r>
            <a:r>
              <a:rPr lang="es-MX" dirty="0" err="1"/>
              <a:t>mi_argumento</a:t>
            </a:r>
            <a:r>
              <a:rPr lang="es-MX" dirty="0"/>
              <a:t>)</a:t>
            </a:r>
          </a:p>
          <a:p>
            <a:pPr marL="0" indent="0">
              <a:buNone/>
            </a:pPr>
            <a:endParaRPr lang="es-MX" dirty="0"/>
          </a:p>
          <a:p>
            <a:pPr marL="0" indent="0">
              <a:buNone/>
            </a:pPr>
            <a:r>
              <a:rPr lang="es-MX" dirty="0"/>
              <a:t>Para llamar a una función, basta utilizar su nombre, entregando los argumentos que la misma requiere entre paréntesis.</a:t>
            </a:r>
          </a:p>
        </p:txBody>
      </p:sp>
      <p:sp>
        <p:nvSpPr>
          <p:cNvPr id="4" name="Marcador de pie de página 3">
            <a:extLst>
              <a:ext uri="{FF2B5EF4-FFF2-40B4-BE49-F238E27FC236}">
                <a16:creationId xmlns:a16="http://schemas.microsoft.com/office/drawing/2014/main" id="{BB109219-A63B-5BCA-3603-015CB54ADAF0}"/>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091D8BF6-C370-6E73-038A-08BE50BC4E92}"/>
              </a:ext>
            </a:extLst>
          </p:cNvPr>
          <p:cNvSpPr>
            <a:spLocks noGrp="1"/>
          </p:cNvSpPr>
          <p:nvPr>
            <p:ph type="sldNum" sz="quarter" idx="12"/>
          </p:nvPr>
        </p:nvSpPr>
        <p:spPr/>
        <p:txBody>
          <a:bodyPr/>
          <a:lstStyle/>
          <a:p>
            <a:fld id="{4EA4A3B0-B5DF-4E2B-B48F-E4B7B7872040}" type="slidenum">
              <a:rPr lang="es-MX" smtClean="0"/>
              <a:t>123</a:t>
            </a:fld>
            <a:endParaRPr lang="es-MX"/>
          </a:p>
        </p:txBody>
      </p:sp>
      <p:grpSp>
        <p:nvGrpSpPr>
          <p:cNvPr id="8" name="Grupo 7">
            <a:extLst>
              <a:ext uri="{FF2B5EF4-FFF2-40B4-BE49-F238E27FC236}">
                <a16:creationId xmlns:a16="http://schemas.microsoft.com/office/drawing/2014/main" id="{83238E10-BF5B-CB44-6660-333FC66F529F}"/>
              </a:ext>
            </a:extLst>
          </p:cNvPr>
          <p:cNvGrpSpPr/>
          <p:nvPr/>
        </p:nvGrpSpPr>
        <p:grpSpPr>
          <a:xfrm>
            <a:off x="3517648" y="2412830"/>
            <a:ext cx="182880" cy="400680"/>
            <a:chOff x="3517648" y="2412830"/>
            <a:chExt cx="182880" cy="400680"/>
          </a:xfrm>
        </p:grpSpPr>
        <mc:AlternateContent xmlns:mc="http://schemas.openxmlformats.org/markup-compatibility/2006">
          <mc:Choice xmlns:p14="http://schemas.microsoft.com/office/powerpoint/2010/main" Requires="p14">
            <p:contentPart p14:bwMode="auto" r:id="rId2">
              <p14:nvContentPartPr>
                <p14:cNvPr id="6" name="Entrada de lápiz 5">
                  <a:extLst>
                    <a:ext uri="{FF2B5EF4-FFF2-40B4-BE49-F238E27FC236}">
                      <a16:creationId xmlns:a16="http://schemas.microsoft.com/office/drawing/2014/main" id="{805A9B81-933D-D8DA-0472-8D7FE3619F72}"/>
                    </a:ext>
                  </a:extLst>
                </p14:cNvPr>
                <p14:cNvContentPartPr/>
                <p14:nvPr/>
              </p14:nvContentPartPr>
              <p14:xfrm>
                <a:off x="3517648" y="2412830"/>
                <a:ext cx="182880" cy="115920"/>
              </p14:xfrm>
            </p:contentPart>
          </mc:Choice>
          <mc:Fallback>
            <p:pic>
              <p:nvPicPr>
                <p:cNvPr id="6" name="Entrada de lápiz 5">
                  <a:extLst>
                    <a:ext uri="{FF2B5EF4-FFF2-40B4-BE49-F238E27FC236}">
                      <a16:creationId xmlns:a16="http://schemas.microsoft.com/office/drawing/2014/main" id="{805A9B81-933D-D8DA-0472-8D7FE3619F72}"/>
                    </a:ext>
                  </a:extLst>
                </p:cNvPr>
                <p:cNvPicPr/>
                <p:nvPr/>
              </p:nvPicPr>
              <p:blipFill>
                <a:blip r:embed="rId3"/>
                <a:stretch>
                  <a:fillRect/>
                </a:stretch>
              </p:blipFill>
              <p:spPr>
                <a:xfrm>
                  <a:off x="3508648" y="2404190"/>
                  <a:ext cx="2005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Entrada de lápiz 6">
                  <a:extLst>
                    <a:ext uri="{FF2B5EF4-FFF2-40B4-BE49-F238E27FC236}">
                      <a16:creationId xmlns:a16="http://schemas.microsoft.com/office/drawing/2014/main" id="{E4351796-C7B2-9485-3EEF-44C9E601E881}"/>
                    </a:ext>
                  </a:extLst>
                </p14:cNvPr>
                <p14:cNvContentPartPr/>
                <p14:nvPr/>
              </p14:nvContentPartPr>
              <p14:xfrm>
                <a:off x="3610528" y="2435150"/>
                <a:ext cx="19440" cy="378360"/>
              </p14:xfrm>
            </p:contentPart>
          </mc:Choice>
          <mc:Fallback>
            <p:pic>
              <p:nvPicPr>
                <p:cNvPr id="7" name="Entrada de lápiz 6">
                  <a:extLst>
                    <a:ext uri="{FF2B5EF4-FFF2-40B4-BE49-F238E27FC236}">
                      <a16:creationId xmlns:a16="http://schemas.microsoft.com/office/drawing/2014/main" id="{E4351796-C7B2-9485-3EEF-44C9E601E881}"/>
                    </a:ext>
                  </a:extLst>
                </p:cNvPr>
                <p:cNvPicPr/>
                <p:nvPr/>
              </p:nvPicPr>
              <p:blipFill>
                <a:blip r:embed="rId5"/>
                <a:stretch>
                  <a:fillRect/>
                </a:stretch>
              </p:blipFill>
              <p:spPr>
                <a:xfrm>
                  <a:off x="3601528" y="2426150"/>
                  <a:ext cx="37080" cy="396000"/>
                </a:xfrm>
                <a:prstGeom prst="rect">
                  <a:avLst/>
                </a:prstGeom>
              </p:spPr>
            </p:pic>
          </mc:Fallback>
        </mc:AlternateContent>
      </p:grpSp>
    </p:spTree>
    <p:extLst>
      <p:ext uri="{BB962C8B-B14F-4D97-AF65-F5344CB8AC3E}">
        <p14:creationId xmlns:p14="http://schemas.microsoft.com/office/powerpoint/2010/main" val="3267287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27FEA-D8A3-5DA9-585C-2DA08558A749}"/>
              </a:ext>
            </a:extLst>
          </p:cNvPr>
          <p:cNvSpPr>
            <a:spLocks noGrp="1"/>
          </p:cNvSpPr>
          <p:nvPr>
            <p:ph type="title"/>
          </p:nvPr>
        </p:nvSpPr>
        <p:spPr>
          <a:xfrm>
            <a:off x="838200" y="257822"/>
            <a:ext cx="10515600" cy="1325563"/>
          </a:xfrm>
        </p:spPr>
        <p:txBody>
          <a:bodyPr/>
          <a:lstStyle/>
          <a:p>
            <a:endParaRPr lang="es-MX"/>
          </a:p>
        </p:txBody>
      </p:sp>
      <p:sp>
        <p:nvSpPr>
          <p:cNvPr id="4" name="Marcador de pie de página 3">
            <a:extLst>
              <a:ext uri="{FF2B5EF4-FFF2-40B4-BE49-F238E27FC236}">
                <a16:creationId xmlns:a16="http://schemas.microsoft.com/office/drawing/2014/main" id="{0E43ADBA-AECF-6C23-A916-EA4534E81898}"/>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7C617255-FFA4-B6F9-4E63-AEA6452BF03B}"/>
              </a:ext>
            </a:extLst>
          </p:cNvPr>
          <p:cNvSpPr>
            <a:spLocks noGrp="1"/>
          </p:cNvSpPr>
          <p:nvPr>
            <p:ph type="sldNum" sz="quarter" idx="12"/>
          </p:nvPr>
        </p:nvSpPr>
        <p:spPr/>
        <p:txBody>
          <a:bodyPr/>
          <a:lstStyle/>
          <a:p>
            <a:fld id="{4EA4A3B0-B5DF-4E2B-B48F-E4B7B7872040}" type="slidenum">
              <a:rPr lang="es-MX" smtClean="0"/>
              <a:t>124</a:t>
            </a:fld>
            <a:endParaRPr lang="es-MX"/>
          </a:p>
        </p:txBody>
      </p:sp>
      <p:sp>
        <p:nvSpPr>
          <p:cNvPr id="10" name="CuadroTexto 9">
            <a:extLst>
              <a:ext uri="{FF2B5EF4-FFF2-40B4-BE49-F238E27FC236}">
                <a16:creationId xmlns:a16="http://schemas.microsoft.com/office/drawing/2014/main" id="{9227D62C-F5C6-12EE-A3D9-FE329A5B2638}"/>
              </a:ext>
            </a:extLst>
          </p:cNvPr>
          <p:cNvSpPr txBox="1"/>
          <p:nvPr/>
        </p:nvSpPr>
        <p:spPr>
          <a:xfrm>
            <a:off x="1015481" y="1817134"/>
            <a:ext cx="9201150" cy="458587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udemy sans"/>
              </a:rPr>
              <a:t>Declara una función llamada </a:t>
            </a:r>
            <a:r>
              <a:rPr kumimoji="0" lang="es-MX" altLang="es-MX" sz="1600" b="0" i="0" u="none" strike="noStrike" cap="none" normalizeH="0" baseline="0" dirty="0">
                <a:ln>
                  <a:noFill/>
                </a:ln>
                <a:effectLst/>
                <a:latin typeface="sfmono-regular"/>
              </a:rPr>
              <a:t>saludar</a:t>
            </a:r>
            <a:r>
              <a:rPr kumimoji="0" lang="es-MX" altLang="es-MX" sz="1800" b="0" i="0" u="none" strike="noStrike" cap="none" normalizeH="0" baseline="0" dirty="0">
                <a:ln>
                  <a:noFill/>
                </a:ln>
                <a:effectLst/>
                <a:latin typeface="udemy sans"/>
              </a:rPr>
              <a:t>, que cada vez que sea llamada imprima en pantalla </a:t>
            </a:r>
            <a:r>
              <a:rPr kumimoji="0" lang="es-MX" altLang="es-MX" sz="1600" b="0" i="0" u="none" strike="noStrike" cap="none" normalizeH="0" baseline="0" dirty="0">
                <a:ln>
                  <a:noFill/>
                </a:ln>
                <a:effectLst/>
                <a:latin typeface="sfmono-regular"/>
              </a:rPr>
              <a:t>"¡Hola mundo!"</a:t>
            </a:r>
            <a:endParaRPr kumimoji="0" lang="es-MX" altLang="es-MX"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1" u="none" strike="noStrike" cap="none" normalizeH="0" baseline="0" dirty="0">
                <a:ln>
                  <a:noFill/>
                </a:ln>
                <a:effectLst/>
                <a:latin typeface="udemy sans"/>
              </a:rPr>
              <a:t>Solo debes definir la función, no debes invocarla luego</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i="1" dirty="0">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udemy sans"/>
              </a:rPr>
              <a:t>Declara una función llamada </a:t>
            </a:r>
            <a:r>
              <a:rPr kumimoji="0" lang="es-MX" altLang="es-MX" b="0" i="0" u="none" strike="noStrike" cap="none" normalizeH="0" baseline="0" dirty="0">
                <a:ln>
                  <a:noFill/>
                </a:ln>
                <a:effectLst/>
                <a:latin typeface="sfmono-regular"/>
              </a:rPr>
              <a:t>bienvenida</a:t>
            </a:r>
            <a:r>
              <a:rPr kumimoji="0" lang="es-MX" altLang="es-MX" b="0" i="0" u="none" strike="noStrike" cap="none" normalizeH="0" baseline="0" dirty="0">
                <a:ln>
                  <a:noFill/>
                </a:ln>
                <a:effectLst/>
                <a:latin typeface="udemy sans"/>
              </a:rPr>
              <a:t>, que tome como </a:t>
            </a:r>
            <a:r>
              <a:rPr kumimoji="0" lang="es-MX" altLang="es-MX" b="1" i="0" u="none" strike="noStrike" cap="none" normalizeH="0" baseline="0" dirty="0">
                <a:ln>
                  <a:noFill/>
                </a:ln>
                <a:effectLst/>
                <a:latin typeface="udemy sans"/>
              </a:rPr>
              <a:t>argumento </a:t>
            </a:r>
            <a:r>
              <a:rPr kumimoji="0" lang="es-MX" altLang="es-MX" b="0" i="0" u="none" strike="noStrike" cap="none" normalizeH="0" baseline="0" dirty="0">
                <a:ln>
                  <a:noFill/>
                </a:ln>
                <a:effectLst/>
                <a:latin typeface="udemy sans"/>
              </a:rPr>
              <a:t>el nombre de una persona, y que cada vez que sea llamada </a:t>
            </a:r>
            <a:r>
              <a:rPr kumimoji="0" lang="es-MX" altLang="es-MX" b="1" i="0" u="none" strike="noStrike" cap="none" normalizeH="0" baseline="0" dirty="0">
                <a:ln>
                  <a:noFill/>
                </a:ln>
                <a:effectLst/>
                <a:latin typeface="udemy sans"/>
              </a:rPr>
              <a:t>imprima </a:t>
            </a:r>
            <a:r>
              <a:rPr kumimoji="0" lang="es-MX" altLang="es-MX" b="0" i="0" u="none" strike="noStrike" cap="none" normalizeH="0" baseline="0" dirty="0">
                <a:ln>
                  <a:noFill/>
                </a:ln>
                <a:effectLst/>
                <a:latin typeface="udemy sans"/>
              </a:rPr>
              <a:t>en pantalla </a:t>
            </a:r>
            <a:r>
              <a:rPr kumimoji="0" lang="es-MX" altLang="es-MX" b="1" i="0" u="none" strike="noStrike" cap="none" normalizeH="0" baseline="0" dirty="0">
                <a:ln>
                  <a:noFill/>
                </a:ln>
                <a:effectLst/>
                <a:latin typeface="sfmono-regular"/>
              </a:rPr>
              <a:t>"¡Bienvenido {</a:t>
            </a:r>
            <a:r>
              <a:rPr kumimoji="0" lang="es-MX" altLang="es-MX" b="1" i="0" u="none" strike="noStrike" cap="none" normalizeH="0" baseline="0" dirty="0" err="1">
                <a:ln>
                  <a:noFill/>
                </a:ln>
                <a:effectLst/>
                <a:latin typeface="sfmono-regular"/>
              </a:rPr>
              <a:t>nombre_persona</a:t>
            </a:r>
            <a:r>
              <a:rPr kumimoji="0" lang="es-MX" altLang="es-MX" b="1" i="0" u="none" strike="noStrike" cap="none" normalizeH="0" baseline="0" dirty="0">
                <a:ln>
                  <a:noFill/>
                </a:ln>
                <a:effectLst/>
                <a:latin typeface="sfmono-regular"/>
              </a:rPr>
              <a:t>}!"</a:t>
            </a:r>
            <a:endParaRPr kumimoji="0" lang="es-MX" altLang="es-MX"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udemy sans"/>
              </a:rPr>
              <a:t>Crea la </a:t>
            </a:r>
            <a:r>
              <a:rPr kumimoji="0" lang="es-MX" altLang="es-MX" b="1" i="0" u="none" strike="noStrike" cap="none" normalizeH="0" baseline="0" dirty="0">
                <a:ln>
                  <a:noFill/>
                </a:ln>
                <a:effectLst/>
                <a:latin typeface="udemy sans"/>
              </a:rPr>
              <a:t>variable </a:t>
            </a:r>
            <a:r>
              <a:rPr kumimoji="0" lang="es-MX" altLang="es-MX" b="0" i="0" u="none" strike="noStrike" cap="none" normalizeH="0" baseline="0" dirty="0" err="1">
                <a:ln>
                  <a:noFill/>
                </a:ln>
                <a:effectLst/>
                <a:latin typeface="sfmono-regular"/>
              </a:rPr>
              <a:t>nombre_persona</a:t>
            </a:r>
            <a:r>
              <a:rPr kumimoji="0" lang="es-MX" altLang="es-MX" b="0" i="0" u="none" strike="noStrike" cap="none" normalizeH="0" baseline="0" dirty="0">
                <a:ln>
                  <a:noFill/>
                </a:ln>
                <a:effectLst/>
                <a:latin typeface="udemy sans"/>
              </a:rPr>
              <a:t>, y almacena dentro de la misma el nombre que prefieras.</a:t>
            </a:r>
            <a:endParaRPr kumimoji="0" lang="es-MX" altLang="es-MX"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1" u="none" strike="noStrike" cap="none" normalizeH="0" baseline="0" dirty="0">
                <a:ln>
                  <a:noFill/>
                </a:ln>
                <a:effectLst/>
                <a:latin typeface="udemy sans"/>
              </a:rPr>
              <a:t>Solo debes definir la función y crear la variable, no debes invocar la función luego</a:t>
            </a:r>
            <a:endParaRPr kumimoji="0" lang="es-MX" altLang="es-MX"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udemy sans"/>
              </a:rPr>
              <a:t>Declara una función llamada </a:t>
            </a:r>
            <a:r>
              <a:rPr kumimoji="0" lang="es-MX" altLang="es-MX" b="0" i="0" u="none" strike="noStrike" cap="none" normalizeH="0" baseline="0" dirty="0">
                <a:ln>
                  <a:noFill/>
                </a:ln>
                <a:effectLst/>
                <a:latin typeface="sfmono-regular"/>
              </a:rPr>
              <a:t>cuadrado</a:t>
            </a:r>
            <a:r>
              <a:rPr kumimoji="0" lang="es-MX" altLang="es-MX" b="0" i="0" u="none" strike="noStrike" cap="none" normalizeH="0" baseline="0" dirty="0">
                <a:ln>
                  <a:noFill/>
                </a:ln>
                <a:effectLst/>
                <a:latin typeface="udemy sans"/>
              </a:rPr>
              <a:t>, que tome como </a:t>
            </a:r>
            <a:r>
              <a:rPr kumimoji="0" lang="es-MX" altLang="es-MX" b="1" i="0" u="none" strike="noStrike" cap="none" normalizeH="0" baseline="0" dirty="0">
                <a:ln>
                  <a:noFill/>
                </a:ln>
                <a:effectLst/>
                <a:latin typeface="udemy sans"/>
              </a:rPr>
              <a:t>argumento </a:t>
            </a:r>
            <a:r>
              <a:rPr kumimoji="0" lang="es-MX" altLang="es-MX" b="0" i="0" u="none" strike="noStrike" cap="none" normalizeH="0" baseline="0" dirty="0">
                <a:ln>
                  <a:noFill/>
                </a:ln>
                <a:effectLst/>
                <a:latin typeface="udemy sans"/>
              </a:rPr>
              <a:t>un </a:t>
            </a:r>
            <a:r>
              <a:rPr kumimoji="0" lang="es-MX" altLang="es-MX" b="0" i="1" u="none" strike="noStrike" cap="none" normalizeH="0" baseline="0" dirty="0">
                <a:ln>
                  <a:noFill/>
                </a:ln>
                <a:effectLst/>
                <a:latin typeface="udemy sans"/>
              </a:rPr>
              <a:t>número </a:t>
            </a:r>
            <a:r>
              <a:rPr kumimoji="0" lang="es-MX" altLang="es-MX" b="0" i="0" u="none" strike="noStrike" cap="none" normalizeH="0" baseline="0" dirty="0">
                <a:ln>
                  <a:noFill/>
                </a:ln>
                <a:effectLst/>
                <a:latin typeface="udemy sans"/>
              </a:rPr>
              <a:t>cualquiera, y que cada vez que sea llamada, </a:t>
            </a:r>
            <a:r>
              <a:rPr kumimoji="0" lang="es-MX" altLang="es-MX" b="1" i="0" u="none" strike="noStrike" cap="none" normalizeH="0" baseline="0" dirty="0">
                <a:ln>
                  <a:noFill/>
                </a:ln>
                <a:effectLst/>
                <a:latin typeface="udemy sans"/>
              </a:rPr>
              <a:t>imprima </a:t>
            </a:r>
            <a:r>
              <a:rPr kumimoji="0" lang="es-MX" altLang="es-MX" b="0" i="0" u="none" strike="noStrike" cap="none" normalizeH="0" baseline="0" dirty="0">
                <a:ln>
                  <a:noFill/>
                </a:ln>
                <a:effectLst/>
                <a:latin typeface="udemy sans"/>
              </a:rPr>
              <a:t>en pantalla el cuadrado de dicho número (es decir, la potencia 2 del valor).</a:t>
            </a:r>
            <a:endParaRPr kumimoji="0" lang="es-MX" altLang="es-MX"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udemy sans"/>
              </a:rPr>
              <a:t>El nombre del argumento que debe tomar dicha función es </a:t>
            </a:r>
            <a:r>
              <a:rPr kumimoji="0" lang="es-MX" altLang="es-MX" b="1" i="0" u="none" strike="noStrike" cap="none" normalizeH="0" baseline="0" dirty="0" err="1">
                <a:ln>
                  <a:noFill/>
                </a:ln>
                <a:effectLst/>
                <a:latin typeface="sfmono-regular"/>
              </a:rPr>
              <a:t>un_numero</a:t>
            </a:r>
            <a:r>
              <a:rPr kumimoji="0" lang="es-MX" altLang="es-MX" b="0" i="0" u="none" strike="noStrike" cap="none" normalizeH="0" baseline="0" dirty="0">
                <a:ln>
                  <a:noFill/>
                </a:ln>
                <a:effectLst/>
                <a:latin typeface="udemy sans"/>
              </a:rPr>
              <a:t>. Crea dicha </a:t>
            </a:r>
            <a:r>
              <a:rPr kumimoji="0" lang="es-MX" altLang="es-MX" b="1" i="0" u="none" strike="noStrike" cap="none" normalizeH="0" baseline="0" dirty="0">
                <a:ln>
                  <a:noFill/>
                </a:ln>
                <a:effectLst/>
                <a:latin typeface="udemy sans"/>
              </a:rPr>
              <a:t>variable </a:t>
            </a:r>
            <a:r>
              <a:rPr kumimoji="0" lang="es-MX" altLang="es-MX" b="0" i="0" u="none" strike="noStrike" cap="none" normalizeH="0" baseline="0" dirty="0">
                <a:ln>
                  <a:noFill/>
                </a:ln>
                <a:effectLst/>
                <a:latin typeface="udemy sans"/>
              </a:rPr>
              <a:t>y asígnale un número cualquiera.</a:t>
            </a:r>
            <a:endParaRPr kumimoji="0" lang="es-MX" altLang="es-MX"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1" u="none" strike="noStrike" cap="none" normalizeH="0" baseline="0" dirty="0">
                <a:ln>
                  <a:noFill/>
                </a:ln>
                <a:effectLst/>
                <a:latin typeface="udemy sans"/>
              </a:rPr>
              <a:t>Solo debes definir la función y crear la variable, no debes invocar la función luego</a:t>
            </a:r>
            <a:endParaRPr kumimoji="0" lang="es-MX" altLang="es-MX"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F5EB78EB-43ED-0C6F-07DD-E2753E4E1A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4994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9050C-231E-34B0-CC76-1B1D84C4130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0B1A82-B4D1-EB9F-D90A-A3E5906F4CCD}"/>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F5A91374-3766-193D-5015-605B9DF8A353}"/>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655FFA78-36C1-4057-DB32-978D3FDF85F3}"/>
              </a:ext>
            </a:extLst>
          </p:cNvPr>
          <p:cNvSpPr>
            <a:spLocks noGrp="1"/>
          </p:cNvSpPr>
          <p:nvPr>
            <p:ph type="sldNum" sz="quarter" idx="12"/>
          </p:nvPr>
        </p:nvSpPr>
        <p:spPr/>
        <p:txBody>
          <a:bodyPr/>
          <a:lstStyle/>
          <a:p>
            <a:fld id="{4EA4A3B0-B5DF-4E2B-B48F-E4B7B7872040}" type="slidenum">
              <a:rPr lang="es-MX" smtClean="0"/>
              <a:t>125</a:t>
            </a:fld>
            <a:endParaRPr lang="es-MX"/>
          </a:p>
        </p:txBody>
      </p:sp>
    </p:spTree>
    <p:extLst>
      <p:ext uri="{BB962C8B-B14F-4D97-AF65-F5344CB8AC3E}">
        <p14:creationId xmlns:p14="http://schemas.microsoft.com/office/powerpoint/2010/main" val="315554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E26F7-1EFF-6974-E689-14866EA7E7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EEE37E-A48A-ABD4-5FBE-D4D2DD07E95A}"/>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4C2EBBBE-801A-4DD1-8C8A-EAD99774FCB1}"/>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0D7B3E29-C3C5-5CA9-92C4-DB2320EDD0E3}"/>
              </a:ext>
            </a:extLst>
          </p:cNvPr>
          <p:cNvSpPr>
            <a:spLocks noGrp="1"/>
          </p:cNvSpPr>
          <p:nvPr>
            <p:ph type="sldNum" sz="quarter" idx="12"/>
          </p:nvPr>
        </p:nvSpPr>
        <p:spPr/>
        <p:txBody>
          <a:bodyPr/>
          <a:lstStyle/>
          <a:p>
            <a:fld id="{4EA4A3B0-B5DF-4E2B-B48F-E4B7B7872040}" type="slidenum">
              <a:rPr lang="es-MX" smtClean="0"/>
              <a:t>126</a:t>
            </a:fld>
            <a:endParaRPr lang="es-MX"/>
          </a:p>
        </p:txBody>
      </p:sp>
    </p:spTree>
    <p:extLst>
      <p:ext uri="{BB962C8B-B14F-4D97-AF65-F5344CB8AC3E}">
        <p14:creationId xmlns:p14="http://schemas.microsoft.com/office/powerpoint/2010/main" val="3025513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59356-363E-CDF7-D93B-551F98E2968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E948AF6-A664-6E28-0507-2AA1F91462F2}"/>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5AB8C3E3-A32A-04E1-AA5B-7484851FD8A7}"/>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6E8EA197-D780-E812-A4E8-FD68E9009DDC}"/>
              </a:ext>
            </a:extLst>
          </p:cNvPr>
          <p:cNvSpPr>
            <a:spLocks noGrp="1"/>
          </p:cNvSpPr>
          <p:nvPr>
            <p:ph type="sldNum" sz="quarter" idx="12"/>
          </p:nvPr>
        </p:nvSpPr>
        <p:spPr/>
        <p:txBody>
          <a:bodyPr/>
          <a:lstStyle/>
          <a:p>
            <a:fld id="{4EA4A3B0-B5DF-4E2B-B48F-E4B7B7872040}" type="slidenum">
              <a:rPr lang="es-MX" smtClean="0"/>
              <a:t>127</a:t>
            </a:fld>
            <a:endParaRPr lang="es-MX"/>
          </a:p>
        </p:txBody>
      </p:sp>
    </p:spTree>
    <p:extLst>
      <p:ext uri="{BB962C8B-B14F-4D97-AF65-F5344CB8AC3E}">
        <p14:creationId xmlns:p14="http://schemas.microsoft.com/office/powerpoint/2010/main" val="2448294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200A7-4C2B-D4E3-6828-B547544C841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13295C3-1660-EA95-D968-AFEA0440AD32}"/>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E0BC3E48-4015-E0B9-E3A4-85CBA2CBC273}"/>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B5A6702D-0386-1E60-16D1-4367FFFC5AB0}"/>
              </a:ext>
            </a:extLst>
          </p:cNvPr>
          <p:cNvSpPr>
            <a:spLocks noGrp="1"/>
          </p:cNvSpPr>
          <p:nvPr>
            <p:ph type="sldNum" sz="quarter" idx="12"/>
          </p:nvPr>
        </p:nvSpPr>
        <p:spPr/>
        <p:txBody>
          <a:bodyPr/>
          <a:lstStyle/>
          <a:p>
            <a:fld id="{4EA4A3B0-B5DF-4E2B-B48F-E4B7B7872040}" type="slidenum">
              <a:rPr lang="es-MX" smtClean="0"/>
              <a:t>128</a:t>
            </a:fld>
            <a:endParaRPr lang="es-MX"/>
          </a:p>
        </p:txBody>
      </p:sp>
    </p:spTree>
    <p:extLst>
      <p:ext uri="{BB962C8B-B14F-4D97-AF65-F5344CB8AC3E}">
        <p14:creationId xmlns:p14="http://schemas.microsoft.com/office/powerpoint/2010/main" val="40972765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3A73B9-3A13-DB54-CA1B-82689D62A26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84FFB4A-D0D8-05D2-5B51-868BBD9B1388}"/>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824D49F5-3C30-1F42-C451-0EEA174792C6}"/>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D0FB0213-4AC9-4992-6BAC-18DA7489604C}"/>
              </a:ext>
            </a:extLst>
          </p:cNvPr>
          <p:cNvSpPr>
            <a:spLocks noGrp="1"/>
          </p:cNvSpPr>
          <p:nvPr>
            <p:ph type="sldNum" sz="quarter" idx="12"/>
          </p:nvPr>
        </p:nvSpPr>
        <p:spPr/>
        <p:txBody>
          <a:bodyPr/>
          <a:lstStyle/>
          <a:p>
            <a:fld id="{4EA4A3B0-B5DF-4E2B-B48F-E4B7B7872040}" type="slidenum">
              <a:rPr lang="es-MX" smtClean="0"/>
              <a:t>129</a:t>
            </a:fld>
            <a:endParaRPr lang="es-MX"/>
          </a:p>
        </p:txBody>
      </p:sp>
    </p:spTree>
    <p:extLst>
      <p:ext uri="{BB962C8B-B14F-4D97-AF65-F5344CB8AC3E}">
        <p14:creationId xmlns:p14="http://schemas.microsoft.com/office/powerpoint/2010/main" val="131174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6636DB34-36EB-26C2-3365-70864EB592FA}"/>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37ABA374-A022-5C49-117C-86317E3E5E5F}"/>
              </a:ext>
            </a:extLst>
          </p:cNvPr>
          <p:cNvSpPr txBox="1"/>
          <p:nvPr/>
        </p:nvSpPr>
        <p:spPr>
          <a:xfrm>
            <a:off x="161925" y="1597432"/>
            <a:ext cx="11982963" cy="5223124"/>
          </a:xfrm>
          <a:prstGeom prst="rect">
            <a:avLst/>
          </a:prstGeom>
        </p:spPr>
        <p:txBody>
          <a:bodyPr vert="horz" lIns="91440" tIns="45720" rIns="91440" bIns="45720" rtlCol="0" anchor="ctr">
            <a:normAutofit/>
          </a:bodyPr>
          <a:lstStyle/>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r>
              <a:rPr lang="en-US" sz="4000" i="1" dirty="0" err="1"/>
              <a:t>Algunos</a:t>
            </a:r>
            <a:r>
              <a:rPr lang="en-US" sz="4000" i="1" dirty="0"/>
              <a:t> </a:t>
            </a:r>
            <a:r>
              <a:rPr lang="en-US" sz="4000" i="1" dirty="0" err="1"/>
              <a:t>ejemplos</a:t>
            </a:r>
            <a:r>
              <a:rPr lang="en-US" sz="4000" i="1" dirty="0"/>
              <a:t> de </a:t>
            </a:r>
            <a:r>
              <a:rPr lang="en-US" sz="4000" i="1" dirty="0" err="1"/>
              <a:t>uso</a:t>
            </a:r>
            <a:endParaRPr lang="en-US" sz="4000" i="1" dirty="0"/>
          </a:p>
          <a:p>
            <a:pPr lvl="1" indent="-228600">
              <a:lnSpc>
                <a:spcPct val="90000"/>
              </a:lnSpc>
              <a:spcAft>
                <a:spcPts val="600"/>
              </a:spcAft>
              <a:buFont typeface="Arial" panose="020B0604020202020204" pitchFamily="34" charset="0"/>
              <a:buChar char="•"/>
            </a:pPr>
            <a:r>
              <a:rPr lang="en-US" sz="4000" i="1" dirty="0"/>
              <a:t> </a:t>
            </a:r>
            <a:r>
              <a:rPr lang="en-US" sz="4000" i="1" dirty="0" err="1"/>
              <a:t>pais</a:t>
            </a:r>
            <a:r>
              <a:rPr lang="en-US" sz="4000" i="1" dirty="0"/>
              <a:t> = "México“</a:t>
            </a:r>
          </a:p>
          <a:p>
            <a:pPr lvl="1" indent="-228600">
              <a:lnSpc>
                <a:spcPct val="90000"/>
              </a:lnSpc>
              <a:spcAft>
                <a:spcPts val="600"/>
              </a:spcAft>
              <a:buFont typeface="Arial" panose="020B0604020202020204" pitchFamily="34" charset="0"/>
              <a:buChar char="•"/>
            </a:pPr>
            <a:r>
              <a:rPr lang="en-US" sz="4000" i="1" dirty="0"/>
              <a:t> </a:t>
            </a:r>
            <a:r>
              <a:rPr lang="en-US" sz="4000" i="1" dirty="0" err="1"/>
              <a:t>nombre</a:t>
            </a:r>
            <a:r>
              <a:rPr lang="en-US" sz="4000" i="1" dirty="0"/>
              <a:t> = input("Escribe </a:t>
            </a:r>
            <a:r>
              <a:rPr lang="en-US" sz="4000" i="1" dirty="0" err="1"/>
              <a:t>tu</a:t>
            </a:r>
            <a:r>
              <a:rPr lang="en-US" sz="4000" i="1" dirty="0"/>
              <a:t> </a:t>
            </a:r>
            <a:r>
              <a:rPr lang="en-US" sz="4000" i="1" dirty="0" err="1"/>
              <a:t>nombre</a:t>
            </a:r>
            <a:r>
              <a:rPr lang="en-US" sz="4000" i="1" dirty="0"/>
              <a:t>: ")</a:t>
            </a:r>
          </a:p>
          <a:p>
            <a:pPr lvl="1" indent="-228600">
              <a:lnSpc>
                <a:spcPct val="90000"/>
              </a:lnSpc>
              <a:spcAft>
                <a:spcPts val="600"/>
              </a:spcAft>
              <a:buFont typeface="Arial" panose="020B0604020202020204" pitchFamily="34" charset="0"/>
              <a:buChar char="•"/>
            </a:pPr>
            <a:r>
              <a:rPr lang="en-US" sz="4000" i="1" dirty="0"/>
              <a:t> print("Tu </a:t>
            </a:r>
            <a:r>
              <a:rPr lang="en-US" sz="4000" i="1" dirty="0" err="1"/>
              <a:t>nombre</a:t>
            </a:r>
            <a:r>
              <a:rPr lang="en-US" sz="4000" i="1" dirty="0"/>
              <a:t> es " + </a:t>
            </a:r>
            <a:r>
              <a:rPr lang="en-US" sz="4000" i="1" dirty="0" err="1"/>
              <a:t>nombre</a:t>
            </a:r>
            <a:r>
              <a:rPr lang="en-US" sz="4000" i="1" dirty="0"/>
              <a:t>)</a:t>
            </a:r>
          </a:p>
          <a:p>
            <a:pPr lvl="1" indent="-228600">
              <a:lnSpc>
                <a:spcPct val="90000"/>
              </a:lnSpc>
              <a:spcAft>
                <a:spcPts val="600"/>
              </a:spcAft>
              <a:buFont typeface="Arial" panose="020B0604020202020204" pitchFamily="34" charset="0"/>
              <a:buChar char="•"/>
            </a:pPr>
            <a:r>
              <a:rPr lang="en-US" sz="4000" i="1" dirty="0"/>
              <a:t> num1 = 55 num2 = 45 </a:t>
            </a:r>
          </a:p>
          <a:p>
            <a:pPr lvl="1" indent="-228600">
              <a:lnSpc>
                <a:spcPct val="90000"/>
              </a:lnSpc>
              <a:spcAft>
                <a:spcPts val="600"/>
              </a:spcAft>
              <a:buFont typeface="Arial" panose="020B0604020202020204" pitchFamily="34" charset="0"/>
              <a:buChar char="•"/>
            </a:pPr>
            <a:r>
              <a:rPr lang="en-US" sz="4000" i="1" dirty="0"/>
              <a:t>print(num1 + num2) </a:t>
            </a:r>
          </a:p>
          <a:p>
            <a:pPr lvl="1" indent="-228600">
              <a:lnSpc>
                <a:spcPct val="90000"/>
              </a:lnSpc>
              <a:spcAft>
                <a:spcPts val="600"/>
              </a:spcAft>
              <a:buFont typeface="Arial" panose="020B0604020202020204" pitchFamily="34" charset="0"/>
              <a:buChar char="•"/>
            </a:pPr>
            <a:r>
              <a:rPr lang="en-US" sz="4000" i="1" dirty="0"/>
              <a:t>&gt;&gt; 100</a:t>
            </a:r>
          </a:p>
        </p:txBody>
      </p:sp>
      <p:sp>
        <p:nvSpPr>
          <p:cNvPr id="3" name="Marcador de número de diapositiva 2">
            <a:extLst>
              <a:ext uri="{FF2B5EF4-FFF2-40B4-BE49-F238E27FC236}">
                <a16:creationId xmlns:a16="http://schemas.microsoft.com/office/drawing/2014/main" id="{8A29AF5A-8C79-67DE-25FE-C470BE48BDB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
        <p:nvSpPr>
          <p:cNvPr id="6" name="CuadroTexto 5">
            <a:extLst>
              <a:ext uri="{FF2B5EF4-FFF2-40B4-BE49-F238E27FC236}">
                <a16:creationId xmlns:a16="http://schemas.microsoft.com/office/drawing/2014/main" id="{B2E739AE-8149-4ABE-634E-90906E10B5F4}"/>
              </a:ext>
            </a:extLst>
          </p:cNvPr>
          <p:cNvSpPr txBox="1"/>
          <p:nvPr/>
        </p:nvSpPr>
        <p:spPr>
          <a:xfrm>
            <a:off x="459346" y="527604"/>
            <a:ext cx="2064265" cy="535531"/>
          </a:xfrm>
          <a:prstGeom prst="rect">
            <a:avLst/>
          </a:prstGeom>
          <a:noFill/>
        </p:spPr>
        <p:txBody>
          <a:bodyPr wrap="square">
            <a:spAutoFit/>
          </a:bodyPr>
          <a:lstStyle/>
          <a:p>
            <a:pPr>
              <a:lnSpc>
                <a:spcPct val="90000"/>
              </a:lnSpc>
              <a:spcAft>
                <a:spcPts val="600"/>
              </a:spcAft>
            </a:pPr>
            <a:r>
              <a:rPr lang="en-US" sz="3200" i="1" dirty="0">
                <a:solidFill>
                  <a:schemeClr val="bg1"/>
                </a:solidFill>
              </a:rPr>
              <a:t>Variables</a:t>
            </a:r>
          </a:p>
        </p:txBody>
      </p:sp>
      <p:sp>
        <p:nvSpPr>
          <p:cNvPr id="8" name="CuadroTexto 7">
            <a:extLst>
              <a:ext uri="{FF2B5EF4-FFF2-40B4-BE49-F238E27FC236}">
                <a16:creationId xmlns:a16="http://schemas.microsoft.com/office/drawing/2014/main" id="{832EAE0A-8D96-2032-D673-C3D4DDCB26DE}"/>
              </a:ext>
            </a:extLst>
          </p:cNvPr>
          <p:cNvSpPr txBox="1"/>
          <p:nvPr/>
        </p:nvSpPr>
        <p:spPr>
          <a:xfrm>
            <a:off x="2277090" y="375254"/>
            <a:ext cx="9650186" cy="840230"/>
          </a:xfrm>
          <a:prstGeom prst="rect">
            <a:avLst/>
          </a:prstGeom>
          <a:noFill/>
        </p:spPr>
        <p:txBody>
          <a:bodyPr wrap="square">
            <a:spAutoFit/>
          </a:bodyPr>
          <a:lstStyle/>
          <a:p>
            <a:pPr>
              <a:lnSpc>
                <a:spcPct val="90000"/>
              </a:lnSpc>
              <a:spcAft>
                <a:spcPts val="600"/>
              </a:spcAft>
            </a:pPr>
            <a:r>
              <a:rPr lang="es-MX" sz="1800">
                <a:solidFill>
                  <a:schemeClr val="bg1"/>
                </a:solidFill>
              </a:rPr>
              <a:t>Las variables son espacios de memoria que almacenan valores o datos de distintos tipos, y (como su nombre indica) pueden variar. Se crean en el momento que se les asigna un valor, por lo cual en Python no requerimos declararlas previamente.</a:t>
            </a:r>
          </a:p>
        </p:txBody>
      </p:sp>
    </p:spTree>
    <p:extLst>
      <p:ext uri="{BB962C8B-B14F-4D97-AF65-F5344CB8AC3E}">
        <p14:creationId xmlns:p14="http://schemas.microsoft.com/office/powerpoint/2010/main" val="1704477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F4D70-B5CE-7FFB-2B80-DF262FAB710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49B45E0-99FE-722B-099D-A1A207E454D0}"/>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BB997EFC-3A97-C053-EBC7-C6EBE8A90A7D}"/>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DD4072BC-25BE-AFEC-5879-F6CB08E48CBE}"/>
              </a:ext>
            </a:extLst>
          </p:cNvPr>
          <p:cNvSpPr>
            <a:spLocks noGrp="1"/>
          </p:cNvSpPr>
          <p:nvPr>
            <p:ph type="sldNum" sz="quarter" idx="12"/>
          </p:nvPr>
        </p:nvSpPr>
        <p:spPr/>
        <p:txBody>
          <a:bodyPr/>
          <a:lstStyle/>
          <a:p>
            <a:fld id="{4EA4A3B0-B5DF-4E2B-B48F-E4B7B7872040}" type="slidenum">
              <a:rPr lang="es-MX" smtClean="0"/>
              <a:t>130</a:t>
            </a:fld>
            <a:endParaRPr lang="es-MX"/>
          </a:p>
        </p:txBody>
      </p:sp>
    </p:spTree>
    <p:extLst>
      <p:ext uri="{BB962C8B-B14F-4D97-AF65-F5344CB8AC3E}">
        <p14:creationId xmlns:p14="http://schemas.microsoft.com/office/powerpoint/2010/main" val="4253278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B60A5-FB49-A083-EB09-2F954CBEE27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1B6DFE1-DF82-5C77-C09B-2E5FCD3E5560}"/>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3AD3915C-D803-F38B-4D34-47D1BBC8CED1}"/>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FB06A0C2-3111-7A6B-24A7-53EC94D1F47E}"/>
              </a:ext>
            </a:extLst>
          </p:cNvPr>
          <p:cNvSpPr>
            <a:spLocks noGrp="1"/>
          </p:cNvSpPr>
          <p:nvPr>
            <p:ph type="sldNum" sz="quarter" idx="12"/>
          </p:nvPr>
        </p:nvSpPr>
        <p:spPr/>
        <p:txBody>
          <a:bodyPr/>
          <a:lstStyle/>
          <a:p>
            <a:fld id="{4EA4A3B0-B5DF-4E2B-B48F-E4B7B7872040}" type="slidenum">
              <a:rPr lang="es-MX" smtClean="0"/>
              <a:t>131</a:t>
            </a:fld>
            <a:endParaRPr lang="es-MX"/>
          </a:p>
        </p:txBody>
      </p:sp>
    </p:spTree>
    <p:extLst>
      <p:ext uri="{BB962C8B-B14F-4D97-AF65-F5344CB8AC3E}">
        <p14:creationId xmlns:p14="http://schemas.microsoft.com/office/powerpoint/2010/main" val="17499637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67A41-B9EF-AF8B-0F75-8F506E96052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486F37C-D322-73B1-58AE-23A1C3A282AD}"/>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A157A650-231D-B027-1F2D-73C6BE067F4C}"/>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3612AE6D-1C2A-D88A-2A67-CE82887363A2}"/>
              </a:ext>
            </a:extLst>
          </p:cNvPr>
          <p:cNvSpPr>
            <a:spLocks noGrp="1"/>
          </p:cNvSpPr>
          <p:nvPr>
            <p:ph type="sldNum" sz="quarter" idx="12"/>
          </p:nvPr>
        </p:nvSpPr>
        <p:spPr/>
        <p:txBody>
          <a:bodyPr/>
          <a:lstStyle/>
          <a:p>
            <a:fld id="{4EA4A3B0-B5DF-4E2B-B48F-E4B7B7872040}" type="slidenum">
              <a:rPr lang="es-MX" smtClean="0"/>
              <a:t>132</a:t>
            </a:fld>
            <a:endParaRPr lang="es-MX"/>
          </a:p>
        </p:txBody>
      </p:sp>
    </p:spTree>
    <p:extLst>
      <p:ext uri="{BB962C8B-B14F-4D97-AF65-F5344CB8AC3E}">
        <p14:creationId xmlns:p14="http://schemas.microsoft.com/office/powerpoint/2010/main" val="2662702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FB04B-EA69-F4CD-250F-88A42C14DE8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EB92915-8B84-E1E7-0390-70816FC4E8A8}"/>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CF133D39-6E56-CCCA-0359-119247279E69}"/>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9D0EAB3B-8EAB-018A-8B39-E5392E3F6D0C}"/>
              </a:ext>
            </a:extLst>
          </p:cNvPr>
          <p:cNvSpPr>
            <a:spLocks noGrp="1"/>
          </p:cNvSpPr>
          <p:nvPr>
            <p:ph type="sldNum" sz="quarter" idx="12"/>
          </p:nvPr>
        </p:nvSpPr>
        <p:spPr/>
        <p:txBody>
          <a:bodyPr/>
          <a:lstStyle/>
          <a:p>
            <a:fld id="{4EA4A3B0-B5DF-4E2B-B48F-E4B7B7872040}" type="slidenum">
              <a:rPr lang="es-MX" smtClean="0"/>
              <a:t>133</a:t>
            </a:fld>
            <a:endParaRPr lang="es-MX"/>
          </a:p>
        </p:txBody>
      </p:sp>
    </p:spTree>
    <p:extLst>
      <p:ext uri="{BB962C8B-B14F-4D97-AF65-F5344CB8AC3E}">
        <p14:creationId xmlns:p14="http://schemas.microsoft.com/office/powerpoint/2010/main" val="49070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A694C14A-F67D-63DF-D0B7-727A84A847EC}"/>
              </a:ext>
            </a:extLst>
          </p:cNvPr>
          <p:cNvSpPr txBox="1"/>
          <p:nvPr/>
        </p:nvSpPr>
        <p:spPr>
          <a:xfrm>
            <a:off x="4776788" y="642938"/>
            <a:ext cx="6780213" cy="1384300"/>
          </a:xfrm>
          <a:prstGeom prst="rect">
            <a:avLst/>
          </a:prstGeom>
        </p:spPr>
        <p:style>
          <a:lnRef idx="2">
            <a:schemeClr val="dk1"/>
          </a:lnRef>
          <a:fillRef idx="1">
            <a:schemeClr val="lt1"/>
          </a:fillRef>
          <a:effectRef idx="0">
            <a:schemeClr val="dk1"/>
          </a:effectRef>
          <a:fontRef idx="minor">
            <a:schemeClr val="dk1"/>
          </a:fontRef>
        </p:style>
        <p:txBody>
          <a:bodyPr wrap="square" anchor="t">
            <a:normAutofit/>
          </a:bodyPr>
          <a:lstStyle/>
          <a:p>
            <a:pPr algn="l">
              <a:spcAft>
                <a:spcPts val="600"/>
              </a:spcAft>
            </a:pPr>
            <a:r>
              <a:rPr lang="es-MX" sz="2400" b="0" i="0" dirty="0">
                <a:solidFill>
                  <a:srgbClr val="1C1D1F"/>
                </a:solidFill>
                <a:effectLst/>
                <a:latin typeface="udemy sans"/>
              </a:rPr>
              <a:t>Declara dos variables, llamadas </a:t>
            </a:r>
            <a:r>
              <a:rPr lang="es-MX" sz="2400" b="1" i="0" dirty="0">
                <a:solidFill>
                  <a:srgbClr val="1C1D1F"/>
                </a:solidFill>
                <a:effectLst/>
                <a:latin typeface="udemy sans"/>
              </a:rPr>
              <a:t>nombre </a:t>
            </a:r>
            <a:r>
              <a:rPr lang="es-MX" sz="2400" b="0" i="0" dirty="0">
                <a:solidFill>
                  <a:srgbClr val="1C1D1F"/>
                </a:solidFill>
                <a:effectLst/>
                <a:latin typeface="udemy sans"/>
              </a:rPr>
              <a:t>y </a:t>
            </a:r>
            <a:r>
              <a:rPr lang="es-MX" sz="2400" b="1" i="0" dirty="0">
                <a:solidFill>
                  <a:srgbClr val="1C1D1F"/>
                </a:solidFill>
                <a:effectLst/>
                <a:latin typeface="udemy sans"/>
              </a:rPr>
              <a:t>edad</a:t>
            </a:r>
            <a:r>
              <a:rPr lang="es-MX" sz="2400" b="0" i="0" dirty="0">
                <a:solidFill>
                  <a:srgbClr val="1C1D1F"/>
                </a:solidFill>
                <a:effectLst/>
                <a:latin typeface="udemy sans"/>
              </a:rPr>
              <a:t>.</a:t>
            </a:r>
          </a:p>
          <a:p>
            <a:pPr algn="l">
              <a:spcAft>
                <a:spcPts val="600"/>
              </a:spcAft>
            </a:pPr>
            <a:r>
              <a:rPr lang="es-MX" sz="2400" b="0" i="0" dirty="0">
                <a:solidFill>
                  <a:srgbClr val="1C1D1F"/>
                </a:solidFill>
                <a:effectLst/>
                <a:latin typeface="udemy sans"/>
              </a:rPr>
              <a:t>Asigna a la variable nombre el valor "Tony Soprano", y a la edad, el valor 51.</a:t>
            </a:r>
          </a:p>
        </p:txBody>
      </p:sp>
      <p:sp>
        <p:nvSpPr>
          <p:cNvPr id="9" name="CuadroTexto 8">
            <a:extLst>
              <a:ext uri="{FF2B5EF4-FFF2-40B4-BE49-F238E27FC236}">
                <a16:creationId xmlns:a16="http://schemas.microsoft.com/office/drawing/2014/main" id="{FFC140D2-A74B-8E87-4E58-EA35D556D4D7}"/>
              </a:ext>
            </a:extLst>
          </p:cNvPr>
          <p:cNvSpPr txBox="1"/>
          <p:nvPr/>
        </p:nvSpPr>
        <p:spPr>
          <a:xfrm>
            <a:off x="4776788" y="2095500"/>
            <a:ext cx="6780213" cy="2749550"/>
          </a:xfrm>
          <a:prstGeom prst="rect">
            <a:avLst/>
          </a:prstGeom>
        </p:spPr>
        <p:style>
          <a:lnRef idx="2">
            <a:schemeClr val="dk1"/>
          </a:lnRef>
          <a:fillRef idx="1">
            <a:schemeClr val="lt1"/>
          </a:fillRef>
          <a:effectRef idx="0">
            <a:schemeClr val="dk1"/>
          </a:effectRef>
          <a:fontRef idx="minor">
            <a:schemeClr val="dk1"/>
          </a:fontRef>
        </p:style>
        <p:txBody>
          <a:bodyPr wrap="square" anchor="t">
            <a:normAutofit/>
          </a:bodyPr>
          <a:lstStyle/>
          <a:p>
            <a:pPr algn="l">
              <a:lnSpc>
                <a:spcPct val="90000"/>
              </a:lnSpc>
              <a:spcAft>
                <a:spcPts val="600"/>
              </a:spcAft>
            </a:pPr>
            <a:r>
              <a:rPr lang="es-MX" sz="2000" b="0" i="0" dirty="0">
                <a:solidFill>
                  <a:srgbClr val="1C1D1F"/>
                </a:solidFill>
                <a:effectLst/>
                <a:latin typeface="udemy sans"/>
              </a:rPr>
              <a:t>Crea tres variables:</a:t>
            </a:r>
          </a:p>
          <a:p>
            <a:pPr algn="l">
              <a:lnSpc>
                <a:spcPct val="90000"/>
              </a:lnSpc>
              <a:spcAft>
                <a:spcPts val="600"/>
              </a:spcAft>
              <a:buFont typeface="+mj-lt"/>
              <a:buAutoNum type="arabicPeriod"/>
            </a:pPr>
            <a:r>
              <a:rPr lang="es-MX" sz="2000" b="1" i="0" dirty="0">
                <a:solidFill>
                  <a:srgbClr val="1C1D1F"/>
                </a:solidFill>
                <a:effectLst/>
                <a:latin typeface="udemy sans"/>
              </a:rPr>
              <a:t>Nombre	</a:t>
            </a:r>
            <a:endParaRPr lang="es-MX" sz="2000" b="0" i="0" dirty="0">
              <a:solidFill>
                <a:srgbClr val="1C1D1F"/>
              </a:solidFill>
              <a:effectLst/>
              <a:latin typeface="udemy sans"/>
            </a:endParaRPr>
          </a:p>
          <a:p>
            <a:pPr algn="l">
              <a:lnSpc>
                <a:spcPct val="90000"/>
              </a:lnSpc>
              <a:spcAft>
                <a:spcPts val="600"/>
              </a:spcAft>
              <a:buFont typeface="+mj-lt"/>
              <a:buAutoNum type="arabicPeriod"/>
            </a:pPr>
            <a:r>
              <a:rPr lang="es-MX" sz="2000" b="1" i="0" dirty="0">
                <a:solidFill>
                  <a:srgbClr val="1C1D1F"/>
                </a:solidFill>
                <a:effectLst/>
                <a:latin typeface="udemy sans"/>
              </a:rPr>
              <a:t>apellido</a:t>
            </a:r>
            <a:endParaRPr lang="es-MX" sz="2000" b="0" i="0" dirty="0">
              <a:solidFill>
                <a:srgbClr val="1C1D1F"/>
              </a:solidFill>
              <a:effectLst/>
              <a:latin typeface="udemy sans"/>
            </a:endParaRPr>
          </a:p>
          <a:p>
            <a:pPr algn="l">
              <a:lnSpc>
                <a:spcPct val="90000"/>
              </a:lnSpc>
              <a:spcAft>
                <a:spcPts val="600"/>
              </a:spcAft>
              <a:buFont typeface="+mj-lt"/>
              <a:buAutoNum type="arabicPeriod"/>
            </a:pPr>
            <a:r>
              <a:rPr lang="es-MX" sz="2000" b="1" i="0" dirty="0" err="1">
                <a:solidFill>
                  <a:srgbClr val="1C1D1F"/>
                </a:solidFill>
                <a:effectLst/>
                <a:latin typeface="udemy sans"/>
              </a:rPr>
              <a:t>nombrecompleto</a:t>
            </a:r>
            <a:endParaRPr lang="es-MX" sz="2000" b="0" i="0" dirty="0">
              <a:solidFill>
                <a:srgbClr val="1C1D1F"/>
              </a:solidFill>
              <a:effectLst/>
              <a:latin typeface="udemy sans"/>
            </a:endParaRPr>
          </a:p>
          <a:p>
            <a:pPr algn="l">
              <a:lnSpc>
                <a:spcPct val="90000"/>
              </a:lnSpc>
              <a:spcAft>
                <a:spcPts val="600"/>
              </a:spcAft>
            </a:pPr>
            <a:r>
              <a:rPr lang="es-MX" sz="2000" b="0" i="0" dirty="0">
                <a:solidFill>
                  <a:srgbClr val="1C1D1F"/>
                </a:solidFill>
                <a:effectLst/>
                <a:latin typeface="udemy sans"/>
              </a:rPr>
              <a:t>A </a:t>
            </a:r>
            <a:r>
              <a:rPr lang="es-MX" sz="2000" b="1" i="0" dirty="0">
                <a:solidFill>
                  <a:srgbClr val="1C1D1F"/>
                </a:solidFill>
                <a:effectLst/>
                <a:latin typeface="udemy sans"/>
              </a:rPr>
              <a:t>nombre</a:t>
            </a:r>
            <a:r>
              <a:rPr lang="es-MX" sz="2000" b="0" i="0" dirty="0">
                <a:solidFill>
                  <a:srgbClr val="1C1D1F"/>
                </a:solidFill>
                <a:effectLst/>
                <a:latin typeface="udemy sans"/>
              </a:rPr>
              <a:t>, asígnale el valor "</a:t>
            </a:r>
            <a:r>
              <a:rPr lang="es-MX" sz="2000" b="1" i="0" dirty="0">
                <a:solidFill>
                  <a:srgbClr val="1C1D1F"/>
                </a:solidFill>
                <a:effectLst/>
                <a:latin typeface="udemy sans"/>
              </a:rPr>
              <a:t>Julia</a:t>
            </a:r>
            <a:r>
              <a:rPr lang="es-MX" sz="2000" b="0" i="0" dirty="0">
                <a:solidFill>
                  <a:srgbClr val="1C1D1F"/>
                </a:solidFill>
                <a:effectLst/>
                <a:latin typeface="udemy sans"/>
              </a:rPr>
              <a:t>", y en </a:t>
            </a:r>
            <a:r>
              <a:rPr lang="es-MX" sz="2000" b="1" i="0" dirty="0">
                <a:solidFill>
                  <a:srgbClr val="1C1D1F"/>
                </a:solidFill>
                <a:effectLst/>
                <a:latin typeface="udemy sans"/>
              </a:rPr>
              <a:t>apellido</a:t>
            </a:r>
            <a:r>
              <a:rPr lang="es-MX" sz="2000" b="0" i="0" dirty="0">
                <a:solidFill>
                  <a:srgbClr val="1C1D1F"/>
                </a:solidFill>
                <a:effectLst/>
                <a:latin typeface="udemy sans"/>
              </a:rPr>
              <a:t>, asigna el valor "</a:t>
            </a:r>
            <a:r>
              <a:rPr lang="es-MX" sz="2000" b="1" i="0" dirty="0">
                <a:solidFill>
                  <a:srgbClr val="1C1D1F"/>
                </a:solidFill>
                <a:effectLst/>
                <a:latin typeface="udemy sans"/>
              </a:rPr>
              <a:t>Roberts</a:t>
            </a:r>
            <a:r>
              <a:rPr lang="es-MX" sz="2000" b="0" i="0" dirty="0">
                <a:solidFill>
                  <a:srgbClr val="1C1D1F"/>
                </a:solidFill>
                <a:effectLst/>
                <a:latin typeface="udemy sans"/>
              </a:rPr>
              <a:t>". Finalmente, construye la variable </a:t>
            </a:r>
            <a:r>
              <a:rPr lang="es-MX" sz="2000" b="1" i="0" dirty="0" err="1">
                <a:solidFill>
                  <a:srgbClr val="1C1D1F"/>
                </a:solidFill>
                <a:effectLst/>
                <a:latin typeface="udemy sans"/>
              </a:rPr>
              <a:t>nombrecompleto</a:t>
            </a:r>
            <a:r>
              <a:rPr lang="es-MX" sz="2000" b="1" i="0" dirty="0">
                <a:solidFill>
                  <a:srgbClr val="1C1D1F"/>
                </a:solidFill>
                <a:effectLst/>
                <a:latin typeface="udemy sans"/>
              </a:rPr>
              <a:t> </a:t>
            </a:r>
            <a:r>
              <a:rPr lang="es-MX" sz="2000" b="0" i="0" dirty="0">
                <a:solidFill>
                  <a:srgbClr val="1C1D1F"/>
                </a:solidFill>
                <a:effectLst/>
                <a:latin typeface="udemy sans"/>
              </a:rPr>
              <a:t>concatenando las variables</a:t>
            </a:r>
          </a:p>
        </p:txBody>
      </p:sp>
      <p:sp>
        <p:nvSpPr>
          <p:cNvPr id="10" name="Rectangle 1">
            <a:extLst>
              <a:ext uri="{FF2B5EF4-FFF2-40B4-BE49-F238E27FC236}">
                <a16:creationId xmlns:a16="http://schemas.microsoft.com/office/drawing/2014/main" id="{ED64FD48-6EF9-8CF1-B60A-81FC57EA7F37}"/>
              </a:ext>
            </a:extLst>
          </p:cNvPr>
          <p:cNvSpPr>
            <a:spLocks noChangeArrowheads="1"/>
          </p:cNvSpPr>
          <p:nvPr/>
        </p:nvSpPr>
        <p:spPr bwMode="auto">
          <a:xfrm>
            <a:off x="4776788" y="4913313"/>
            <a:ext cx="6780213" cy="1298575"/>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0" i="0" u="none" strike="noStrike" cap="none" normalizeH="0" baseline="0" dirty="0">
                <a:ln>
                  <a:noFill/>
                </a:ln>
                <a:solidFill>
                  <a:srgbClr val="1C1D1F"/>
                </a:solidFill>
                <a:effectLst/>
                <a:latin typeface="udemy sans"/>
              </a:rPr>
              <a:t>Declara la variable curso, asígnale el valor "Python", y muestra en pantalla la frase:</a:t>
            </a:r>
            <a:endParaRPr kumimoji="0" lang="es-MX" altLang="es-MX" sz="20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1" i="0" u="none" strike="noStrike" cap="none" normalizeH="0" baseline="0" dirty="0">
                <a:ln>
                  <a:noFill/>
                </a:ln>
                <a:solidFill>
                  <a:srgbClr val="1C1D1F"/>
                </a:solidFill>
                <a:effectLst/>
                <a:latin typeface="udemy sans"/>
              </a:rPr>
              <a:t>Estás tomando un curso de </a:t>
            </a:r>
            <a:r>
              <a:rPr kumimoji="0" lang="es-MX" altLang="es-MX" sz="2000" b="1" i="0" u="none" strike="noStrike" cap="none" normalizeH="0" baseline="0" dirty="0">
                <a:ln>
                  <a:noFill/>
                </a:ln>
                <a:solidFill>
                  <a:srgbClr val="B4690E"/>
                </a:solidFill>
                <a:effectLst/>
                <a:latin typeface="sfmono-regular"/>
              </a:rPr>
              <a:t>curso</a:t>
            </a:r>
            <a:endParaRPr kumimoji="0" lang="es-MX" altLang="es-MX" sz="2000" b="0" i="0" u="none" strike="noStrike" cap="none" normalizeH="0" baseline="0" dirty="0">
              <a:ln>
                <a:noFill/>
              </a:ln>
              <a:solidFill>
                <a:schemeClr val="tx1"/>
              </a:solidFill>
              <a:effectLst/>
              <a:latin typeface="Arial" panose="020B0604020202020204" pitchFamily="34" charset="0"/>
            </a:endParaRPr>
          </a:p>
        </p:txBody>
      </p:sp>
      <p:sp>
        <p:nvSpPr>
          <p:cNvPr id="4" name="Título 3">
            <a:extLst>
              <a:ext uri="{FF2B5EF4-FFF2-40B4-BE49-F238E27FC236}">
                <a16:creationId xmlns:a16="http://schemas.microsoft.com/office/drawing/2014/main" id="{AB2D4F45-96AC-6C63-ED9E-ECB0701704D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Ejercicios</a:t>
            </a:r>
            <a:r>
              <a:rPr lang="en-US" sz="3600" kern="1200" dirty="0">
                <a:solidFill>
                  <a:srgbClr val="FFFFFF"/>
                </a:solidFill>
                <a:latin typeface="+mj-lt"/>
                <a:ea typeface="+mj-ea"/>
                <a:cs typeface="+mj-cs"/>
              </a:rPr>
              <a:t> Variables</a:t>
            </a:r>
          </a:p>
        </p:txBody>
      </p:sp>
      <p:sp>
        <p:nvSpPr>
          <p:cNvPr id="2" name="Marcador de pie de página 1">
            <a:extLst>
              <a:ext uri="{FF2B5EF4-FFF2-40B4-BE49-F238E27FC236}">
                <a16:creationId xmlns:a16="http://schemas.microsoft.com/office/drawing/2014/main" id="{445D1E6E-CBA8-166B-0511-CBAA18A5F543}"/>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8FA6E8C0-5B55-2BF4-3DC0-020119C581C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865279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1C47341-0854-AFCA-2226-60CBF8CB57AF}"/>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7" name="CuadroTexto 6">
            <a:extLst>
              <a:ext uri="{FF2B5EF4-FFF2-40B4-BE49-F238E27FC236}">
                <a16:creationId xmlns:a16="http://schemas.microsoft.com/office/drawing/2014/main" id="{F8069F31-E6BF-0B91-73C6-1D59BA799A0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i="1" dirty="0"/>
              <a:t>Int</a:t>
            </a:r>
          </a:p>
          <a:p>
            <a:pPr lvl="1" indent="-228600">
              <a:lnSpc>
                <a:spcPct val="90000"/>
              </a:lnSpc>
              <a:spcAft>
                <a:spcPts val="600"/>
              </a:spcAft>
              <a:buFont typeface="Arial" panose="020B0604020202020204" pitchFamily="34" charset="0"/>
              <a:buChar char="•"/>
            </a:pPr>
            <a:r>
              <a:rPr lang="en-US" sz="1700" dirty="0"/>
              <a:t>Int, o integer, es un </a:t>
            </a:r>
            <a:r>
              <a:rPr lang="en-US" sz="1700" dirty="0" err="1"/>
              <a:t>número</a:t>
            </a:r>
            <a:r>
              <a:rPr lang="en-US" sz="1700" dirty="0"/>
              <a:t> </a:t>
            </a:r>
            <a:r>
              <a:rPr lang="en-US" sz="1700" dirty="0" err="1"/>
              <a:t>entero</a:t>
            </a:r>
            <a:r>
              <a:rPr lang="en-US" sz="1700" dirty="0"/>
              <a:t>, </a:t>
            </a:r>
            <a:r>
              <a:rPr lang="en-US" sz="1700" dirty="0" err="1"/>
              <a:t>positivo</a:t>
            </a:r>
            <a:r>
              <a:rPr lang="en-US" sz="1700" dirty="0"/>
              <a:t> o </a:t>
            </a:r>
            <a:r>
              <a:rPr lang="en-US" sz="1700" dirty="0" err="1"/>
              <a:t>negativo</a:t>
            </a:r>
            <a:r>
              <a:rPr lang="en-US" sz="1700" dirty="0"/>
              <a:t>, sin </a:t>
            </a:r>
            <a:r>
              <a:rPr lang="en-US" sz="1700" dirty="0" err="1"/>
              <a:t>decimales</a:t>
            </a:r>
            <a:r>
              <a:rPr lang="en-US" sz="1700" dirty="0"/>
              <a:t>, de un largo </a:t>
            </a:r>
            <a:r>
              <a:rPr lang="en-US" sz="1700" dirty="0" err="1"/>
              <a:t>indeterminado</a:t>
            </a:r>
            <a:r>
              <a:rPr lang="en-US" sz="1700" dirty="0"/>
              <a:t>.</a:t>
            </a:r>
          </a:p>
          <a:p>
            <a:pPr lvl="1" indent="-228600">
              <a:lnSpc>
                <a:spcPct val="90000"/>
              </a:lnSpc>
              <a:spcAft>
                <a:spcPts val="600"/>
              </a:spcAft>
              <a:buFont typeface="Arial" panose="020B0604020202020204" pitchFamily="34" charset="0"/>
              <a:buChar char="•"/>
            </a:pPr>
            <a:r>
              <a:rPr lang="en-US" sz="1700" dirty="0"/>
              <a:t>num1 = 7 </a:t>
            </a:r>
          </a:p>
          <a:p>
            <a:pPr lvl="1" indent="-228600">
              <a:lnSpc>
                <a:spcPct val="90000"/>
              </a:lnSpc>
              <a:spcAft>
                <a:spcPts val="600"/>
              </a:spcAft>
              <a:buFont typeface="Arial" panose="020B0604020202020204" pitchFamily="34" charset="0"/>
              <a:buChar char="•"/>
            </a:pPr>
            <a:r>
              <a:rPr lang="en-US" sz="1700" dirty="0"/>
              <a:t>print(type(num1)) </a:t>
            </a:r>
          </a:p>
          <a:p>
            <a:pPr lvl="1" indent="-228600">
              <a:lnSpc>
                <a:spcPct val="90000"/>
              </a:lnSpc>
              <a:spcAft>
                <a:spcPts val="600"/>
              </a:spcAft>
              <a:buFont typeface="Arial" panose="020B0604020202020204" pitchFamily="34" charset="0"/>
              <a:buChar char="•"/>
            </a:pPr>
            <a:r>
              <a:rPr lang="en-US" sz="1700" dirty="0"/>
              <a:t>&gt;&gt; &lt; class ‘int’ &gt;</a:t>
            </a:r>
          </a:p>
          <a:p>
            <a:pPr indent="-228600">
              <a:lnSpc>
                <a:spcPct val="90000"/>
              </a:lnSpc>
              <a:spcAft>
                <a:spcPts val="600"/>
              </a:spcAft>
              <a:buFont typeface="Arial" panose="020B0604020202020204" pitchFamily="34" charset="0"/>
              <a:buChar char="•"/>
            </a:pPr>
            <a:r>
              <a:rPr lang="en-US" sz="1700" dirty="0"/>
              <a:t> </a:t>
            </a:r>
            <a:r>
              <a:rPr lang="en-US" sz="1700" i="1" dirty="0"/>
              <a:t>float </a:t>
            </a:r>
          </a:p>
          <a:p>
            <a:pPr lvl="1" indent="-228600">
              <a:lnSpc>
                <a:spcPct val="90000"/>
              </a:lnSpc>
              <a:spcAft>
                <a:spcPts val="600"/>
              </a:spcAft>
              <a:buFont typeface="Arial" panose="020B0604020202020204" pitchFamily="34" charset="0"/>
              <a:buChar char="•"/>
            </a:pPr>
            <a:r>
              <a:rPr lang="en-US" sz="1700" dirty="0"/>
              <a:t>Float, o "</a:t>
            </a:r>
            <a:r>
              <a:rPr lang="en-US" sz="1700" dirty="0" err="1"/>
              <a:t>número</a:t>
            </a:r>
            <a:r>
              <a:rPr lang="en-US" sz="1700" dirty="0"/>
              <a:t> de punto </a:t>
            </a:r>
            <a:r>
              <a:rPr lang="en-US" sz="1700" dirty="0" err="1"/>
              <a:t>flotante</a:t>
            </a:r>
            <a:r>
              <a:rPr lang="en-US" sz="1700" dirty="0"/>
              <a:t>" </a:t>
            </a:r>
          </a:p>
          <a:p>
            <a:pPr lvl="1" indent="-228600">
              <a:lnSpc>
                <a:spcPct val="90000"/>
              </a:lnSpc>
              <a:spcAft>
                <a:spcPts val="600"/>
              </a:spcAft>
              <a:buFont typeface="Arial" panose="020B0604020202020204" pitchFamily="34" charset="0"/>
              <a:buChar char="•"/>
            </a:pPr>
            <a:r>
              <a:rPr lang="en-US" sz="1700" dirty="0"/>
              <a:t>es un </a:t>
            </a:r>
            <a:r>
              <a:rPr lang="en-US" sz="1700" dirty="0" err="1"/>
              <a:t>número</a:t>
            </a:r>
            <a:r>
              <a:rPr lang="en-US" sz="1700" dirty="0"/>
              <a:t> que </a:t>
            </a:r>
            <a:r>
              <a:rPr lang="en-US" sz="1700" dirty="0" err="1"/>
              <a:t>puede</a:t>
            </a:r>
            <a:r>
              <a:rPr lang="en-US" sz="1700" dirty="0"/>
              <a:t> ser </a:t>
            </a:r>
            <a:r>
              <a:rPr lang="en-US" sz="1700" dirty="0" err="1"/>
              <a:t>positivo</a:t>
            </a:r>
            <a:r>
              <a:rPr lang="en-US" sz="1700" dirty="0"/>
              <a:t> o </a:t>
            </a:r>
            <a:r>
              <a:rPr lang="en-US" sz="1700" dirty="0" err="1"/>
              <a:t>negativo</a:t>
            </a:r>
            <a:r>
              <a:rPr lang="en-US" sz="1700" dirty="0"/>
              <a:t>, que a </a:t>
            </a:r>
            <a:r>
              <a:rPr lang="en-US" sz="1700" dirty="0" err="1"/>
              <a:t>su</a:t>
            </a:r>
            <a:r>
              <a:rPr lang="en-US" sz="1700" dirty="0"/>
              <a:t> </a:t>
            </a:r>
            <a:r>
              <a:rPr lang="en-US" sz="1700" dirty="0" err="1"/>
              <a:t>vez</a:t>
            </a:r>
            <a:r>
              <a:rPr lang="en-US" sz="1700" dirty="0"/>
              <a:t> </a:t>
            </a:r>
            <a:r>
              <a:rPr lang="en-US" sz="1700" dirty="0" err="1"/>
              <a:t>contiene</a:t>
            </a:r>
            <a:r>
              <a:rPr lang="en-US" sz="1700" dirty="0"/>
              <a:t> una o </a:t>
            </a:r>
            <a:r>
              <a:rPr lang="en-US" sz="1700" dirty="0" err="1"/>
              <a:t>más</a:t>
            </a:r>
            <a:r>
              <a:rPr lang="en-US" sz="1700" dirty="0"/>
              <a:t> </a:t>
            </a:r>
            <a:r>
              <a:rPr lang="en-US" sz="1700" dirty="0" err="1"/>
              <a:t>posiciones</a:t>
            </a:r>
            <a:r>
              <a:rPr lang="en-US" sz="1700" dirty="0"/>
              <a:t> </a:t>
            </a:r>
            <a:r>
              <a:rPr lang="en-US" sz="1700" dirty="0" err="1"/>
              <a:t>decimales</a:t>
            </a:r>
            <a:r>
              <a:rPr lang="en-US" sz="1700" dirty="0"/>
              <a:t>. </a:t>
            </a:r>
          </a:p>
          <a:p>
            <a:pPr lvl="1" indent="-228600">
              <a:lnSpc>
                <a:spcPct val="90000"/>
              </a:lnSpc>
              <a:spcAft>
                <a:spcPts val="600"/>
              </a:spcAft>
              <a:buFont typeface="Arial" panose="020B0604020202020204" pitchFamily="34" charset="0"/>
              <a:buChar char="•"/>
            </a:pPr>
            <a:r>
              <a:rPr lang="en-US" sz="1700" dirty="0"/>
              <a:t>num2 = 7.525587 </a:t>
            </a:r>
          </a:p>
          <a:p>
            <a:pPr lvl="1" indent="-228600">
              <a:lnSpc>
                <a:spcPct val="90000"/>
              </a:lnSpc>
              <a:spcAft>
                <a:spcPts val="600"/>
              </a:spcAft>
              <a:buFont typeface="Arial" panose="020B0604020202020204" pitchFamily="34" charset="0"/>
              <a:buChar char="•"/>
            </a:pPr>
            <a:r>
              <a:rPr lang="en-US" sz="1700" dirty="0"/>
              <a:t>print(type(num2)) </a:t>
            </a:r>
          </a:p>
          <a:p>
            <a:pPr lvl="1" indent="-228600">
              <a:lnSpc>
                <a:spcPct val="90000"/>
              </a:lnSpc>
              <a:spcAft>
                <a:spcPts val="600"/>
              </a:spcAft>
              <a:buFont typeface="Arial" panose="020B0604020202020204" pitchFamily="34" charset="0"/>
              <a:buChar char="•"/>
            </a:pPr>
            <a:r>
              <a:rPr lang="en-US" sz="1700" dirty="0"/>
              <a:t>&gt;&gt; &lt;class ‘float’ &gt;</a:t>
            </a:r>
          </a:p>
        </p:txBody>
      </p:sp>
      <p:sp>
        <p:nvSpPr>
          <p:cNvPr id="3" name="Marcador de número de diapositiva 2">
            <a:extLst>
              <a:ext uri="{FF2B5EF4-FFF2-40B4-BE49-F238E27FC236}">
                <a16:creationId xmlns:a16="http://schemas.microsoft.com/office/drawing/2014/main" id="{48F565D9-9CC6-5DA9-E38E-DB590B56663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
        <p:nvSpPr>
          <p:cNvPr id="9" name="CuadroTexto 8">
            <a:extLst>
              <a:ext uri="{FF2B5EF4-FFF2-40B4-BE49-F238E27FC236}">
                <a16:creationId xmlns:a16="http://schemas.microsoft.com/office/drawing/2014/main" id="{4E82DACB-4666-1CB9-67D6-A96893165FDF}"/>
              </a:ext>
            </a:extLst>
          </p:cNvPr>
          <p:cNvSpPr txBox="1"/>
          <p:nvPr/>
        </p:nvSpPr>
        <p:spPr>
          <a:xfrm>
            <a:off x="411163" y="992504"/>
            <a:ext cx="3327717" cy="5087547"/>
          </a:xfrm>
          <a:prstGeom prst="rect">
            <a:avLst/>
          </a:prstGeom>
          <a:noFill/>
        </p:spPr>
        <p:txBody>
          <a:bodyPr wrap="square">
            <a:spAutoFit/>
          </a:bodyPr>
          <a:lstStyle/>
          <a:p>
            <a:pPr>
              <a:lnSpc>
                <a:spcPct val="90000"/>
              </a:lnSpc>
              <a:spcAft>
                <a:spcPts val="600"/>
              </a:spcAft>
            </a:pPr>
            <a:r>
              <a:rPr lang="en-US" sz="2800" i="1" dirty="0">
                <a:solidFill>
                  <a:schemeClr val="bg1"/>
                </a:solidFill>
              </a:rPr>
              <a:t>integers &amp; floats</a:t>
            </a:r>
          </a:p>
          <a:p>
            <a:pPr>
              <a:lnSpc>
                <a:spcPct val="90000"/>
              </a:lnSpc>
              <a:spcAft>
                <a:spcPts val="600"/>
              </a:spcAft>
            </a:pPr>
            <a:endParaRPr lang="en-US" sz="2800" i="1" dirty="0">
              <a:solidFill>
                <a:schemeClr val="bg1"/>
              </a:solidFill>
            </a:endParaRPr>
          </a:p>
          <a:p>
            <a:pPr>
              <a:lnSpc>
                <a:spcPct val="90000"/>
              </a:lnSpc>
              <a:spcAft>
                <a:spcPts val="600"/>
              </a:spcAft>
            </a:pPr>
            <a:r>
              <a:rPr lang="en-US" sz="2400" dirty="0" err="1">
                <a:solidFill>
                  <a:schemeClr val="bg1"/>
                </a:solidFill>
              </a:rPr>
              <a:t>Existen</a:t>
            </a:r>
            <a:r>
              <a:rPr lang="en-US" sz="2400" dirty="0">
                <a:solidFill>
                  <a:schemeClr val="bg1"/>
                </a:solidFill>
              </a:rPr>
              <a:t> dos </a:t>
            </a:r>
            <a:r>
              <a:rPr lang="en-US" sz="2400" dirty="0" err="1">
                <a:solidFill>
                  <a:schemeClr val="bg1"/>
                </a:solidFill>
              </a:rPr>
              <a:t>tipos</a:t>
            </a:r>
            <a:r>
              <a:rPr lang="en-US" sz="2400" dirty="0">
                <a:solidFill>
                  <a:schemeClr val="bg1"/>
                </a:solidFill>
              </a:rPr>
              <a:t> de </a:t>
            </a:r>
            <a:r>
              <a:rPr lang="en-US" sz="2400" dirty="0" err="1">
                <a:solidFill>
                  <a:schemeClr val="bg1"/>
                </a:solidFill>
              </a:rPr>
              <a:t>datos</a:t>
            </a:r>
            <a:r>
              <a:rPr lang="en-US" sz="2400" dirty="0">
                <a:solidFill>
                  <a:schemeClr val="bg1"/>
                </a:solidFill>
              </a:rPr>
              <a:t> </a:t>
            </a:r>
            <a:r>
              <a:rPr lang="en-US" sz="2400" dirty="0" err="1">
                <a:solidFill>
                  <a:schemeClr val="bg1"/>
                </a:solidFill>
              </a:rPr>
              <a:t>numéricos</a:t>
            </a:r>
            <a:r>
              <a:rPr lang="en-US" sz="2400" dirty="0">
                <a:solidFill>
                  <a:schemeClr val="bg1"/>
                </a:solidFill>
              </a:rPr>
              <a:t> </a:t>
            </a:r>
            <a:r>
              <a:rPr lang="en-US" sz="2400" dirty="0" err="1">
                <a:solidFill>
                  <a:schemeClr val="bg1"/>
                </a:solidFill>
              </a:rPr>
              <a:t>básicos</a:t>
            </a:r>
            <a:r>
              <a:rPr lang="en-US" sz="2400" dirty="0">
                <a:solidFill>
                  <a:schemeClr val="bg1"/>
                </a:solidFill>
              </a:rPr>
              <a:t> en Python: int y float. Como </a:t>
            </a:r>
            <a:r>
              <a:rPr lang="en-US" sz="2400" dirty="0" err="1">
                <a:solidFill>
                  <a:schemeClr val="bg1"/>
                </a:solidFill>
              </a:rPr>
              <a:t>toda</a:t>
            </a:r>
            <a:r>
              <a:rPr lang="en-US" sz="2400" dirty="0">
                <a:solidFill>
                  <a:schemeClr val="bg1"/>
                </a:solidFill>
              </a:rPr>
              <a:t> variable en Python, </a:t>
            </a:r>
            <a:r>
              <a:rPr lang="en-US" sz="2400" dirty="0" err="1">
                <a:solidFill>
                  <a:schemeClr val="bg1"/>
                </a:solidFill>
              </a:rPr>
              <a:t>su</a:t>
            </a:r>
            <a:r>
              <a:rPr lang="en-US" sz="2400" dirty="0">
                <a:solidFill>
                  <a:schemeClr val="bg1"/>
                </a:solidFill>
              </a:rPr>
              <a:t> </a:t>
            </a:r>
            <a:r>
              <a:rPr lang="en-US" sz="2400" dirty="0" err="1">
                <a:solidFill>
                  <a:schemeClr val="bg1"/>
                </a:solidFill>
              </a:rPr>
              <a:t>tipo</a:t>
            </a:r>
            <a:r>
              <a:rPr lang="en-US" sz="2400" dirty="0">
                <a:solidFill>
                  <a:schemeClr val="bg1"/>
                </a:solidFill>
              </a:rPr>
              <a:t> </a:t>
            </a:r>
            <a:r>
              <a:rPr lang="en-US" sz="2400" dirty="0" err="1">
                <a:solidFill>
                  <a:schemeClr val="bg1"/>
                </a:solidFill>
              </a:rPr>
              <a:t>queda</a:t>
            </a:r>
            <a:r>
              <a:rPr lang="en-US" sz="2400" dirty="0">
                <a:solidFill>
                  <a:schemeClr val="bg1"/>
                </a:solidFill>
              </a:rPr>
              <a:t> </a:t>
            </a:r>
            <a:r>
              <a:rPr lang="en-US" sz="2400" dirty="0" err="1">
                <a:solidFill>
                  <a:schemeClr val="bg1"/>
                </a:solidFill>
              </a:rPr>
              <a:t>definido</a:t>
            </a:r>
            <a:r>
              <a:rPr lang="en-US" sz="2400" dirty="0">
                <a:solidFill>
                  <a:schemeClr val="bg1"/>
                </a:solidFill>
              </a:rPr>
              <a:t> al </a:t>
            </a:r>
            <a:r>
              <a:rPr lang="en-US" sz="2400" dirty="0" err="1">
                <a:solidFill>
                  <a:schemeClr val="bg1"/>
                </a:solidFill>
              </a:rPr>
              <a:t>asignarle</a:t>
            </a:r>
            <a:r>
              <a:rPr lang="en-US" sz="2400" dirty="0">
                <a:solidFill>
                  <a:schemeClr val="bg1"/>
                </a:solidFill>
              </a:rPr>
              <a:t> un valor a una variable. La </a:t>
            </a:r>
            <a:r>
              <a:rPr lang="en-US" sz="2400" dirty="0" err="1">
                <a:solidFill>
                  <a:schemeClr val="bg1"/>
                </a:solidFill>
              </a:rPr>
              <a:t>función</a:t>
            </a:r>
            <a:r>
              <a:rPr lang="en-US" sz="2400" dirty="0">
                <a:solidFill>
                  <a:schemeClr val="bg1"/>
                </a:solidFill>
              </a:rPr>
              <a:t> type() </a:t>
            </a:r>
            <a:r>
              <a:rPr lang="en-US" sz="2400" dirty="0" err="1">
                <a:solidFill>
                  <a:schemeClr val="bg1"/>
                </a:solidFill>
              </a:rPr>
              <a:t>nos</a:t>
            </a:r>
            <a:r>
              <a:rPr lang="en-US" sz="2400" dirty="0">
                <a:solidFill>
                  <a:schemeClr val="bg1"/>
                </a:solidFill>
              </a:rPr>
              <a:t> </a:t>
            </a:r>
            <a:r>
              <a:rPr lang="en-US" sz="2400" dirty="0" err="1">
                <a:solidFill>
                  <a:schemeClr val="bg1"/>
                </a:solidFill>
              </a:rPr>
              <a:t>permite</a:t>
            </a:r>
            <a:r>
              <a:rPr lang="en-US" sz="2400" dirty="0">
                <a:solidFill>
                  <a:schemeClr val="bg1"/>
                </a:solidFill>
              </a:rPr>
              <a:t> </a:t>
            </a:r>
            <a:r>
              <a:rPr lang="en-US" sz="2400" dirty="0" err="1">
                <a:solidFill>
                  <a:schemeClr val="bg1"/>
                </a:solidFill>
              </a:rPr>
              <a:t>obtener</a:t>
            </a:r>
            <a:r>
              <a:rPr lang="en-US" sz="2400" dirty="0">
                <a:solidFill>
                  <a:schemeClr val="bg1"/>
                </a:solidFill>
              </a:rPr>
              <a:t> </a:t>
            </a:r>
            <a:r>
              <a:rPr lang="en-US" sz="2400" dirty="0" err="1">
                <a:solidFill>
                  <a:schemeClr val="bg1"/>
                </a:solidFill>
              </a:rPr>
              <a:t>el</a:t>
            </a:r>
            <a:r>
              <a:rPr lang="en-US" sz="2400" dirty="0">
                <a:solidFill>
                  <a:schemeClr val="bg1"/>
                </a:solidFill>
              </a:rPr>
              <a:t> </a:t>
            </a:r>
            <a:r>
              <a:rPr lang="en-US" sz="2400" dirty="0" err="1">
                <a:solidFill>
                  <a:schemeClr val="bg1"/>
                </a:solidFill>
              </a:rPr>
              <a:t>tipo</a:t>
            </a:r>
            <a:r>
              <a:rPr lang="en-US" sz="2400" dirty="0">
                <a:solidFill>
                  <a:schemeClr val="bg1"/>
                </a:solidFill>
              </a:rPr>
              <a:t> de valor </a:t>
            </a:r>
            <a:r>
              <a:rPr lang="en-US" sz="2400" dirty="0" err="1">
                <a:solidFill>
                  <a:schemeClr val="bg1"/>
                </a:solidFill>
              </a:rPr>
              <a:t>almacenado</a:t>
            </a:r>
            <a:r>
              <a:rPr lang="en-US" sz="2400" dirty="0">
                <a:solidFill>
                  <a:schemeClr val="bg1"/>
                </a:solidFill>
              </a:rPr>
              <a:t> en una variable. </a:t>
            </a:r>
          </a:p>
          <a:p>
            <a:pPr>
              <a:lnSpc>
                <a:spcPct val="90000"/>
              </a:lnSpc>
              <a:spcAft>
                <a:spcPts val="600"/>
              </a:spcAft>
            </a:pPr>
            <a:r>
              <a:rPr lang="en-US" sz="2400" i="1" dirty="0">
                <a:solidFill>
                  <a:schemeClr val="bg1"/>
                </a:solidFill>
              </a:rPr>
              <a:t> </a:t>
            </a:r>
          </a:p>
        </p:txBody>
      </p:sp>
    </p:spTree>
    <p:extLst>
      <p:ext uri="{BB962C8B-B14F-4D97-AF65-F5344CB8AC3E}">
        <p14:creationId xmlns:p14="http://schemas.microsoft.com/office/powerpoint/2010/main" val="387322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AFB351EA-8BB8-16F9-CF8D-21F6828942EF}"/>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66CAFBE3-6092-AFF8-1A01-8EF1D8A7390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nSpc>
                <a:spcPct val="90000"/>
              </a:lnSpc>
              <a:spcAft>
                <a:spcPts val="600"/>
              </a:spcAft>
            </a:pPr>
            <a:r>
              <a:rPr lang="en-US" sz="1900" dirty="0" err="1"/>
              <a:t>Reglas</a:t>
            </a:r>
            <a:r>
              <a:rPr lang="en-US" sz="1900" dirty="0"/>
              <a:t> </a:t>
            </a:r>
          </a:p>
          <a:p>
            <a:pPr marL="342900" indent="-228600">
              <a:lnSpc>
                <a:spcPct val="90000"/>
              </a:lnSpc>
              <a:spcAft>
                <a:spcPts val="600"/>
              </a:spcAft>
              <a:buFont typeface="Arial" panose="020B0604020202020204" pitchFamily="34" charset="0"/>
              <a:buChar char="•"/>
            </a:pPr>
            <a:r>
              <a:rPr lang="en-US" sz="1900" dirty="0"/>
              <a:t>Legible: </a:t>
            </a:r>
            <a:r>
              <a:rPr lang="en-US" sz="1900" dirty="0" err="1"/>
              <a:t>nombre</a:t>
            </a:r>
            <a:r>
              <a:rPr lang="en-US" sz="1900" dirty="0"/>
              <a:t> de la variable es </a:t>
            </a:r>
            <a:r>
              <a:rPr lang="en-US" sz="1900" dirty="0" err="1"/>
              <a:t>relevante</a:t>
            </a:r>
            <a:r>
              <a:rPr lang="en-US" sz="1900" dirty="0"/>
              <a:t> </a:t>
            </a:r>
            <a:r>
              <a:rPr lang="en-US" sz="1900" dirty="0" err="1"/>
              <a:t>según</a:t>
            </a:r>
            <a:r>
              <a:rPr lang="en-US" sz="1900" dirty="0"/>
              <a:t> </a:t>
            </a:r>
            <a:r>
              <a:rPr lang="en-US" sz="1900" dirty="0" err="1"/>
              <a:t>su</a:t>
            </a:r>
            <a:r>
              <a:rPr lang="en-US" sz="1900" dirty="0"/>
              <a:t> </a:t>
            </a:r>
            <a:r>
              <a:rPr lang="en-US" sz="1900" dirty="0" err="1"/>
              <a:t>contenido</a:t>
            </a:r>
            <a:r>
              <a:rPr lang="en-US" sz="1900" dirty="0"/>
              <a:t> </a:t>
            </a:r>
          </a:p>
          <a:p>
            <a:pPr marL="342900" indent="-228600">
              <a:lnSpc>
                <a:spcPct val="90000"/>
              </a:lnSpc>
              <a:spcAft>
                <a:spcPts val="600"/>
              </a:spcAft>
              <a:buFont typeface="Arial" panose="020B0604020202020204" pitchFamily="34" charset="0"/>
              <a:buChar char="•"/>
            </a:pPr>
            <a:r>
              <a:rPr lang="en-US" sz="1900" dirty="0"/>
              <a:t>Unidad: no </a:t>
            </a:r>
            <a:r>
              <a:rPr lang="en-US" sz="1900" dirty="0" err="1"/>
              <a:t>existen</a:t>
            </a:r>
            <a:r>
              <a:rPr lang="en-US" sz="1900" dirty="0"/>
              <a:t> </a:t>
            </a:r>
            <a:r>
              <a:rPr lang="en-US" sz="1900" dirty="0" err="1"/>
              <a:t>espacios</a:t>
            </a:r>
            <a:r>
              <a:rPr lang="en-US" sz="1900" dirty="0"/>
              <a:t> (</a:t>
            </a:r>
            <a:r>
              <a:rPr lang="en-US" sz="1900" dirty="0" err="1"/>
              <a:t>puedes</a:t>
            </a:r>
            <a:r>
              <a:rPr lang="en-US" sz="1900" dirty="0"/>
              <a:t> </a:t>
            </a:r>
            <a:r>
              <a:rPr lang="en-US" sz="1900" dirty="0" err="1"/>
              <a:t>incorporar</a:t>
            </a:r>
            <a:r>
              <a:rPr lang="en-US" sz="1900" dirty="0"/>
              <a:t> </a:t>
            </a:r>
            <a:r>
              <a:rPr lang="en-US" sz="1900" dirty="0" err="1"/>
              <a:t>guiones</a:t>
            </a:r>
            <a:r>
              <a:rPr lang="en-US" sz="1900" dirty="0"/>
              <a:t> </a:t>
            </a:r>
            <a:r>
              <a:rPr lang="en-US" sz="1900" dirty="0" err="1"/>
              <a:t>bajos</a:t>
            </a:r>
            <a:r>
              <a:rPr lang="en-US" sz="1900" dirty="0"/>
              <a:t>) </a:t>
            </a:r>
          </a:p>
          <a:p>
            <a:pPr marL="342900" indent="-228600">
              <a:lnSpc>
                <a:spcPct val="90000"/>
              </a:lnSpc>
              <a:spcAft>
                <a:spcPts val="600"/>
              </a:spcAft>
              <a:buFont typeface="Arial" panose="020B0604020202020204" pitchFamily="34" charset="0"/>
              <a:buChar char="•"/>
            </a:pPr>
            <a:r>
              <a:rPr lang="en-US" sz="1900" dirty="0" err="1"/>
              <a:t>Hispanismos</a:t>
            </a:r>
            <a:r>
              <a:rPr lang="en-US" sz="1900" dirty="0"/>
              <a:t>: </a:t>
            </a:r>
            <a:r>
              <a:rPr lang="en-US" sz="1900" dirty="0" err="1"/>
              <a:t>omitir</a:t>
            </a:r>
            <a:r>
              <a:rPr lang="en-US" sz="1900" dirty="0"/>
              <a:t> </a:t>
            </a:r>
            <a:r>
              <a:rPr lang="en-US" sz="1900" dirty="0" err="1"/>
              <a:t>signos</a:t>
            </a:r>
            <a:r>
              <a:rPr lang="en-US" sz="1900" dirty="0"/>
              <a:t> </a:t>
            </a:r>
            <a:r>
              <a:rPr lang="en-US" sz="1900" dirty="0" err="1"/>
              <a:t>específicos</a:t>
            </a:r>
            <a:r>
              <a:rPr lang="en-US" sz="1900" dirty="0"/>
              <a:t> del </a:t>
            </a:r>
            <a:r>
              <a:rPr lang="en-US" sz="1900" dirty="0" err="1"/>
              <a:t>idioma</a:t>
            </a:r>
            <a:r>
              <a:rPr lang="en-US" sz="1900" dirty="0"/>
              <a:t> </a:t>
            </a:r>
            <a:r>
              <a:rPr lang="en-US" sz="1900" dirty="0" err="1"/>
              <a:t>español</a:t>
            </a:r>
            <a:r>
              <a:rPr lang="en-US" sz="1900" dirty="0"/>
              <a:t>, como tildes o la </a:t>
            </a:r>
            <a:r>
              <a:rPr lang="en-US" sz="1900" dirty="0" err="1"/>
              <a:t>letra</a:t>
            </a:r>
            <a:r>
              <a:rPr lang="en-US" sz="1900" dirty="0"/>
              <a:t> ñ </a:t>
            </a:r>
          </a:p>
          <a:p>
            <a:pPr marL="342900" indent="-228600">
              <a:lnSpc>
                <a:spcPct val="90000"/>
              </a:lnSpc>
              <a:spcAft>
                <a:spcPts val="600"/>
              </a:spcAft>
              <a:buFont typeface="Arial" panose="020B0604020202020204" pitchFamily="34" charset="0"/>
              <a:buChar char="•"/>
            </a:pPr>
            <a:r>
              <a:rPr lang="en-US" sz="1900" dirty="0" err="1"/>
              <a:t>Números</a:t>
            </a:r>
            <a:r>
              <a:rPr lang="en-US" sz="1900" dirty="0"/>
              <a:t>: </a:t>
            </a:r>
            <a:r>
              <a:rPr lang="en-US" sz="1900" dirty="0" err="1"/>
              <a:t>los</a:t>
            </a:r>
            <a:r>
              <a:rPr lang="en-US" sz="1900" dirty="0"/>
              <a:t> </a:t>
            </a:r>
            <a:r>
              <a:rPr lang="en-US" sz="1900" dirty="0" err="1"/>
              <a:t>nombres</a:t>
            </a:r>
            <a:r>
              <a:rPr lang="en-US" sz="1900" dirty="0"/>
              <a:t> de las variables no </a:t>
            </a:r>
            <a:r>
              <a:rPr lang="en-US" sz="1900" dirty="0" err="1"/>
              <a:t>deben</a:t>
            </a:r>
            <a:r>
              <a:rPr lang="en-US" sz="1900" dirty="0"/>
              <a:t> </a:t>
            </a:r>
            <a:r>
              <a:rPr lang="en-US" sz="1900" dirty="0" err="1"/>
              <a:t>empezar</a:t>
            </a:r>
            <a:r>
              <a:rPr lang="en-US" sz="1900" dirty="0"/>
              <a:t> </a:t>
            </a:r>
            <a:r>
              <a:rPr lang="en-US" sz="1900" dirty="0" err="1"/>
              <a:t>por</a:t>
            </a:r>
            <a:r>
              <a:rPr lang="en-US" sz="1900" dirty="0"/>
              <a:t> </a:t>
            </a:r>
            <a:r>
              <a:rPr lang="en-US" sz="1900" dirty="0" err="1"/>
              <a:t>números</a:t>
            </a:r>
            <a:r>
              <a:rPr lang="en-US" sz="1900" dirty="0"/>
              <a:t> (</a:t>
            </a:r>
            <a:r>
              <a:rPr lang="en-US" sz="1900" dirty="0" err="1"/>
              <a:t>aunque</a:t>
            </a:r>
            <a:r>
              <a:rPr lang="en-US" sz="1900" dirty="0"/>
              <a:t> </a:t>
            </a:r>
            <a:r>
              <a:rPr lang="en-US" sz="1900" dirty="0" err="1"/>
              <a:t>pueden</a:t>
            </a:r>
            <a:r>
              <a:rPr lang="en-US" sz="1900" dirty="0"/>
              <a:t> </a:t>
            </a:r>
            <a:r>
              <a:rPr lang="en-US" sz="1900" dirty="0" err="1"/>
              <a:t>contenerlos</a:t>
            </a:r>
            <a:r>
              <a:rPr lang="en-US" sz="1900" dirty="0"/>
              <a:t> al final)</a:t>
            </a:r>
          </a:p>
          <a:p>
            <a:pPr marL="342900" indent="-228600">
              <a:lnSpc>
                <a:spcPct val="90000"/>
              </a:lnSpc>
              <a:spcAft>
                <a:spcPts val="600"/>
              </a:spcAft>
              <a:buFont typeface="Arial" panose="020B0604020202020204" pitchFamily="34" charset="0"/>
              <a:buChar char="•"/>
            </a:pPr>
            <a:r>
              <a:rPr lang="en-US" sz="1900" dirty="0"/>
              <a:t> </a:t>
            </a:r>
            <a:r>
              <a:rPr lang="en-US" sz="1900" dirty="0" err="1"/>
              <a:t>Signos</a:t>
            </a:r>
            <a:r>
              <a:rPr lang="en-US" sz="1900" dirty="0"/>
              <a:t>/</a:t>
            </a:r>
            <a:r>
              <a:rPr lang="en-US" sz="1900" dirty="0" err="1"/>
              <a:t>símbolos</a:t>
            </a:r>
            <a:r>
              <a:rPr lang="en-US" sz="1900" dirty="0"/>
              <a:t>: no se </a:t>
            </a:r>
            <a:r>
              <a:rPr lang="en-US" sz="1900" dirty="0" err="1"/>
              <a:t>deben</a:t>
            </a:r>
            <a:r>
              <a:rPr lang="en-US" sz="1900" dirty="0"/>
              <a:t> </a:t>
            </a:r>
            <a:r>
              <a:rPr lang="en-US" sz="1900" dirty="0" err="1"/>
              <a:t>incluir</a:t>
            </a:r>
            <a:r>
              <a:rPr lang="en-US" sz="1900" dirty="0"/>
              <a:t> : " ' , &lt; &gt; / ? | \ ( ) ! @ # $ % ^ &amp; * ~ - + </a:t>
            </a:r>
          </a:p>
          <a:p>
            <a:pPr marL="342900" indent="-228600">
              <a:lnSpc>
                <a:spcPct val="90000"/>
              </a:lnSpc>
              <a:spcAft>
                <a:spcPts val="600"/>
              </a:spcAft>
              <a:buFont typeface="Arial" panose="020B0604020202020204" pitchFamily="34" charset="0"/>
              <a:buChar char="•"/>
            </a:pPr>
            <a:r>
              <a:rPr lang="en-US" sz="1900" dirty="0"/>
              <a:t>Palabras clave: no </a:t>
            </a:r>
            <a:r>
              <a:rPr lang="en-US" sz="1900" dirty="0" err="1"/>
              <a:t>utilizamos</a:t>
            </a:r>
            <a:r>
              <a:rPr lang="en-US" sz="1900" dirty="0"/>
              <a:t> palabras </a:t>
            </a:r>
            <a:r>
              <a:rPr lang="en-US" sz="1900" dirty="0" err="1"/>
              <a:t>reservadas</a:t>
            </a:r>
            <a:r>
              <a:rPr lang="en-US" sz="1900" dirty="0"/>
              <a:t> </a:t>
            </a:r>
            <a:r>
              <a:rPr lang="en-US" sz="1900" dirty="0" err="1"/>
              <a:t>por</a:t>
            </a:r>
            <a:r>
              <a:rPr lang="en-US" sz="1900" dirty="0"/>
              <a:t> Python</a:t>
            </a:r>
          </a:p>
        </p:txBody>
      </p:sp>
      <p:sp>
        <p:nvSpPr>
          <p:cNvPr id="3" name="Marcador de número de diapositiva 2">
            <a:extLst>
              <a:ext uri="{FF2B5EF4-FFF2-40B4-BE49-F238E27FC236}">
                <a16:creationId xmlns:a16="http://schemas.microsoft.com/office/drawing/2014/main" id="{8F4B83AF-0E95-AD83-6930-F6E1A571BAE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51FD1FA7-8612-7735-3F5A-C2ACC791CDEC}"/>
              </a:ext>
            </a:extLst>
          </p:cNvPr>
          <p:cNvSpPr txBox="1"/>
          <p:nvPr/>
        </p:nvSpPr>
        <p:spPr>
          <a:xfrm>
            <a:off x="42990" y="1825178"/>
            <a:ext cx="3943924" cy="3570208"/>
          </a:xfrm>
          <a:prstGeom prst="rect">
            <a:avLst/>
          </a:prstGeom>
          <a:noFill/>
        </p:spPr>
        <p:txBody>
          <a:bodyPr wrap="square">
            <a:spAutoFit/>
          </a:bodyPr>
          <a:lstStyle/>
          <a:p>
            <a:pPr>
              <a:lnSpc>
                <a:spcPct val="90000"/>
              </a:lnSpc>
              <a:spcAft>
                <a:spcPts val="600"/>
              </a:spcAft>
            </a:pPr>
            <a:r>
              <a:rPr lang="en-US" sz="2400" i="1" dirty="0" err="1">
                <a:solidFill>
                  <a:schemeClr val="bg1"/>
                </a:solidFill>
              </a:rPr>
              <a:t>Nombre</a:t>
            </a:r>
            <a:r>
              <a:rPr lang="en-US" sz="2400" i="1" dirty="0">
                <a:solidFill>
                  <a:schemeClr val="bg1"/>
                </a:solidFill>
              </a:rPr>
              <a:t> de variables</a:t>
            </a:r>
          </a:p>
          <a:p>
            <a:pPr>
              <a:lnSpc>
                <a:spcPct val="90000"/>
              </a:lnSpc>
              <a:spcAft>
                <a:spcPts val="600"/>
              </a:spcAft>
            </a:pPr>
            <a:r>
              <a:rPr lang="en-US" sz="2400" dirty="0" err="1">
                <a:solidFill>
                  <a:schemeClr val="bg1"/>
                </a:solidFill>
              </a:rPr>
              <a:t>Existen</a:t>
            </a:r>
            <a:r>
              <a:rPr lang="en-US" sz="2400" dirty="0">
                <a:solidFill>
                  <a:schemeClr val="bg1"/>
                </a:solidFill>
              </a:rPr>
              <a:t> </a:t>
            </a:r>
            <a:r>
              <a:rPr lang="en-US" sz="2400" dirty="0" err="1">
                <a:solidFill>
                  <a:schemeClr val="bg1"/>
                </a:solidFill>
              </a:rPr>
              <a:t>convenciones</a:t>
            </a:r>
            <a:r>
              <a:rPr lang="en-US" sz="2400" dirty="0">
                <a:solidFill>
                  <a:schemeClr val="bg1"/>
                </a:solidFill>
              </a:rPr>
              <a:t> y </a:t>
            </a:r>
            <a:r>
              <a:rPr lang="en-US" sz="2400" dirty="0" err="1">
                <a:solidFill>
                  <a:schemeClr val="bg1"/>
                </a:solidFill>
              </a:rPr>
              <a:t>buenas</a:t>
            </a:r>
            <a:r>
              <a:rPr lang="en-US" sz="2400" dirty="0">
                <a:solidFill>
                  <a:schemeClr val="bg1"/>
                </a:solidFill>
              </a:rPr>
              <a:t> </a:t>
            </a:r>
            <a:r>
              <a:rPr lang="en-US" sz="2400" dirty="0" err="1">
                <a:solidFill>
                  <a:schemeClr val="bg1"/>
                </a:solidFill>
              </a:rPr>
              <a:t>prácticas</a:t>
            </a:r>
            <a:r>
              <a:rPr lang="en-US" sz="2400" dirty="0">
                <a:solidFill>
                  <a:schemeClr val="bg1"/>
                </a:solidFill>
              </a:rPr>
              <a:t> </a:t>
            </a:r>
            <a:r>
              <a:rPr lang="en-US" sz="2400" dirty="0" err="1">
                <a:solidFill>
                  <a:schemeClr val="bg1"/>
                </a:solidFill>
              </a:rPr>
              <a:t>asociadas</a:t>
            </a:r>
            <a:r>
              <a:rPr lang="en-US" sz="2400" dirty="0">
                <a:solidFill>
                  <a:schemeClr val="bg1"/>
                </a:solidFill>
              </a:rPr>
              <a:t> al </a:t>
            </a:r>
            <a:r>
              <a:rPr lang="en-US" sz="2400" dirty="0" err="1">
                <a:solidFill>
                  <a:schemeClr val="bg1"/>
                </a:solidFill>
              </a:rPr>
              <a:t>nombre</a:t>
            </a:r>
            <a:r>
              <a:rPr lang="en-US" sz="2400" dirty="0">
                <a:solidFill>
                  <a:schemeClr val="bg1"/>
                </a:solidFill>
              </a:rPr>
              <a:t> de las variables </a:t>
            </a:r>
            <a:r>
              <a:rPr lang="en-US" sz="2400" dirty="0" err="1">
                <a:solidFill>
                  <a:schemeClr val="bg1"/>
                </a:solidFill>
              </a:rPr>
              <a:t>creadas</a:t>
            </a:r>
            <a:r>
              <a:rPr lang="en-US" sz="2400" dirty="0">
                <a:solidFill>
                  <a:schemeClr val="bg1"/>
                </a:solidFill>
              </a:rPr>
              <a:t> en Python. Las </a:t>
            </a:r>
            <a:r>
              <a:rPr lang="en-US" sz="2400" dirty="0" err="1">
                <a:solidFill>
                  <a:schemeClr val="bg1"/>
                </a:solidFill>
              </a:rPr>
              <a:t>mismas</a:t>
            </a:r>
            <a:r>
              <a:rPr lang="en-US" sz="2400" dirty="0">
                <a:solidFill>
                  <a:schemeClr val="bg1"/>
                </a:solidFill>
              </a:rPr>
              <a:t> </a:t>
            </a:r>
            <a:r>
              <a:rPr lang="en-US" sz="2400" dirty="0" err="1">
                <a:solidFill>
                  <a:schemeClr val="bg1"/>
                </a:solidFill>
              </a:rPr>
              <a:t>tienen</a:t>
            </a:r>
            <a:r>
              <a:rPr lang="en-US" sz="2400" dirty="0">
                <a:solidFill>
                  <a:schemeClr val="bg1"/>
                </a:solidFill>
              </a:rPr>
              <a:t> la </a:t>
            </a:r>
            <a:r>
              <a:rPr lang="en-US" sz="2400" dirty="0" err="1">
                <a:solidFill>
                  <a:schemeClr val="bg1"/>
                </a:solidFill>
              </a:rPr>
              <a:t>intención</a:t>
            </a:r>
            <a:r>
              <a:rPr lang="en-US" sz="2400" dirty="0">
                <a:solidFill>
                  <a:schemeClr val="bg1"/>
                </a:solidFill>
              </a:rPr>
              <a:t> de </a:t>
            </a:r>
            <a:r>
              <a:rPr lang="en-US" sz="2400" dirty="0" err="1">
                <a:solidFill>
                  <a:schemeClr val="bg1"/>
                </a:solidFill>
              </a:rPr>
              <a:t>facilitar</a:t>
            </a:r>
            <a:r>
              <a:rPr lang="en-US" sz="2400" dirty="0">
                <a:solidFill>
                  <a:schemeClr val="bg1"/>
                </a:solidFill>
              </a:rPr>
              <a:t> la </a:t>
            </a:r>
            <a:r>
              <a:rPr lang="en-US" sz="2400" dirty="0" err="1">
                <a:solidFill>
                  <a:schemeClr val="bg1"/>
                </a:solidFill>
              </a:rPr>
              <a:t>interpretabilidad</a:t>
            </a:r>
            <a:r>
              <a:rPr lang="en-US" sz="2400" dirty="0">
                <a:solidFill>
                  <a:schemeClr val="bg1"/>
                </a:solidFill>
              </a:rPr>
              <a:t> y </a:t>
            </a:r>
            <a:r>
              <a:rPr lang="en-US" sz="2400" dirty="0" err="1">
                <a:solidFill>
                  <a:schemeClr val="bg1"/>
                </a:solidFill>
              </a:rPr>
              <a:t>mantenimiento</a:t>
            </a:r>
            <a:r>
              <a:rPr lang="en-US" sz="2400" dirty="0">
                <a:solidFill>
                  <a:schemeClr val="bg1"/>
                </a:solidFill>
              </a:rPr>
              <a:t> del </a:t>
            </a:r>
            <a:r>
              <a:rPr lang="en-US" sz="2400" dirty="0" err="1">
                <a:solidFill>
                  <a:schemeClr val="bg1"/>
                </a:solidFill>
              </a:rPr>
              <a:t>código</a:t>
            </a:r>
            <a:r>
              <a:rPr lang="en-US" sz="2400" dirty="0">
                <a:solidFill>
                  <a:schemeClr val="bg1"/>
                </a:solidFill>
              </a:rPr>
              <a:t> </a:t>
            </a:r>
            <a:r>
              <a:rPr lang="en-US" sz="2400" dirty="0" err="1">
                <a:solidFill>
                  <a:schemeClr val="bg1"/>
                </a:solidFill>
              </a:rPr>
              <a:t>creado</a:t>
            </a:r>
            <a:r>
              <a:rPr lang="en-US" sz="2400" dirty="0">
                <a:solidFill>
                  <a:schemeClr val="bg1"/>
                </a:solidFill>
              </a:rPr>
              <a:t>.  </a:t>
            </a:r>
          </a:p>
          <a:p>
            <a:pPr>
              <a:lnSpc>
                <a:spcPct val="90000"/>
              </a:lnSpc>
              <a:spcAft>
                <a:spcPts val="600"/>
              </a:spcAft>
            </a:pPr>
            <a:r>
              <a:rPr lang="en-US" sz="2400" i="1" dirty="0">
                <a:solidFill>
                  <a:schemeClr val="bg1"/>
                </a:solidFill>
              </a:rPr>
              <a:t> </a:t>
            </a:r>
          </a:p>
        </p:txBody>
      </p:sp>
    </p:spTree>
    <p:extLst>
      <p:ext uri="{BB962C8B-B14F-4D97-AF65-F5344CB8AC3E}">
        <p14:creationId xmlns:p14="http://schemas.microsoft.com/office/powerpoint/2010/main" val="86014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Open Quotation Mark">
            <a:extLst>
              <a:ext uri="{FF2B5EF4-FFF2-40B4-BE49-F238E27FC236}">
                <a16:creationId xmlns:a16="http://schemas.microsoft.com/office/drawing/2014/main" id="{0AB7B008-C859-5AD8-1D4A-A39DEE9900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5" name="CuadroTexto 4">
            <a:extLst>
              <a:ext uri="{FF2B5EF4-FFF2-40B4-BE49-F238E27FC236}">
                <a16:creationId xmlns:a16="http://schemas.microsoft.com/office/drawing/2014/main" id="{36E74193-4E65-ADA1-70AD-E848C5FFDD9E}"/>
              </a:ext>
            </a:extLst>
          </p:cNvPr>
          <p:cNvSpPr txBox="1"/>
          <p:nvPr/>
        </p:nvSpPr>
        <p:spPr>
          <a:xfrm>
            <a:off x="4104622" y="1928155"/>
            <a:ext cx="7612696" cy="18390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err="1">
                <a:effectLst/>
              </a:rPr>
              <a:t>Declara</a:t>
            </a:r>
            <a:r>
              <a:rPr lang="en-US" b="0" i="0" dirty="0">
                <a:effectLst/>
              </a:rPr>
              <a:t> una variable </a:t>
            </a:r>
            <a:r>
              <a:rPr lang="en-US" b="0" i="0" dirty="0" err="1">
                <a:effectLst/>
              </a:rPr>
              <a:t>numérica</a:t>
            </a:r>
            <a:r>
              <a:rPr lang="en-US" b="0" i="0" dirty="0">
                <a:effectLst/>
              </a:rPr>
              <a:t> </a:t>
            </a:r>
            <a:r>
              <a:rPr lang="en-US" b="0" i="0" dirty="0" err="1">
                <a:effectLst/>
              </a:rPr>
              <a:t>llamada</a:t>
            </a:r>
            <a:r>
              <a:rPr lang="en-US" b="0" i="0" dirty="0">
                <a:effectLst/>
              </a:rPr>
              <a:t> </a:t>
            </a:r>
            <a:r>
              <a:rPr lang="en-US" b="1" i="0" dirty="0" err="1">
                <a:effectLst/>
              </a:rPr>
              <a:t>num_entero</a:t>
            </a:r>
            <a:r>
              <a:rPr lang="en-US" b="1" i="0" dirty="0">
                <a:effectLst/>
              </a:rPr>
              <a:t> </a:t>
            </a:r>
            <a:r>
              <a:rPr lang="en-US" b="0" i="0" dirty="0">
                <a:effectLst/>
              </a:rPr>
              <a:t>que </a:t>
            </a:r>
            <a:r>
              <a:rPr lang="en-US" b="0" i="0" dirty="0" err="1">
                <a:effectLst/>
              </a:rPr>
              <a:t>contenga</a:t>
            </a:r>
            <a:r>
              <a:rPr lang="en-US" b="0" i="0" dirty="0">
                <a:effectLst/>
              </a:rPr>
              <a:t> un valor de </a:t>
            </a:r>
            <a:r>
              <a:rPr lang="en-US" b="0" i="0" dirty="0" err="1">
                <a:effectLst/>
              </a:rPr>
              <a:t>tipo</a:t>
            </a:r>
            <a:r>
              <a:rPr lang="en-US" b="0" i="0" dirty="0">
                <a:effectLst/>
              </a:rPr>
              <a:t> </a:t>
            </a:r>
            <a:r>
              <a:rPr lang="en-US" b="1" i="0" dirty="0">
                <a:effectLst/>
              </a:rPr>
              <a:t>integer </a:t>
            </a:r>
            <a:r>
              <a:rPr lang="en-US" b="0" i="0" dirty="0">
                <a:effectLst/>
              </a:rPr>
              <a:t>de </a:t>
            </a:r>
            <a:r>
              <a:rPr lang="en-US" b="0" i="0" dirty="0" err="1">
                <a:effectLst/>
              </a:rPr>
              <a:t>tu</a:t>
            </a:r>
            <a:r>
              <a:rPr lang="en-US" b="0" i="0" dirty="0">
                <a:effectLst/>
              </a:rPr>
              <a:t> </a:t>
            </a:r>
            <a:r>
              <a:rPr lang="en-US" b="0" i="0" dirty="0" err="1">
                <a:effectLst/>
              </a:rPr>
              <a:t>elección</a:t>
            </a:r>
            <a:r>
              <a:rPr lang="en-US" b="0" i="0" dirty="0">
                <a:effectLst/>
              </a:rPr>
              <a:t>.</a:t>
            </a:r>
          </a:p>
          <a:p>
            <a:pPr indent="-228600">
              <a:lnSpc>
                <a:spcPct val="90000"/>
              </a:lnSpc>
              <a:spcAft>
                <a:spcPts val="600"/>
              </a:spcAft>
              <a:buFont typeface="Arial" panose="020B0604020202020204" pitchFamily="34" charset="0"/>
              <a:buChar char="•"/>
            </a:pPr>
            <a:r>
              <a:rPr lang="en-US" b="1" i="0" dirty="0" err="1">
                <a:effectLst/>
              </a:rPr>
              <a:t>Imprime</a:t>
            </a:r>
            <a:r>
              <a:rPr lang="en-US" b="1" i="0" dirty="0">
                <a:effectLst/>
              </a:rPr>
              <a:t> </a:t>
            </a:r>
            <a:r>
              <a:rPr lang="en-US" b="0" i="0" dirty="0" err="1">
                <a:effectLst/>
              </a:rPr>
              <a:t>el</a:t>
            </a:r>
            <a:r>
              <a:rPr lang="en-US" b="0" i="0" dirty="0">
                <a:effectLst/>
              </a:rPr>
              <a:t> </a:t>
            </a:r>
            <a:r>
              <a:rPr lang="en-US" b="1" i="1" dirty="0" err="1">
                <a:effectLst/>
              </a:rPr>
              <a:t>tipo</a:t>
            </a:r>
            <a:r>
              <a:rPr lang="en-US" b="1" i="1" dirty="0">
                <a:effectLst/>
              </a:rPr>
              <a:t> de </a:t>
            </a:r>
            <a:r>
              <a:rPr lang="en-US" b="1" i="1" dirty="0" err="1">
                <a:effectLst/>
              </a:rPr>
              <a:t>dato</a:t>
            </a:r>
            <a:r>
              <a:rPr lang="en-US" b="0" i="0" dirty="0">
                <a:effectLst/>
              </a:rPr>
              <a:t> de </a:t>
            </a:r>
            <a:r>
              <a:rPr lang="en-US" b="0" i="0" dirty="0" err="1">
                <a:effectLst/>
              </a:rPr>
              <a:t>dicha</a:t>
            </a:r>
            <a:r>
              <a:rPr lang="en-US" b="0" i="0" dirty="0">
                <a:effectLst/>
              </a:rPr>
              <a:t> variable.</a:t>
            </a:r>
          </a:p>
        </p:txBody>
      </p:sp>
      <p:sp>
        <p:nvSpPr>
          <p:cNvPr id="2" name="Marcador de pie de página 1">
            <a:extLst>
              <a:ext uri="{FF2B5EF4-FFF2-40B4-BE49-F238E27FC236}">
                <a16:creationId xmlns:a16="http://schemas.microsoft.com/office/drawing/2014/main" id="{F13E8283-7642-F423-34FF-4923AF340DA5}"/>
              </a:ext>
            </a:extLst>
          </p:cNvPr>
          <p:cNvSpPr>
            <a:spLocks noGrp="1"/>
          </p:cNvSpPr>
          <p:nvPr>
            <p:ph type="ftr" sz="quarter" idx="11"/>
          </p:nvPr>
        </p:nvSpPr>
        <p:spPr>
          <a:xfrm>
            <a:off x="4064000" y="6356350"/>
            <a:ext cx="408940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D72B3E5A-C0FC-6F67-B321-1E59FA4F32C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smtClean="0"/>
              <a:pPr>
                <a:spcAft>
                  <a:spcPts val="600"/>
                </a:spcAft>
              </a:pPr>
              <a:t>17</a:t>
            </a:fld>
            <a:endParaRPr lang="en-US"/>
          </a:p>
        </p:txBody>
      </p:sp>
      <p:sp>
        <p:nvSpPr>
          <p:cNvPr id="7" name="CuadroTexto 6">
            <a:extLst>
              <a:ext uri="{FF2B5EF4-FFF2-40B4-BE49-F238E27FC236}">
                <a16:creationId xmlns:a16="http://schemas.microsoft.com/office/drawing/2014/main" id="{631710DF-BE46-2565-94FE-5773D3C69F14}"/>
              </a:ext>
            </a:extLst>
          </p:cNvPr>
          <p:cNvSpPr txBox="1"/>
          <p:nvPr/>
        </p:nvSpPr>
        <p:spPr>
          <a:xfrm>
            <a:off x="4064000" y="562756"/>
            <a:ext cx="7653318" cy="1000274"/>
          </a:xfrm>
          <a:prstGeom prst="rect">
            <a:avLst/>
          </a:prstGeom>
          <a:noFill/>
        </p:spPr>
        <p:txBody>
          <a:bodyPr wrap="square">
            <a:spAutoFit/>
          </a:bodyPr>
          <a:lstStyle/>
          <a:p>
            <a:pPr algn="l">
              <a:spcAft>
                <a:spcPts val="600"/>
              </a:spcAft>
            </a:pPr>
            <a:r>
              <a:rPr lang="es-MX" b="0" i="0" dirty="0">
                <a:solidFill>
                  <a:srgbClr val="1C1D1F"/>
                </a:solidFill>
                <a:effectLst/>
                <a:latin typeface="udemy sans"/>
              </a:rPr>
              <a:t>Declara una variable numérica llamada </a:t>
            </a:r>
            <a:r>
              <a:rPr lang="es-MX" b="1" i="0" dirty="0" err="1">
                <a:solidFill>
                  <a:srgbClr val="1C1D1F"/>
                </a:solidFill>
                <a:effectLst/>
                <a:latin typeface="udemy sans"/>
              </a:rPr>
              <a:t>num_decimal</a:t>
            </a:r>
            <a:r>
              <a:rPr lang="es-MX" b="1" i="0" dirty="0">
                <a:solidFill>
                  <a:srgbClr val="1C1D1F"/>
                </a:solidFill>
                <a:effectLst/>
                <a:latin typeface="udemy sans"/>
              </a:rPr>
              <a:t> </a:t>
            </a:r>
            <a:r>
              <a:rPr lang="es-MX" b="0" i="0" dirty="0">
                <a:solidFill>
                  <a:srgbClr val="1C1D1F"/>
                </a:solidFill>
                <a:effectLst/>
                <a:latin typeface="udemy sans"/>
              </a:rPr>
              <a:t>que contenga un valor de tipo </a:t>
            </a:r>
            <a:r>
              <a:rPr lang="es-MX" b="1" i="0" dirty="0" err="1">
                <a:solidFill>
                  <a:srgbClr val="1C1D1F"/>
                </a:solidFill>
                <a:effectLst/>
                <a:latin typeface="udemy sans"/>
              </a:rPr>
              <a:t>float</a:t>
            </a:r>
            <a:r>
              <a:rPr lang="es-MX" b="1" i="0" dirty="0">
                <a:solidFill>
                  <a:srgbClr val="1C1D1F"/>
                </a:solidFill>
                <a:effectLst/>
                <a:latin typeface="udemy sans"/>
              </a:rPr>
              <a:t> </a:t>
            </a:r>
            <a:r>
              <a:rPr lang="es-MX" b="0" i="0" dirty="0">
                <a:solidFill>
                  <a:srgbClr val="1C1D1F"/>
                </a:solidFill>
                <a:effectLst/>
                <a:latin typeface="udemy sans"/>
              </a:rPr>
              <a:t>de tu elección.</a:t>
            </a:r>
          </a:p>
          <a:p>
            <a:pPr algn="l">
              <a:spcAft>
                <a:spcPts val="600"/>
              </a:spcAft>
            </a:pPr>
            <a:r>
              <a:rPr lang="es-MX" b="1" i="0" dirty="0">
                <a:solidFill>
                  <a:srgbClr val="1C1D1F"/>
                </a:solidFill>
                <a:effectLst/>
                <a:latin typeface="udemy sans"/>
              </a:rPr>
              <a:t>Imprime </a:t>
            </a:r>
            <a:r>
              <a:rPr lang="es-MX" b="0" i="0" dirty="0">
                <a:solidFill>
                  <a:srgbClr val="1C1D1F"/>
                </a:solidFill>
                <a:effectLst/>
                <a:latin typeface="udemy sans"/>
              </a:rPr>
              <a:t>el </a:t>
            </a:r>
            <a:r>
              <a:rPr lang="es-MX" b="1" i="1" dirty="0">
                <a:solidFill>
                  <a:srgbClr val="1C1D1F"/>
                </a:solidFill>
                <a:effectLst/>
                <a:latin typeface="udemy sans"/>
              </a:rPr>
              <a:t>tipo de dato</a:t>
            </a:r>
            <a:r>
              <a:rPr lang="es-MX" b="0" i="0" dirty="0">
                <a:solidFill>
                  <a:srgbClr val="1C1D1F"/>
                </a:solidFill>
                <a:effectLst/>
                <a:latin typeface="udemy sans"/>
              </a:rPr>
              <a:t> de dicha variable.</a:t>
            </a:r>
          </a:p>
        </p:txBody>
      </p:sp>
      <p:sp>
        <p:nvSpPr>
          <p:cNvPr id="11" name="CuadroTexto 10">
            <a:extLst>
              <a:ext uri="{FF2B5EF4-FFF2-40B4-BE49-F238E27FC236}">
                <a16:creationId xmlns:a16="http://schemas.microsoft.com/office/drawing/2014/main" id="{A1213C33-87C8-384B-9ADF-18BA3C96BBD9}"/>
              </a:ext>
            </a:extLst>
          </p:cNvPr>
          <p:cNvSpPr txBox="1"/>
          <p:nvPr/>
        </p:nvSpPr>
        <p:spPr>
          <a:xfrm>
            <a:off x="4104621" y="4017248"/>
            <a:ext cx="7612695" cy="2339102"/>
          </a:xfrm>
          <a:prstGeom prst="rect">
            <a:avLst/>
          </a:prstGeom>
          <a:noFill/>
        </p:spPr>
        <p:txBody>
          <a:bodyPr wrap="square">
            <a:spAutoFit/>
          </a:bodyPr>
          <a:lstStyle/>
          <a:p>
            <a:pPr algn="l">
              <a:spcAft>
                <a:spcPts val="600"/>
              </a:spcAft>
            </a:pPr>
            <a:r>
              <a:rPr lang="es-MX" b="0" i="0" dirty="0">
                <a:solidFill>
                  <a:srgbClr val="1C1D1F"/>
                </a:solidFill>
                <a:effectLst/>
                <a:latin typeface="udemy sans"/>
              </a:rPr>
              <a:t>¿De qué tipo es el resultado de la suma de 7.5 + 2.5? Genera el código para verificarlo.</a:t>
            </a:r>
          </a:p>
          <a:p>
            <a:pPr algn="l">
              <a:spcAft>
                <a:spcPts val="600"/>
              </a:spcAft>
            </a:pPr>
            <a:r>
              <a:rPr lang="es-MX" b="0" i="0" dirty="0">
                <a:solidFill>
                  <a:srgbClr val="1C1D1F"/>
                </a:solidFill>
                <a:effectLst/>
                <a:latin typeface="udemy sans"/>
              </a:rPr>
              <a:t>Para ello, crea dos variables:</a:t>
            </a:r>
          </a:p>
          <a:p>
            <a:pPr algn="l">
              <a:spcAft>
                <a:spcPts val="600"/>
              </a:spcAft>
              <a:buFont typeface="+mj-lt"/>
              <a:buAutoNum type="arabicPeriod"/>
            </a:pPr>
            <a:r>
              <a:rPr lang="es-MX" b="0" i="0" dirty="0">
                <a:solidFill>
                  <a:srgbClr val="1C1D1F"/>
                </a:solidFill>
                <a:effectLst/>
                <a:latin typeface="udemy sans"/>
              </a:rPr>
              <a:t>num1 = 7.5</a:t>
            </a:r>
          </a:p>
          <a:p>
            <a:pPr algn="l">
              <a:spcAft>
                <a:spcPts val="600"/>
              </a:spcAft>
              <a:buFont typeface="+mj-lt"/>
              <a:buAutoNum type="arabicPeriod"/>
            </a:pPr>
            <a:r>
              <a:rPr lang="es-MX" b="0" i="0" dirty="0">
                <a:solidFill>
                  <a:srgbClr val="1C1D1F"/>
                </a:solidFill>
                <a:effectLst/>
                <a:latin typeface="udemy sans"/>
              </a:rPr>
              <a:t>num2 = 2.5</a:t>
            </a:r>
          </a:p>
          <a:p>
            <a:pPr algn="l">
              <a:spcAft>
                <a:spcPts val="600"/>
              </a:spcAft>
            </a:pPr>
            <a:r>
              <a:rPr lang="es-MX" b="0" i="0" dirty="0">
                <a:solidFill>
                  <a:srgbClr val="1C1D1F"/>
                </a:solidFill>
                <a:effectLst/>
                <a:latin typeface="udemy sans"/>
              </a:rPr>
              <a:t>A continuación, </a:t>
            </a:r>
            <a:r>
              <a:rPr lang="es-MX" b="1" i="0" dirty="0">
                <a:solidFill>
                  <a:srgbClr val="1C1D1F"/>
                </a:solidFill>
                <a:effectLst/>
                <a:latin typeface="udemy sans"/>
              </a:rPr>
              <a:t>muestra en pantalla el tipo de dato que resulta</a:t>
            </a:r>
            <a:r>
              <a:rPr lang="es-MX" b="0" i="0" dirty="0">
                <a:solidFill>
                  <a:srgbClr val="1C1D1F"/>
                </a:solidFill>
                <a:effectLst/>
                <a:latin typeface="udemy sans"/>
              </a:rPr>
              <a:t> </a:t>
            </a:r>
            <a:r>
              <a:rPr lang="es-MX" b="1" i="0" dirty="0">
                <a:solidFill>
                  <a:srgbClr val="1C1D1F"/>
                </a:solidFill>
                <a:effectLst/>
                <a:latin typeface="udemy sans"/>
              </a:rPr>
              <a:t>de la suma de ambos números.</a:t>
            </a:r>
            <a:endParaRPr lang="es-MX" b="0" i="0" dirty="0">
              <a:solidFill>
                <a:srgbClr val="1C1D1F"/>
              </a:solidFill>
              <a:effectLst/>
              <a:latin typeface="udemy sans"/>
            </a:endParaRPr>
          </a:p>
        </p:txBody>
      </p:sp>
      <p:sp>
        <p:nvSpPr>
          <p:cNvPr id="13" name="CuadroTexto 12">
            <a:extLst>
              <a:ext uri="{FF2B5EF4-FFF2-40B4-BE49-F238E27FC236}">
                <a16:creationId xmlns:a16="http://schemas.microsoft.com/office/drawing/2014/main" id="{B884E1E3-36CA-50E8-430F-6BA513242CD0}"/>
              </a:ext>
            </a:extLst>
          </p:cNvPr>
          <p:cNvSpPr txBox="1"/>
          <p:nvPr/>
        </p:nvSpPr>
        <p:spPr>
          <a:xfrm>
            <a:off x="193611" y="3016220"/>
            <a:ext cx="3119202" cy="369332"/>
          </a:xfrm>
          <a:prstGeom prst="rect">
            <a:avLst/>
          </a:prstGeom>
          <a:noFill/>
        </p:spPr>
        <p:txBody>
          <a:bodyPr wrap="square">
            <a:spAutoFit/>
          </a:bodyPr>
          <a:lstStyle/>
          <a:p>
            <a:pPr>
              <a:spcAft>
                <a:spcPts val="600"/>
              </a:spcAft>
            </a:pPr>
            <a:r>
              <a:rPr lang="es-MX" b="1" i="0" dirty="0">
                <a:solidFill>
                  <a:srgbClr val="1C1D1F"/>
                </a:solidFill>
                <a:effectLst/>
                <a:latin typeface="udemy sans"/>
              </a:rPr>
              <a:t>Tipos de Datos Numéricos</a:t>
            </a:r>
            <a:endParaRPr lang="es-MX"/>
          </a:p>
        </p:txBody>
      </p:sp>
    </p:spTree>
    <p:extLst>
      <p:ext uri="{BB962C8B-B14F-4D97-AF65-F5344CB8AC3E}">
        <p14:creationId xmlns:p14="http://schemas.microsoft.com/office/powerpoint/2010/main" val="23616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1518DE10-F9C3-9355-4615-FDC26D2FD21B}"/>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1CD184C9-B176-B139-0E59-5FFA4954FCB6}"/>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dirty="0"/>
              <a:t>int(var)     &gt;&lt; &lt;class ‘float’ &lt; </a:t>
            </a:r>
            <a:r>
              <a:rPr lang="en-US" sz="2000" dirty="0"/>
              <a:t>-  </a:t>
            </a:r>
            <a:r>
              <a:rPr lang="en-US" sz="2000" dirty="0" err="1"/>
              <a:t>Convierte</a:t>
            </a:r>
            <a:r>
              <a:rPr lang="en-US" sz="2000" dirty="0"/>
              <a:t> </a:t>
            </a:r>
            <a:r>
              <a:rPr lang="en-US" sz="2000" dirty="0" err="1"/>
              <a:t>el</a:t>
            </a:r>
            <a:r>
              <a:rPr lang="en-US" sz="2000" dirty="0"/>
              <a:t> </a:t>
            </a:r>
            <a:r>
              <a:rPr lang="en-US" sz="2000" dirty="0" err="1"/>
              <a:t>dato</a:t>
            </a:r>
            <a:r>
              <a:rPr lang="en-US" sz="2000" dirty="0"/>
              <a:t> en integer</a:t>
            </a:r>
          </a:p>
          <a:p>
            <a:pPr indent="-228600">
              <a:lnSpc>
                <a:spcPct val="90000"/>
              </a:lnSpc>
              <a:spcAft>
                <a:spcPts val="600"/>
              </a:spcAft>
              <a:buFont typeface="Arial" panose="020B0604020202020204" pitchFamily="34" charset="0"/>
              <a:buChar char="•"/>
            </a:pPr>
            <a:r>
              <a:rPr lang="en-US" sz="2000" i="1" dirty="0"/>
              <a:t>float(var) &gt;&gt; &lt; class ‘float</a:t>
            </a:r>
            <a:r>
              <a:rPr lang="en-US" sz="2000" dirty="0"/>
              <a:t>’ &lt; -  </a:t>
            </a:r>
            <a:r>
              <a:rPr lang="en-US" sz="2000" dirty="0" err="1"/>
              <a:t>Convierte</a:t>
            </a:r>
            <a:r>
              <a:rPr lang="en-US" sz="2000" dirty="0"/>
              <a:t> </a:t>
            </a:r>
            <a:r>
              <a:rPr lang="en-US" sz="2000" dirty="0" err="1"/>
              <a:t>el</a:t>
            </a:r>
            <a:r>
              <a:rPr lang="en-US" sz="2000" dirty="0"/>
              <a:t> </a:t>
            </a:r>
            <a:r>
              <a:rPr lang="en-US" sz="2000" dirty="0" err="1"/>
              <a:t>dato</a:t>
            </a:r>
            <a:r>
              <a:rPr lang="en-US" sz="2000" dirty="0"/>
              <a:t> en float</a:t>
            </a:r>
          </a:p>
        </p:txBody>
      </p:sp>
      <p:sp>
        <p:nvSpPr>
          <p:cNvPr id="3" name="Marcador de número de diapositiva 2">
            <a:extLst>
              <a:ext uri="{FF2B5EF4-FFF2-40B4-BE49-F238E27FC236}">
                <a16:creationId xmlns:a16="http://schemas.microsoft.com/office/drawing/2014/main" id="{FE085543-AFFC-E6DE-D81E-E4234CE55BA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CD21337F-41CB-61F5-F5AB-F7A8C47E61ED}"/>
              </a:ext>
            </a:extLst>
          </p:cNvPr>
          <p:cNvSpPr txBox="1"/>
          <p:nvPr/>
        </p:nvSpPr>
        <p:spPr>
          <a:xfrm>
            <a:off x="294640" y="1527294"/>
            <a:ext cx="3373120" cy="2816156"/>
          </a:xfrm>
          <a:prstGeom prst="rect">
            <a:avLst/>
          </a:prstGeom>
          <a:noFill/>
        </p:spPr>
        <p:txBody>
          <a:bodyPr wrap="square">
            <a:spAutoFit/>
          </a:bodyPr>
          <a:lstStyle/>
          <a:p>
            <a:pPr>
              <a:spcAft>
                <a:spcPts val="600"/>
              </a:spcAft>
            </a:pPr>
            <a:r>
              <a:rPr lang="es-MX" i="1" dirty="0">
                <a:solidFill>
                  <a:schemeClr val="bg1"/>
                </a:solidFill>
              </a:rPr>
              <a:t>Conversiones</a:t>
            </a:r>
          </a:p>
          <a:p>
            <a:pPr>
              <a:spcAft>
                <a:spcPts val="600"/>
              </a:spcAft>
            </a:pPr>
            <a:endParaRPr lang="es-MX" i="1" dirty="0">
              <a:solidFill>
                <a:schemeClr val="bg1"/>
              </a:solidFill>
            </a:endParaRPr>
          </a:p>
          <a:p>
            <a:pPr>
              <a:spcAft>
                <a:spcPts val="600"/>
              </a:spcAft>
            </a:pPr>
            <a:r>
              <a:rPr lang="es-MX" dirty="0">
                <a:solidFill>
                  <a:schemeClr val="bg1"/>
                </a:solidFill>
              </a:rPr>
              <a:t>Python realiza conversiones implícitas de tipos de datos automáticamente para operar con valores numéricos. En otros casos, necesitaremos generar una conversión de manera explícita.</a:t>
            </a:r>
          </a:p>
          <a:p>
            <a:pPr>
              <a:spcAft>
                <a:spcPts val="600"/>
              </a:spcAft>
            </a:pPr>
            <a:endParaRPr lang="es-MX" i="1" dirty="0">
              <a:solidFill>
                <a:schemeClr val="bg1"/>
              </a:solidFill>
            </a:endParaRPr>
          </a:p>
        </p:txBody>
      </p:sp>
    </p:spTree>
    <p:extLst>
      <p:ext uri="{BB962C8B-B14F-4D97-AF65-F5344CB8AC3E}">
        <p14:creationId xmlns:p14="http://schemas.microsoft.com/office/powerpoint/2010/main" val="373075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AB2D4F45-96AC-6C63-ED9E-ECB0701704DB}"/>
              </a:ext>
            </a:extLst>
          </p:cNvPr>
          <p:cNvSpPr>
            <a:spLocks noGrp="1"/>
          </p:cNvSpPr>
          <p:nvPr>
            <p:ph type="title"/>
          </p:nvPr>
        </p:nvSpPr>
        <p:spPr>
          <a:xfrm>
            <a:off x="483782" y="1950856"/>
            <a:ext cx="3261741" cy="295628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Ejercicios</a:t>
            </a:r>
            <a:r>
              <a:rPr lang="en-US" sz="4000" kern="1200" dirty="0">
                <a:solidFill>
                  <a:srgbClr val="FFFFFF"/>
                </a:solidFill>
                <a:latin typeface="+mj-lt"/>
                <a:ea typeface="+mj-ea"/>
                <a:cs typeface="+mj-cs"/>
              </a:rPr>
              <a:t> Variables</a:t>
            </a:r>
          </a:p>
        </p:txBody>
      </p:sp>
      <p:sp>
        <p:nvSpPr>
          <p:cNvPr id="2" name="Marcador de pie de página 1">
            <a:extLst>
              <a:ext uri="{FF2B5EF4-FFF2-40B4-BE49-F238E27FC236}">
                <a16:creationId xmlns:a16="http://schemas.microsoft.com/office/drawing/2014/main" id="{445D1E6E-CBA8-166B-0511-CBAA18A5F543}"/>
              </a:ext>
            </a:extLst>
          </p:cNvPr>
          <p:cNvSpPr>
            <a:spLocks noGrp="1"/>
          </p:cNvSpPr>
          <p:nvPr>
            <p:ph type="ftr" sz="quarter" idx="11"/>
          </p:nvPr>
        </p:nvSpPr>
        <p:spPr>
          <a:xfrm>
            <a:off x="642617" y="6356350"/>
            <a:ext cx="6596383" cy="365125"/>
          </a:xfrm>
        </p:spPr>
        <p:txBody>
          <a:bodyPr vert="horz" lIns="91440" tIns="45720" rIns="91440" bIns="45720" rtlCol="0" anchor="ctr">
            <a:normAutofit/>
          </a:bodyPr>
          <a:lstStyle/>
          <a:p>
            <a:pPr algn="l">
              <a:spcAft>
                <a:spcPts val="600"/>
              </a:spcAft>
            </a:pPr>
            <a:r>
              <a:rPr lang="en-US" kern="1200">
                <a:solidFill>
                  <a:srgbClr val="000000">
                    <a:alpha val="80000"/>
                  </a:srgb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8FA6E8C0-5B55-2BF4-3DC0-020119C581C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rgbClr val="000000">
                    <a:alpha val="80000"/>
                  </a:srgbClr>
                </a:solidFill>
              </a:rPr>
              <a:pPr>
                <a:spcAft>
                  <a:spcPts val="600"/>
                </a:spcAft>
              </a:pPr>
              <a:t>19</a:t>
            </a:fld>
            <a:endParaRPr lang="en-US">
              <a:solidFill>
                <a:srgbClr val="000000">
                  <a:alpha val="80000"/>
                </a:srgbClr>
              </a:solidFill>
            </a:endParaRPr>
          </a:p>
        </p:txBody>
      </p:sp>
      <p:sp>
        <p:nvSpPr>
          <p:cNvPr id="5" name="Marcador de contenido 2">
            <a:extLst>
              <a:ext uri="{FF2B5EF4-FFF2-40B4-BE49-F238E27FC236}">
                <a16:creationId xmlns:a16="http://schemas.microsoft.com/office/drawing/2014/main" id="{FB568B47-1D03-C848-2732-E8DE57B23EED}"/>
              </a:ext>
            </a:extLst>
          </p:cNvPr>
          <p:cNvSpPr>
            <a:spLocks noGrp="1"/>
          </p:cNvSpPr>
          <p:nvPr>
            <p:ph idx="1"/>
          </p:nvPr>
        </p:nvSpPr>
        <p:spPr>
          <a:xfrm>
            <a:off x="5923684" y="1389147"/>
            <a:ext cx="5493774" cy="976569"/>
          </a:xfrm>
        </p:spPr>
        <p:txBody>
          <a:bodyPr>
            <a:normAutofit/>
          </a:bodyPr>
          <a:lstStyle/>
          <a:p>
            <a:pPr marL="0" indent="0">
              <a:buNone/>
            </a:pPr>
            <a:r>
              <a:rPr lang="es-MX" sz="1800" b="0" i="0" dirty="0">
                <a:solidFill>
                  <a:srgbClr val="1C1D1F"/>
                </a:solidFill>
                <a:effectLst/>
              </a:rPr>
              <a:t>Convierte el valor de num1 en un </a:t>
            </a:r>
            <a:r>
              <a:rPr lang="es-MX" sz="1800" b="0" i="0" dirty="0" err="1">
                <a:solidFill>
                  <a:srgbClr val="1C1D1F"/>
                </a:solidFill>
                <a:effectLst/>
              </a:rPr>
              <a:t>int</a:t>
            </a:r>
            <a:r>
              <a:rPr lang="es-MX" sz="1800" b="0" i="0" dirty="0">
                <a:solidFill>
                  <a:srgbClr val="1C1D1F"/>
                </a:solidFill>
                <a:effectLst/>
              </a:rPr>
              <a:t> e imprime el tipo de dato que resulta:</a:t>
            </a:r>
            <a:endParaRPr lang="es-MX" sz="1800" dirty="0"/>
          </a:p>
        </p:txBody>
      </p:sp>
      <p:sp>
        <p:nvSpPr>
          <p:cNvPr id="6" name="CuadroTexto 5">
            <a:extLst>
              <a:ext uri="{FF2B5EF4-FFF2-40B4-BE49-F238E27FC236}">
                <a16:creationId xmlns:a16="http://schemas.microsoft.com/office/drawing/2014/main" id="{647B65F2-86CB-3545-41AC-5E42E0A8F98C}"/>
              </a:ext>
            </a:extLst>
          </p:cNvPr>
          <p:cNvSpPr txBox="1"/>
          <p:nvPr/>
        </p:nvSpPr>
        <p:spPr>
          <a:xfrm>
            <a:off x="5923684" y="2511609"/>
            <a:ext cx="6096000" cy="646331"/>
          </a:xfrm>
          <a:prstGeom prst="rect">
            <a:avLst/>
          </a:prstGeom>
          <a:noFill/>
        </p:spPr>
        <p:txBody>
          <a:bodyPr wrap="square">
            <a:spAutoFit/>
          </a:bodyPr>
          <a:lstStyle/>
          <a:p>
            <a:r>
              <a:rPr lang="es-MX" b="0" i="0" dirty="0">
                <a:solidFill>
                  <a:srgbClr val="1C1D1F"/>
                </a:solidFill>
                <a:effectLst/>
              </a:rPr>
              <a:t>Convierte el valor de num2 en un </a:t>
            </a:r>
            <a:r>
              <a:rPr lang="es-MX" b="0" i="0" dirty="0" err="1">
                <a:solidFill>
                  <a:srgbClr val="1C1D1F"/>
                </a:solidFill>
                <a:effectLst/>
              </a:rPr>
              <a:t>float</a:t>
            </a:r>
            <a:r>
              <a:rPr lang="es-MX" b="0" i="0" dirty="0">
                <a:solidFill>
                  <a:srgbClr val="1C1D1F"/>
                </a:solidFill>
                <a:effectLst/>
              </a:rPr>
              <a:t> e imprime el tipo de dato que resulta:</a:t>
            </a:r>
            <a:endParaRPr lang="es-MX" dirty="0"/>
          </a:p>
        </p:txBody>
      </p:sp>
      <p:sp>
        <p:nvSpPr>
          <p:cNvPr id="8" name="Rectangle 1">
            <a:extLst>
              <a:ext uri="{FF2B5EF4-FFF2-40B4-BE49-F238E27FC236}">
                <a16:creationId xmlns:a16="http://schemas.microsoft.com/office/drawing/2014/main" id="{93A5B720-2008-719C-F814-3DC210BA3D63}"/>
              </a:ext>
            </a:extLst>
          </p:cNvPr>
          <p:cNvSpPr>
            <a:spLocks noChangeArrowheads="1"/>
          </p:cNvSpPr>
          <p:nvPr/>
        </p:nvSpPr>
        <p:spPr bwMode="auto">
          <a:xfrm>
            <a:off x="5948516" y="4046328"/>
            <a:ext cx="6243484"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mn-lt"/>
              </a:rPr>
              <a:t>Suma los valores de </a:t>
            </a:r>
            <a:r>
              <a:rPr kumimoji="0" lang="es-MX" altLang="es-MX" b="1" i="0" u="none" strike="noStrike" cap="none" normalizeH="0" baseline="0" dirty="0">
                <a:ln>
                  <a:noFill/>
                </a:ln>
                <a:solidFill>
                  <a:srgbClr val="B4690E"/>
                </a:solidFill>
                <a:effectLst/>
                <a:latin typeface="+mn-lt"/>
              </a:rPr>
              <a:t>num1</a:t>
            </a:r>
            <a:r>
              <a:rPr kumimoji="0" lang="es-MX" altLang="es-MX" b="0" i="0" u="none" strike="noStrike" cap="none" normalizeH="0" baseline="0" dirty="0">
                <a:ln>
                  <a:noFill/>
                </a:ln>
                <a:solidFill>
                  <a:srgbClr val="1C1D1F"/>
                </a:solidFill>
                <a:effectLst/>
                <a:latin typeface="+mn-lt"/>
              </a:rPr>
              <a:t> y </a:t>
            </a:r>
            <a:r>
              <a:rPr kumimoji="0" lang="es-MX" altLang="es-MX" b="1" i="0" u="none" strike="noStrike" cap="none" normalizeH="0" baseline="0" dirty="0">
                <a:ln>
                  <a:noFill/>
                </a:ln>
                <a:solidFill>
                  <a:srgbClr val="B4690E"/>
                </a:solidFill>
                <a:effectLst/>
                <a:latin typeface="+mn-lt"/>
              </a:rPr>
              <a:t>num2</a:t>
            </a:r>
            <a:r>
              <a:rPr kumimoji="0" lang="es-MX" altLang="es-MX" b="0" i="0" u="none" strike="noStrike" cap="none" normalizeH="0" baseline="0" dirty="0">
                <a:ln>
                  <a:noFill/>
                </a:ln>
                <a:solidFill>
                  <a:srgbClr val="1C1D1F"/>
                </a:solidFill>
                <a:effectLst/>
                <a:latin typeface="+mn-lt"/>
              </a:rPr>
              <a:t>.</a:t>
            </a:r>
            <a:endParaRPr kumimoji="0" lang="es-MX" altLang="es-MX"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mn-lt"/>
              </a:rPr>
              <a:t>No modifiques el valor de las variables ya declaradas, sino aplica las conversiones necesarias dentro de la función </a:t>
            </a:r>
            <a:r>
              <a:rPr kumimoji="0" lang="es-MX" altLang="es-MX" b="1" i="0" u="none" strike="noStrike" cap="none" normalizeH="0" baseline="0" dirty="0" err="1">
                <a:ln>
                  <a:noFill/>
                </a:ln>
                <a:solidFill>
                  <a:srgbClr val="B4690E"/>
                </a:solidFill>
                <a:effectLst/>
                <a:latin typeface="+mn-lt"/>
              </a:rPr>
              <a:t>print</a:t>
            </a:r>
            <a:r>
              <a:rPr kumimoji="0" lang="es-MX" altLang="es-MX" b="1" i="0" u="none" strike="noStrike" cap="none" normalizeH="0" baseline="0" dirty="0">
                <a:ln>
                  <a:noFill/>
                </a:ln>
                <a:solidFill>
                  <a:srgbClr val="B4690E"/>
                </a:solidFill>
                <a:effectLst/>
                <a:latin typeface="+mn-lt"/>
              </a:rPr>
              <a:t>()</a:t>
            </a:r>
            <a:r>
              <a:rPr kumimoji="0" lang="es-MX" altLang="es-MX" b="0" i="0" u="none" strike="noStrike" cap="none" normalizeH="0" baseline="0" dirty="0">
                <a:ln>
                  <a:noFill/>
                </a:ln>
                <a:solidFill>
                  <a:srgbClr val="1C1D1F"/>
                </a:solidFill>
                <a:effectLst/>
                <a:latin typeface="+mn-lt"/>
              </a:rPr>
              <a:t>.</a:t>
            </a:r>
            <a:endParaRPr kumimoji="0" lang="es-MX" altLang="es-MX"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50458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ítulo 12">
            <a:extLst>
              <a:ext uri="{FF2B5EF4-FFF2-40B4-BE49-F238E27FC236}">
                <a16:creationId xmlns:a16="http://schemas.microsoft.com/office/drawing/2014/main" id="{C7C916BC-4B33-70A9-80C7-5063E64269DE}"/>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2800" kern="1200">
                <a:solidFill>
                  <a:srgbClr val="FFFFFF"/>
                </a:solidFill>
                <a:latin typeface="+mj-lt"/>
                <a:ea typeface="+mj-ea"/>
                <a:cs typeface="+mj-cs"/>
              </a:rPr>
              <a:t>Print()</a:t>
            </a:r>
            <a:br>
              <a:rPr lang="en-US" sz="2800" kern="1200">
                <a:solidFill>
                  <a:srgbClr val="FFFFFF"/>
                </a:solidFill>
                <a:latin typeface="+mj-lt"/>
                <a:ea typeface="+mj-ea"/>
                <a:cs typeface="+mj-cs"/>
              </a:rPr>
            </a:br>
            <a:r>
              <a:rPr lang="en-US" sz="2800" kern="1200">
                <a:solidFill>
                  <a:srgbClr val="FFFFFF"/>
                </a:solidFill>
                <a:latin typeface="+mj-lt"/>
                <a:ea typeface="+mj-ea"/>
                <a:cs typeface="+mj-cs"/>
              </a:rPr>
              <a:t>Declaración que al ejecutarse muestra (o imprime) en pantalla el argumento que se introduce dentro de los paréntesis. </a:t>
            </a:r>
            <a:br>
              <a:rPr lang="en-US" sz="2800" kern="1200">
                <a:solidFill>
                  <a:srgbClr val="FFFFFF"/>
                </a:solidFill>
                <a:latin typeface="+mj-lt"/>
                <a:ea typeface="+mj-ea"/>
                <a:cs typeface="+mj-cs"/>
              </a:rPr>
            </a:br>
            <a:endParaRPr lang="en-US" sz="2800" kern="1200">
              <a:solidFill>
                <a:srgbClr val="FFFFFF"/>
              </a:solidFill>
              <a:latin typeface="+mj-lt"/>
              <a:ea typeface="+mj-ea"/>
              <a:cs typeface="+mj-cs"/>
            </a:endParaRPr>
          </a:p>
        </p:txBody>
      </p:sp>
      <p:sp>
        <p:nvSpPr>
          <p:cNvPr id="9" name="Marcador de pie de página 8">
            <a:extLst>
              <a:ext uri="{FF2B5EF4-FFF2-40B4-BE49-F238E27FC236}">
                <a16:creationId xmlns:a16="http://schemas.microsoft.com/office/drawing/2014/main" id="{81894F45-F901-604F-6D16-95922030EAC8}"/>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2" name="Marcador de contenido 11">
            <a:extLst>
              <a:ext uri="{FF2B5EF4-FFF2-40B4-BE49-F238E27FC236}">
                <a16:creationId xmlns:a16="http://schemas.microsoft.com/office/drawing/2014/main" id="{5E38371F-6FA3-8D50-73EF-85FBD0F3FA32}"/>
              </a:ext>
            </a:extLst>
          </p:cNvPr>
          <p:cNvSpPr>
            <a:spLocks noGrp="1"/>
          </p:cNvSpPr>
          <p:nvPr>
            <p:ph idx="4294967295"/>
          </p:nvPr>
        </p:nvSpPr>
        <p:spPr>
          <a:xfrm>
            <a:off x="6503158" y="649480"/>
            <a:ext cx="4862447" cy="5546047"/>
          </a:xfrm>
        </p:spPr>
        <p:txBody>
          <a:bodyPr vert="horz" lIns="91440" tIns="45720" rIns="91440" bIns="45720" rtlCol="0" anchor="ctr">
            <a:normAutofit/>
          </a:bodyPr>
          <a:lstStyle/>
          <a:p>
            <a:pPr marL="0"/>
            <a:r>
              <a:rPr lang="en-US" sz="2000" i="1"/>
              <a:t>Mostrar texto</a:t>
            </a:r>
          </a:p>
          <a:p>
            <a:pPr marL="457200" lvl="1"/>
            <a:r>
              <a:rPr lang="en-US" sz="2000"/>
              <a:t>Ingresamos entre comillas simples o dobles los caracteres de texto que deben mostrarse en pantalla. </a:t>
            </a:r>
          </a:p>
          <a:p>
            <a:pPr marL="0"/>
            <a:r>
              <a:rPr lang="en-US" sz="2000"/>
              <a:t>print("Hola mundo") </a:t>
            </a:r>
          </a:p>
          <a:p>
            <a:pPr marL="0"/>
            <a:r>
              <a:rPr lang="en-US" sz="2000"/>
              <a:t>&gt;&gt; Hola mundo</a:t>
            </a:r>
          </a:p>
          <a:p>
            <a:pPr marL="0"/>
            <a:endParaRPr lang="en-US" sz="2000"/>
          </a:p>
          <a:p>
            <a:pPr marL="0"/>
            <a:r>
              <a:rPr lang="en-US" sz="2000" i="1"/>
              <a:t>Mostrar números </a:t>
            </a:r>
          </a:p>
          <a:p>
            <a:pPr marL="457200" lvl="1"/>
            <a:r>
              <a:rPr lang="en-US" sz="2000"/>
              <a:t>Podemos entregarle a print() el número que debe mostrar, o una operación matemática a resolver. No empleamos comillas en estos casos. </a:t>
            </a:r>
          </a:p>
          <a:p>
            <a:pPr marL="0"/>
            <a:r>
              <a:rPr lang="en-US" sz="2000"/>
              <a:t>print(150 + 50) </a:t>
            </a:r>
          </a:p>
          <a:p>
            <a:pPr marL="0"/>
            <a:r>
              <a:rPr lang="en-US" sz="2000"/>
              <a:t>&gt;&gt; 200</a:t>
            </a:r>
          </a:p>
        </p:txBody>
      </p:sp>
      <p:sp>
        <p:nvSpPr>
          <p:cNvPr id="10" name="Marcador de número de diapositiva 9">
            <a:extLst>
              <a:ext uri="{FF2B5EF4-FFF2-40B4-BE49-F238E27FC236}">
                <a16:creationId xmlns:a16="http://schemas.microsoft.com/office/drawing/2014/main" id="{28D8A90F-73EB-E432-C47F-82ED3D5D7FB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pic>
        <p:nvPicPr>
          <p:cNvPr id="4" name="Google Shape;128;p1">
            <a:extLst>
              <a:ext uri="{FF2B5EF4-FFF2-40B4-BE49-F238E27FC236}">
                <a16:creationId xmlns:a16="http://schemas.microsoft.com/office/drawing/2014/main" id="{B5C934CF-6D4E-5ACC-C6C5-95E89C82B431}"/>
              </a:ext>
            </a:extLst>
          </p:cNvPr>
          <p:cNvPicPr preferRelativeResize="0"/>
          <p:nvPr/>
        </p:nvPicPr>
        <p:blipFill rotWithShape="1">
          <a:blip r:embed="rId2">
            <a:alphaModFix/>
          </a:blip>
          <a:srcRect/>
          <a:stretch/>
        </p:blipFill>
        <p:spPr>
          <a:xfrm>
            <a:off x="11163888" y="47135"/>
            <a:ext cx="971550" cy="971550"/>
          </a:xfrm>
          <a:prstGeom prst="ellipse">
            <a:avLst/>
          </a:prstGeom>
          <a:noFill/>
          <a:ln>
            <a:noFill/>
          </a:ln>
        </p:spPr>
      </p:pic>
    </p:spTree>
    <p:extLst>
      <p:ext uri="{BB962C8B-B14F-4D97-AF65-F5344CB8AC3E}">
        <p14:creationId xmlns:p14="http://schemas.microsoft.com/office/powerpoint/2010/main" val="39976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6D58C0F1-9E45-9304-A200-E7B783F51FA6}"/>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D492B58C-535B-6BE8-D10F-1B09964B9D20}"/>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dirty="0"/>
              <a:t>Función format</a:t>
            </a:r>
            <a:r>
              <a:rPr lang="en-US" sz="2000" dirty="0"/>
              <a:t>: se </a:t>
            </a:r>
            <a:r>
              <a:rPr lang="en-US" sz="2000" dirty="0" err="1"/>
              <a:t>encierra</a:t>
            </a:r>
            <a:r>
              <a:rPr lang="en-US" sz="2000" dirty="0"/>
              <a:t> las </a:t>
            </a:r>
            <a:r>
              <a:rPr lang="en-US" sz="2000" dirty="0" err="1"/>
              <a:t>posiciones</a:t>
            </a:r>
            <a:r>
              <a:rPr lang="en-US" sz="2000" dirty="0"/>
              <a:t> de las variables entre </a:t>
            </a:r>
            <a:r>
              <a:rPr lang="en-US" sz="2000" dirty="0" err="1"/>
              <a:t>corchetes</a:t>
            </a:r>
            <a:r>
              <a:rPr lang="en-US" sz="2000" dirty="0"/>
              <a:t> { }, y a </a:t>
            </a:r>
            <a:r>
              <a:rPr lang="en-US" sz="2000" dirty="0" err="1"/>
              <a:t>continuación</a:t>
            </a:r>
            <a:r>
              <a:rPr lang="en-US" sz="2000" dirty="0"/>
              <a:t> del string </a:t>
            </a:r>
            <a:r>
              <a:rPr lang="en-US" sz="2000" dirty="0" err="1"/>
              <a:t>llamamos</a:t>
            </a:r>
            <a:r>
              <a:rPr lang="en-US" sz="2000" dirty="0"/>
              <a:t> a las variables con la </a:t>
            </a:r>
            <a:r>
              <a:rPr lang="en-US" sz="2000" dirty="0" err="1"/>
              <a:t>función</a:t>
            </a:r>
            <a:r>
              <a:rPr lang="en-US" sz="2000" dirty="0"/>
              <a:t> format </a:t>
            </a:r>
          </a:p>
          <a:p>
            <a:pPr lvl="1" indent="-228600">
              <a:lnSpc>
                <a:spcPct val="90000"/>
              </a:lnSpc>
              <a:spcAft>
                <a:spcPts val="600"/>
              </a:spcAft>
              <a:buFont typeface="Arial" panose="020B0604020202020204" pitchFamily="34" charset="0"/>
              <a:buChar char="•"/>
            </a:pPr>
            <a:r>
              <a:rPr lang="en-US" sz="2000" dirty="0"/>
              <a:t>print("Mi auto es {} y de matricula</a:t>
            </a:r>
          </a:p>
          <a:p>
            <a:pPr lvl="1" indent="-228600">
              <a:lnSpc>
                <a:spcPct val="90000"/>
              </a:lnSpc>
              <a:spcAft>
                <a:spcPts val="600"/>
              </a:spcAft>
              <a:buFont typeface="Arial" panose="020B0604020202020204" pitchFamily="34" charset="0"/>
              <a:buChar char="•"/>
            </a:pPr>
            <a:r>
              <a:rPr lang="en-US" sz="2000" dirty="0"/>
              <a:t>{}" .format(</a:t>
            </a:r>
            <a:r>
              <a:rPr lang="en-US" sz="2000" dirty="0" err="1"/>
              <a:t>color_auto,matricula</a:t>
            </a:r>
            <a:r>
              <a:rPr lang="en-US" sz="2000" dirty="0"/>
              <a:t>)) </a:t>
            </a:r>
          </a:p>
          <a:p>
            <a:pPr indent="-228600">
              <a:lnSpc>
                <a:spcPct val="90000"/>
              </a:lnSpc>
              <a:spcAft>
                <a:spcPts val="600"/>
              </a:spcAft>
              <a:buFont typeface="Arial" panose="020B0604020202020204" pitchFamily="34" charset="0"/>
              <a:buChar char="•"/>
            </a:pPr>
            <a:endParaRPr lang="en-US" sz="2000" i="1" dirty="0"/>
          </a:p>
          <a:p>
            <a:pPr indent="-228600">
              <a:lnSpc>
                <a:spcPct val="90000"/>
              </a:lnSpc>
              <a:spcAft>
                <a:spcPts val="600"/>
              </a:spcAft>
              <a:buFont typeface="Arial" panose="020B0604020202020204" pitchFamily="34" charset="0"/>
              <a:buChar char="•"/>
            </a:pPr>
            <a:r>
              <a:rPr lang="en-US" sz="2000" i="1" dirty="0" err="1"/>
              <a:t>Cadenas</a:t>
            </a:r>
            <a:r>
              <a:rPr lang="en-US" sz="2000" i="1" dirty="0"/>
              <a:t> </a:t>
            </a:r>
            <a:r>
              <a:rPr lang="en-US" sz="2000" i="1" dirty="0" err="1"/>
              <a:t>literales</a:t>
            </a:r>
            <a:r>
              <a:rPr lang="en-US" sz="2000" i="1" dirty="0"/>
              <a:t> </a:t>
            </a:r>
            <a:r>
              <a:rPr lang="en-US" sz="2000" dirty="0"/>
              <a:t>(f-strings): a </a:t>
            </a:r>
            <a:r>
              <a:rPr lang="en-US" sz="2000" dirty="0" err="1"/>
              <a:t>partir</a:t>
            </a:r>
            <a:r>
              <a:rPr lang="en-US" sz="2000" dirty="0"/>
              <a:t> de Python 3.8, </a:t>
            </a:r>
            <a:r>
              <a:rPr lang="en-US" sz="2000" dirty="0" err="1"/>
              <a:t>podemos</a:t>
            </a:r>
            <a:r>
              <a:rPr lang="en-US" sz="2000" dirty="0"/>
              <a:t> </a:t>
            </a:r>
            <a:r>
              <a:rPr lang="en-US" sz="2000" dirty="0" err="1"/>
              <a:t>anticipar</a:t>
            </a:r>
            <a:r>
              <a:rPr lang="en-US" sz="2000" dirty="0"/>
              <a:t> la </a:t>
            </a:r>
            <a:r>
              <a:rPr lang="en-US" sz="2000" dirty="0" err="1"/>
              <a:t>concatenación</a:t>
            </a:r>
            <a:r>
              <a:rPr lang="en-US" sz="2000" dirty="0"/>
              <a:t> de variables </a:t>
            </a:r>
            <a:r>
              <a:rPr lang="en-US" sz="2000" dirty="0" err="1"/>
              <a:t>anteponiendo</a:t>
            </a:r>
            <a:r>
              <a:rPr lang="en-US" sz="2000" dirty="0"/>
              <a:t> f al string</a:t>
            </a:r>
          </a:p>
          <a:p>
            <a:pPr lvl="1" indent="-228600">
              <a:lnSpc>
                <a:spcPct val="90000"/>
              </a:lnSpc>
              <a:spcAft>
                <a:spcPts val="600"/>
              </a:spcAft>
              <a:buFont typeface="Arial" panose="020B0604020202020204" pitchFamily="34" charset="0"/>
              <a:buChar char="•"/>
            </a:pPr>
            <a:r>
              <a:rPr lang="en-US" sz="2000" dirty="0"/>
              <a:t>print(</a:t>
            </a:r>
            <a:r>
              <a:rPr lang="en-US" sz="2000" dirty="0" err="1"/>
              <a:t>f"Mi</a:t>
            </a:r>
            <a:r>
              <a:rPr lang="en-US" sz="2000" dirty="0"/>
              <a:t> auto es {</a:t>
            </a:r>
            <a:r>
              <a:rPr lang="en-US" sz="2000" dirty="0" err="1"/>
              <a:t>color_auto</a:t>
            </a:r>
            <a:r>
              <a:rPr lang="en-US" sz="2000" dirty="0"/>
              <a:t>} y de </a:t>
            </a:r>
            <a:r>
              <a:rPr lang="en-US" sz="2000" dirty="0" err="1"/>
              <a:t>matrícula</a:t>
            </a:r>
            <a:r>
              <a:rPr lang="en-US" sz="2000" dirty="0"/>
              <a:t> {matricula}")</a:t>
            </a:r>
          </a:p>
        </p:txBody>
      </p:sp>
      <p:sp>
        <p:nvSpPr>
          <p:cNvPr id="3" name="Marcador de número de diapositiva 2">
            <a:extLst>
              <a:ext uri="{FF2B5EF4-FFF2-40B4-BE49-F238E27FC236}">
                <a16:creationId xmlns:a16="http://schemas.microsoft.com/office/drawing/2014/main" id="{81DA7DD0-2CC4-82D3-95A2-0F770AB567D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DE499E44-F163-0C84-BE4D-2B448EE17280}"/>
              </a:ext>
            </a:extLst>
          </p:cNvPr>
          <p:cNvSpPr txBox="1"/>
          <p:nvPr/>
        </p:nvSpPr>
        <p:spPr>
          <a:xfrm>
            <a:off x="344938" y="1470739"/>
            <a:ext cx="2976880" cy="3370153"/>
          </a:xfrm>
          <a:prstGeom prst="rect">
            <a:avLst/>
          </a:prstGeom>
          <a:noFill/>
        </p:spPr>
        <p:txBody>
          <a:bodyPr wrap="square">
            <a:spAutoFit/>
          </a:bodyPr>
          <a:lstStyle/>
          <a:p>
            <a:pPr>
              <a:spcAft>
                <a:spcPts val="600"/>
              </a:spcAft>
            </a:pPr>
            <a:r>
              <a:rPr lang="es-MX" sz="2800" i="1" dirty="0">
                <a:solidFill>
                  <a:schemeClr val="bg1"/>
                </a:solidFill>
              </a:rPr>
              <a:t>formatear cadenas </a:t>
            </a:r>
          </a:p>
          <a:p>
            <a:pPr>
              <a:spcAft>
                <a:spcPts val="600"/>
              </a:spcAft>
            </a:pPr>
            <a:r>
              <a:rPr lang="es-MX" sz="2000" dirty="0">
                <a:solidFill>
                  <a:schemeClr val="bg1"/>
                </a:solidFill>
              </a:rPr>
              <a:t>Para facilitar la concatenación de variables y texto en Python, contamos con dos herramientas que nos evitan manipular las variables, para incorporarlas directamente al texto: </a:t>
            </a:r>
          </a:p>
        </p:txBody>
      </p:sp>
    </p:spTree>
    <p:extLst>
      <p:ext uri="{BB962C8B-B14F-4D97-AF65-F5344CB8AC3E}">
        <p14:creationId xmlns:p14="http://schemas.microsoft.com/office/powerpoint/2010/main" val="2050297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6D11131C-3ACE-05F9-2362-B8588CAC49CE}"/>
              </a:ext>
            </a:extLst>
          </p:cNvPr>
          <p:cNvSpPr>
            <a:spLocks noGrp="1"/>
          </p:cNvSpPr>
          <p:nvPr>
            <p:ph type="ftr" sz="quarter" idx="11"/>
          </p:nvPr>
        </p:nvSpPr>
        <p:spPr/>
        <p:txBody>
          <a:bodyPr/>
          <a:lstStyle/>
          <a:p>
            <a:r>
              <a:rPr lang="es-MX"/>
              <a:t>Arabots Robotics</a:t>
            </a:r>
          </a:p>
        </p:txBody>
      </p:sp>
      <p:sp>
        <p:nvSpPr>
          <p:cNvPr id="3" name="Marcador de número de diapositiva 2">
            <a:extLst>
              <a:ext uri="{FF2B5EF4-FFF2-40B4-BE49-F238E27FC236}">
                <a16:creationId xmlns:a16="http://schemas.microsoft.com/office/drawing/2014/main" id="{9117915D-8B57-9ABD-1436-DFF7A337A2F8}"/>
              </a:ext>
            </a:extLst>
          </p:cNvPr>
          <p:cNvSpPr>
            <a:spLocks noGrp="1"/>
          </p:cNvSpPr>
          <p:nvPr>
            <p:ph type="sldNum" sz="quarter" idx="12"/>
          </p:nvPr>
        </p:nvSpPr>
        <p:spPr/>
        <p:txBody>
          <a:bodyPr/>
          <a:lstStyle/>
          <a:p>
            <a:fld id="{4EA4A3B0-B5DF-4E2B-B48F-E4B7B7872040}" type="slidenum">
              <a:rPr lang="es-MX" smtClean="0"/>
              <a:t>21</a:t>
            </a:fld>
            <a:endParaRPr lang="es-MX"/>
          </a:p>
        </p:txBody>
      </p:sp>
      <p:sp>
        <p:nvSpPr>
          <p:cNvPr id="4" name="Rectangle 1">
            <a:extLst>
              <a:ext uri="{FF2B5EF4-FFF2-40B4-BE49-F238E27FC236}">
                <a16:creationId xmlns:a16="http://schemas.microsoft.com/office/drawing/2014/main" id="{007B390C-63B4-2046-3AF2-8B41617F8B8E}"/>
              </a:ext>
            </a:extLst>
          </p:cNvPr>
          <p:cNvSpPr>
            <a:spLocks noChangeArrowheads="1"/>
          </p:cNvSpPr>
          <p:nvPr/>
        </p:nvSpPr>
        <p:spPr bwMode="auto">
          <a:xfrm>
            <a:off x="4892845" y="924650"/>
            <a:ext cx="6923314"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Necesitamos imprimir el nombre y número de asociado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Estimado/a (</a:t>
            </a:r>
            <a:r>
              <a:rPr kumimoji="0" lang="es-MX" altLang="es-MX" sz="1600" b="1" i="0" u="none" strike="noStrike" cap="none" normalizeH="0" baseline="0" dirty="0" err="1">
                <a:ln>
                  <a:noFill/>
                </a:ln>
                <a:solidFill>
                  <a:srgbClr val="B4690E"/>
                </a:solidFill>
                <a:effectLst/>
                <a:latin typeface="sfmono-regular"/>
              </a:rPr>
              <a:t>nombre_asociado</a:t>
            </a:r>
            <a:r>
              <a:rPr kumimoji="0" lang="es-MX" altLang="es-MX" sz="1600" b="1" i="0" u="none" strike="noStrike" cap="none" normalizeH="0" baseline="0" dirty="0">
                <a:ln>
                  <a:noFill/>
                </a:ln>
                <a:solidFill>
                  <a:srgbClr val="B4690E"/>
                </a:solidFill>
                <a:effectLst/>
                <a:latin typeface="sfmono-regular"/>
              </a:rPr>
              <a:t>), su número de asociado es: (</a:t>
            </a:r>
            <a:r>
              <a:rPr kumimoji="0" lang="es-MX" altLang="es-MX" sz="1600" b="1" i="0" u="none" strike="noStrike" cap="none" normalizeH="0" baseline="0" dirty="0" err="1">
                <a:ln>
                  <a:noFill/>
                </a:ln>
                <a:solidFill>
                  <a:srgbClr val="B4690E"/>
                </a:solidFill>
                <a:effectLst/>
                <a:latin typeface="sfmono-regular"/>
              </a:rPr>
              <a:t>numero_asociado</a:t>
            </a:r>
            <a:r>
              <a:rPr kumimoji="0" lang="es-MX" altLang="es-MX" sz="1600" b="1" i="0" u="none" strike="noStrike" cap="none" normalizeH="0" baseline="0" dirty="0">
                <a:ln>
                  <a:noFill/>
                </a:ln>
                <a:solidFill>
                  <a:srgbClr val="B4690E"/>
                </a:solidFill>
                <a:effectLst/>
                <a:latin typeface="sfmono-regular"/>
              </a:rPr>
              <a:t>)</a:t>
            </a:r>
            <a:endParaRPr kumimoji="0" lang="es-MX" altLang="es-MX" sz="1400" b="0" i="0" u="none" strike="noStrike" cap="none" normalizeH="0" baseline="0" dirty="0">
              <a:ln>
                <a:noFill/>
              </a:ln>
              <a:solidFill>
                <a:schemeClr val="tx1"/>
              </a:solidFill>
              <a:effectLst/>
            </a:endParaRPr>
          </a:p>
        </p:txBody>
      </p:sp>
      <p:sp>
        <p:nvSpPr>
          <p:cNvPr id="5" name="Rectangle 2">
            <a:extLst>
              <a:ext uri="{FF2B5EF4-FFF2-40B4-BE49-F238E27FC236}">
                <a16:creationId xmlns:a16="http://schemas.microsoft.com/office/drawing/2014/main" id="{84FF2ADC-A3F7-188B-885D-DF960F2063EF}"/>
              </a:ext>
            </a:extLst>
          </p:cNvPr>
          <p:cNvSpPr>
            <a:spLocks noChangeArrowheads="1"/>
          </p:cNvSpPr>
          <p:nvPr/>
        </p:nvSpPr>
        <p:spPr bwMode="auto">
          <a:xfrm>
            <a:off x="4920343" y="3134495"/>
            <a:ext cx="6923314"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Muestra al usuario la cantidad de puntos acumulados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Has ganado (</a:t>
            </a:r>
            <a:r>
              <a:rPr kumimoji="0" lang="es-MX" altLang="es-MX" sz="1600" b="1" i="0" u="none" strike="noStrike" cap="none" normalizeH="0" baseline="0" dirty="0" err="1">
                <a:ln>
                  <a:noFill/>
                </a:ln>
                <a:solidFill>
                  <a:srgbClr val="B4690E"/>
                </a:solidFill>
                <a:effectLst/>
                <a:latin typeface="sfmono-regular"/>
              </a:rPr>
              <a:t>puntos_nuevos</a:t>
            </a:r>
            <a:r>
              <a:rPr kumimoji="0" lang="es-MX" altLang="es-MX" sz="1600" b="1" i="0" u="none" strike="noStrike" cap="none" normalizeH="0" baseline="0" dirty="0">
                <a:ln>
                  <a:noFill/>
                </a:ln>
                <a:solidFill>
                  <a:srgbClr val="B4690E"/>
                </a:solidFill>
                <a:effectLst/>
                <a:latin typeface="sfmono-regular"/>
              </a:rPr>
              <a:t>) puntos! En total, acumulas (</a:t>
            </a:r>
            <a:r>
              <a:rPr kumimoji="0" lang="es-MX" altLang="es-MX" sz="1600" b="1" i="0" u="none" strike="noStrike" cap="none" normalizeH="0" baseline="0" dirty="0" err="1">
                <a:ln>
                  <a:noFill/>
                </a:ln>
                <a:solidFill>
                  <a:srgbClr val="B4690E"/>
                </a:solidFill>
                <a:effectLst/>
                <a:latin typeface="sfmono-regular"/>
              </a:rPr>
              <a:t>puntos_totales</a:t>
            </a:r>
            <a:r>
              <a:rPr kumimoji="0" lang="es-MX" altLang="es-MX" sz="1600" b="1" i="0" u="none" strike="noStrike" cap="none" normalizeH="0" baseline="0" dirty="0">
                <a:ln>
                  <a:noFill/>
                </a:ln>
                <a:solidFill>
                  <a:srgbClr val="B4690E"/>
                </a:solidFill>
                <a:effectLst/>
                <a:latin typeface="sfmono-regular"/>
              </a:rPr>
              <a:t>) puntos</a:t>
            </a:r>
            <a:endParaRPr kumimoji="0" lang="es-MX" altLang="es-MX" sz="14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260BBF6F-A273-C683-5E54-1CEA30151CC1}"/>
              </a:ext>
            </a:extLst>
          </p:cNvPr>
          <p:cNvSpPr>
            <a:spLocks noChangeArrowheads="1"/>
          </p:cNvSpPr>
          <p:nvPr/>
        </p:nvSpPr>
        <p:spPr bwMode="auto">
          <a:xfrm>
            <a:off x="4920343" y="4907696"/>
            <a:ext cx="6923314"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Muestra al usuario la cantidad de puntos acumulados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Has ganado (</a:t>
            </a:r>
            <a:r>
              <a:rPr kumimoji="0" lang="es-MX" altLang="es-MX" sz="1600" b="1" i="0" u="none" strike="noStrike" cap="none" normalizeH="0" baseline="0" dirty="0" err="1">
                <a:ln>
                  <a:noFill/>
                </a:ln>
                <a:solidFill>
                  <a:srgbClr val="B4690E"/>
                </a:solidFill>
                <a:effectLst/>
                <a:latin typeface="sfmono-regular"/>
              </a:rPr>
              <a:t>puntos_nuevos</a:t>
            </a:r>
            <a:r>
              <a:rPr kumimoji="0" lang="es-MX" altLang="es-MX" sz="1600" b="1" i="0" u="none" strike="noStrike" cap="none" normalizeH="0" baseline="0" dirty="0">
                <a:ln>
                  <a:noFill/>
                </a:ln>
                <a:solidFill>
                  <a:srgbClr val="B4690E"/>
                </a:solidFill>
                <a:effectLst/>
                <a:latin typeface="sfmono-regular"/>
              </a:rPr>
              <a:t>) puntos! En total, acumulas (</a:t>
            </a:r>
            <a:r>
              <a:rPr kumimoji="0" lang="es-MX" altLang="es-MX" sz="1600" b="1" i="0" u="none" strike="noStrike" cap="none" normalizeH="0" baseline="0" dirty="0" err="1">
                <a:ln>
                  <a:noFill/>
                </a:ln>
                <a:solidFill>
                  <a:srgbClr val="B4690E"/>
                </a:solidFill>
                <a:effectLst/>
                <a:latin typeface="sfmono-regular"/>
              </a:rPr>
              <a:t>puntos_totales</a:t>
            </a:r>
            <a:r>
              <a:rPr kumimoji="0" lang="es-MX" altLang="es-MX" sz="1600" b="1" i="0" u="none" strike="noStrike" cap="none" normalizeH="0" baseline="0" dirty="0">
                <a:ln>
                  <a:noFill/>
                </a:ln>
                <a:solidFill>
                  <a:srgbClr val="B4690E"/>
                </a:solidFill>
                <a:effectLst/>
                <a:latin typeface="sfmono-regular"/>
              </a:rPr>
              <a:t>) puntos</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En esta ocasión, la cantidad de puntos acumulados (totales) será igual a los </a:t>
            </a:r>
            <a:r>
              <a:rPr kumimoji="0" lang="es-MX" altLang="es-MX" b="1" i="0" u="none" strike="noStrike" cap="none" normalizeH="0" baseline="0" dirty="0" err="1">
                <a:ln>
                  <a:noFill/>
                </a:ln>
                <a:solidFill>
                  <a:srgbClr val="1C1D1F"/>
                </a:solidFill>
                <a:effectLst/>
                <a:latin typeface="udemy sans"/>
              </a:rPr>
              <a:t>puntos_anteriores</a:t>
            </a:r>
            <a:r>
              <a:rPr kumimoji="0" lang="es-MX" altLang="es-MX" b="1" i="0" u="none" strike="noStrike" cap="none" normalizeH="0" baseline="0" dirty="0">
                <a:ln>
                  <a:noFill/>
                </a:ln>
                <a:solidFill>
                  <a:srgbClr val="1C1D1F"/>
                </a:solidFill>
                <a:effectLst/>
                <a:latin typeface="udemy sans"/>
              </a:rPr>
              <a:t> </a:t>
            </a:r>
            <a:r>
              <a:rPr kumimoji="0" lang="es-MX" altLang="es-MX" b="0" i="1" u="none" strike="noStrike" cap="none" normalizeH="0" baseline="0" dirty="0">
                <a:ln>
                  <a:noFill/>
                </a:ln>
                <a:solidFill>
                  <a:srgbClr val="1C1D1F"/>
                </a:solidFill>
                <a:effectLst/>
                <a:latin typeface="udemy sans"/>
              </a:rPr>
              <a:t>más </a:t>
            </a:r>
            <a:r>
              <a:rPr kumimoji="0" lang="es-MX" altLang="es-MX" b="0" i="0" u="none" strike="noStrike" cap="none" normalizeH="0" baseline="0" dirty="0">
                <a:ln>
                  <a:noFill/>
                </a:ln>
                <a:solidFill>
                  <a:srgbClr val="1C1D1F"/>
                </a:solidFill>
                <a:effectLst/>
                <a:latin typeface="udemy sans"/>
              </a:rPr>
              <a:t>los </a:t>
            </a:r>
            <a:r>
              <a:rPr kumimoji="0" lang="es-MX" altLang="es-MX" b="1" i="0" u="none" strike="noStrike" cap="none" normalizeH="0" baseline="0" dirty="0" err="1">
                <a:ln>
                  <a:noFill/>
                </a:ln>
                <a:solidFill>
                  <a:srgbClr val="1C1D1F"/>
                </a:solidFill>
                <a:effectLst/>
                <a:latin typeface="udemy sans"/>
              </a:rPr>
              <a:t>puntos_nuevos</a:t>
            </a:r>
            <a:r>
              <a:rPr kumimoji="0" lang="es-MX" altLang="es-MX" b="0" i="0" u="none" strike="noStrike" cap="none" normalizeH="0" baseline="0" dirty="0">
                <a:ln>
                  <a:noFill/>
                </a:ln>
                <a:solidFill>
                  <a:srgbClr val="1C1D1F"/>
                </a:solidFill>
                <a:effectLst/>
                <a:latin typeface="udemy sans"/>
              </a:rPr>
              <a:t>.</a:t>
            </a:r>
            <a:endParaRPr kumimoji="0" lang="es-MX" altLang="es-MX" sz="1400" b="0" i="0" u="none" strike="noStrike" cap="none" normalizeH="0" baseline="0" dirty="0">
              <a:ln>
                <a:noFill/>
              </a:ln>
              <a:solidFill>
                <a:schemeClr val="tx1"/>
              </a:solidFill>
              <a:effectLst/>
            </a:endParaRPr>
          </a:p>
        </p:txBody>
      </p:sp>
      <p:sp>
        <p:nvSpPr>
          <p:cNvPr id="8" name="CuadroTexto 7">
            <a:extLst>
              <a:ext uri="{FF2B5EF4-FFF2-40B4-BE49-F238E27FC236}">
                <a16:creationId xmlns:a16="http://schemas.microsoft.com/office/drawing/2014/main" id="{F228BF51-4709-E3DC-EE73-9AFED1AB2099}"/>
              </a:ext>
            </a:extLst>
          </p:cNvPr>
          <p:cNvSpPr txBox="1"/>
          <p:nvPr/>
        </p:nvSpPr>
        <p:spPr>
          <a:xfrm>
            <a:off x="417006" y="2660108"/>
            <a:ext cx="3621594" cy="707886"/>
          </a:xfrm>
          <a:prstGeom prst="rect">
            <a:avLst/>
          </a:prstGeom>
          <a:noFill/>
        </p:spPr>
        <p:txBody>
          <a:bodyPr wrap="square">
            <a:spAutoFit/>
          </a:bodyPr>
          <a:lstStyle/>
          <a:p>
            <a:r>
              <a:rPr lang="es-MX" b="1" i="0" dirty="0">
                <a:solidFill>
                  <a:srgbClr val="1C1D1F"/>
                </a:solidFill>
                <a:effectLst/>
                <a:latin typeface="udemy sans"/>
              </a:rPr>
              <a:t> Formatear </a:t>
            </a:r>
            <a:r>
              <a:rPr lang="es-MX" sz="4000" b="1" i="0" dirty="0">
                <a:solidFill>
                  <a:srgbClr val="1C1D1F"/>
                </a:solidFill>
                <a:effectLst/>
                <a:latin typeface="udemy sans"/>
              </a:rPr>
              <a:t>Cadenas</a:t>
            </a:r>
            <a:endParaRPr lang="es-MX" dirty="0"/>
          </a:p>
        </p:txBody>
      </p:sp>
    </p:spTree>
    <p:extLst>
      <p:ext uri="{BB962C8B-B14F-4D97-AF65-F5344CB8AC3E}">
        <p14:creationId xmlns:p14="http://schemas.microsoft.com/office/powerpoint/2010/main" val="134639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E14FC74-A4E7-43C0-81F8-4C58AFFD67D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2C3E3D59-E6AA-DD66-96DF-92856A9039E7}"/>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a:t>Suma</a:t>
            </a:r>
            <a:r>
              <a:rPr lang="en-US" sz="2000"/>
              <a:t>:  +</a:t>
            </a:r>
          </a:p>
          <a:p>
            <a:pPr indent="-228600">
              <a:lnSpc>
                <a:spcPct val="90000"/>
              </a:lnSpc>
              <a:spcAft>
                <a:spcPts val="600"/>
              </a:spcAft>
              <a:buFont typeface="Arial" panose="020B0604020202020204" pitchFamily="34" charset="0"/>
              <a:buChar char="•"/>
            </a:pPr>
            <a:r>
              <a:rPr lang="en-US" sz="2000" i="1"/>
              <a:t>Resta</a:t>
            </a:r>
            <a:r>
              <a:rPr lang="en-US" sz="2000"/>
              <a:t>: -</a:t>
            </a:r>
          </a:p>
          <a:p>
            <a:pPr indent="-228600">
              <a:lnSpc>
                <a:spcPct val="90000"/>
              </a:lnSpc>
              <a:spcAft>
                <a:spcPts val="600"/>
              </a:spcAft>
              <a:buFont typeface="Arial" panose="020B0604020202020204" pitchFamily="34" charset="0"/>
              <a:buChar char="•"/>
            </a:pPr>
            <a:r>
              <a:rPr lang="en-US" sz="2000" i="1"/>
              <a:t>Multiplicación</a:t>
            </a:r>
            <a:r>
              <a:rPr lang="en-US" sz="2000"/>
              <a:t>: *</a:t>
            </a:r>
          </a:p>
          <a:p>
            <a:pPr indent="-228600">
              <a:lnSpc>
                <a:spcPct val="90000"/>
              </a:lnSpc>
              <a:spcAft>
                <a:spcPts val="600"/>
              </a:spcAft>
              <a:buFont typeface="Arial" panose="020B0604020202020204" pitchFamily="34" charset="0"/>
              <a:buChar char="•"/>
            </a:pPr>
            <a:r>
              <a:rPr lang="en-US" sz="2000" i="1"/>
              <a:t>División</a:t>
            </a:r>
            <a:r>
              <a:rPr lang="en-US" sz="2000"/>
              <a:t>: /</a:t>
            </a:r>
          </a:p>
          <a:p>
            <a:pPr indent="-228600">
              <a:lnSpc>
                <a:spcPct val="90000"/>
              </a:lnSpc>
              <a:spcAft>
                <a:spcPts val="600"/>
              </a:spcAft>
              <a:buFont typeface="Arial" panose="020B0604020202020204" pitchFamily="34" charset="0"/>
              <a:buChar char="•"/>
            </a:pPr>
            <a:r>
              <a:rPr lang="en-US" sz="2000" i="1"/>
              <a:t>Cociente (división "al piso")</a:t>
            </a:r>
            <a:r>
              <a:rPr lang="en-US" sz="2000"/>
              <a:t>: //</a:t>
            </a:r>
          </a:p>
          <a:p>
            <a:pPr indent="-228600">
              <a:lnSpc>
                <a:spcPct val="90000"/>
              </a:lnSpc>
              <a:spcAft>
                <a:spcPts val="600"/>
              </a:spcAft>
              <a:buFont typeface="Arial" panose="020B0604020202020204" pitchFamily="34" charset="0"/>
              <a:buChar char="•"/>
            </a:pPr>
            <a:r>
              <a:rPr lang="en-US" sz="2000" i="1"/>
              <a:t>Resto (módulo)</a:t>
            </a:r>
            <a:r>
              <a:rPr lang="en-US" sz="2000"/>
              <a:t>: %    --- útil para detectar valores pares ;) </a:t>
            </a:r>
          </a:p>
          <a:p>
            <a:pPr indent="-228600">
              <a:lnSpc>
                <a:spcPct val="90000"/>
              </a:lnSpc>
              <a:spcAft>
                <a:spcPts val="600"/>
              </a:spcAft>
              <a:buFont typeface="Arial" panose="020B0604020202020204" pitchFamily="34" charset="0"/>
              <a:buChar char="•"/>
            </a:pPr>
            <a:r>
              <a:rPr lang="en-US" sz="2000" i="1"/>
              <a:t>Potencia</a:t>
            </a:r>
            <a:r>
              <a:rPr lang="en-US" sz="2000"/>
              <a:t>: **</a:t>
            </a:r>
          </a:p>
          <a:p>
            <a:pPr indent="-228600">
              <a:lnSpc>
                <a:spcPct val="90000"/>
              </a:lnSpc>
              <a:spcAft>
                <a:spcPts val="600"/>
              </a:spcAft>
              <a:buFont typeface="Arial" panose="020B0604020202020204" pitchFamily="34" charset="0"/>
              <a:buChar char="•"/>
            </a:pPr>
            <a:r>
              <a:rPr lang="en-US" sz="2000" i="1"/>
              <a:t>Raíz cuadrada</a:t>
            </a:r>
            <a:r>
              <a:rPr lang="en-US" sz="2000"/>
              <a:t>: **0.5 ----- ¡es un caso especial de potencia! </a:t>
            </a:r>
          </a:p>
        </p:txBody>
      </p:sp>
      <p:sp>
        <p:nvSpPr>
          <p:cNvPr id="3" name="Marcador de número de diapositiva 2">
            <a:extLst>
              <a:ext uri="{FF2B5EF4-FFF2-40B4-BE49-F238E27FC236}">
                <a16:creationId xmlns:a16="http://schemas.microsoft.com/office/drawing/2014/main" id="{922D81A6-803E-F726-67B2-AD65B0E4135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BE797AEF-6027-0A01-F9A4-F6A567C52CDC}"/>
              </a:ext>
            </a:extLst>
          </p:cNvPr>
          <p:cNvSpPr txBox="1"/>
          <p:nvPr/>
        </p:nvSpPr>
        <p:spPr>
          <a:xfrm>
            <a:off x="411163" y="250719"/>
            <a:ext cx="3489810" cy="4601260"/>
          </a:xfrm>
          <a:prstGeom prst="rect">
            <a:avLst/>
          </a:prstGeom>
          <a:noFill/>
        </p:spPr>
        <p:txBody>
          <a:bodyPr wrap="square">
            <a:spAutoFit/>
          </a:bodyPr>
          <a:lstStyle/>
          <a:p>
            <a:pPr>
              <a:spcAft>
                <a:spcPts val="600"/>
              </a:spcAft>
            </a:pPr>
            <a:r>
              <a:rPr lang="es-MX" sz="3200" i="1" dirty="0">
                <a:solidFill>
                  <a:schemeClr val="bg1"/>
                </a:solidFill>
              </a:rPr>
              <a:t>Operadores matemáticos</a:t>
            </a:r>
          </a:p>
          <a:p>
            <a:pPr>
              <a:spcAft>
                <a:spcPts val="600"/>
              </a:spcAft>
            </a:pPr>
            <a:r>
              <a:rPr lang="es-MX" sz="3200" dirty="0">
                <a:solidFill>
                  <a:schemeClr val="bg1"/>
                </a:solidFill>
              </a:rPr>
              <a:t> Veamos cuáles son los operadores matemáticos básicos de Python, que utilizaremos para realizar cálculos: </a:t>
            </a:r>
          </a:p>
        </p:txBody>
      </p:sp>
    </p:spTree>
    <p:extLst>
      <p:ext uri="{BB962C8B-B14F-4D97-AF65-F5344CB8AC3E}">
        <p14:creationId xmlns:p14="http://schemas.microsoft.com/office/powerpoint/2010/main" val="4256619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ángulo rectángulo 9">
            <a:extLst>
              <a:ext uri="{FF2B5EF4-FFF2-40B4-BE49-F238E27FC236}">
                <a16:creationId xmlns:a16="http://schemas.microsoft.com/office/drawing/2014/main" id="{B7DB7E95-2B44-58B5-8C72-A704D3704F9E}"/>
              </a:ext>
            </a:extLst>
          </p:cNvPr>
          <p:cNvSpPr/>
          <p:nvPr/>
        </p:nvSpPr>
        <p:spPr>
          <a:xfrm>
            <a:off x="338854" y="20688"/>
            <a:ext cx="5554043" cy="3706762"/>
          </a:xfrm>
          <a:prstGeom prst="r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49DDC835-0F3B-E972-90DF-8A55B70CCADE}"/>
              </a:ext>
            </a:extLst>
          </p:cNvPr>
          <p:cNvSpPr>
            <a:spLocks noGrp="1"/>
          </p:cNvSpPr>
          <p:nvPr>
            <p:ph type="title"/>
          </p:nvPr>
        </p:nvSpPr>
        <p:spPr>
          <a:xfrm>
            <a:off x="323202" y="2724929"/>
            <a:ext cx="5261521" cy="1325563"/>
          </a:xfrm>
        </p:spPr>
        <p:txBody>
          <a:bodyPr/>
          <a:lstStyle/>
          <a:p>
            <a:r>
              <a:rPr lang="es-MX" dirty="0"/>
              <a:t>Ejercicios Operadores</a:t>
            </a:r>
          </a:p>
        </p:txBody>
      </p:sp>
      <p:sp>
        <p:nvSpPr>
          <p:cNvPr id="4" name="Marcador de pie de página 3">
            <a:extLst>
              <a:ext uri="{FF2B5EF4-FFF2-40B4-BE49-F238E27FC236}">
                <a16:creationId xmlns:a16="http://schemas.microsoft.com/office/drawing/2014/main" id="{0661CA79-4F90-F5B7-38DC-412EDBBCCAE0}"/>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2B6C582E-4E13-B884-D0A6-05C914E9BC47}"/>
              </a:ext>
            </a:extLst>
          </p:cNvPr>
          <p:cNvSpPr>
            <a:spLocks noGrp="1"/>
          </p:cNvSpPr>
          <p:nvPr>
            <p:ph type="sldNum" sz="quarter" idx="12"/>
          </p:nvPr>
        </p:nvSpPr>
        <p:spPr/>
        <p:txBody>
          <a:bodyPr/>
          <a:lstStyle/>
          <a:p>
            <a:fld id="{4EA4A3B0-B5DF-4E2B-B48F-E4B7B7872040}" type="slidenum">
              <a:rPr lang="es-MX" smtClean="0"/>
              <a:t>23</a:t>
            </a:fld>
            <a:endParaRPr lang="es-MX"/>
          </a:p>
        </p:txBody>
      </p:sp>
      <p:sp>
        <p:nvSpPr>
          <p:cNvPr id="3" name="Marcador de contenido 2">
            <a:extLst>
              <a:ext uri="{FF2B5EF4-FFF2-40B4-BE49-F238E27FC236}">
                <a16:creationId xmlns:a16="http://schemas.microsoft.com/office/drawing/2014/main" id="{D759F8B6-0FE7-F1F7-4B3B-2E2459FB2FF0}"/>
              </a:ext>
            </a:extLst>
          </p:cNvPr>
          <p:cNvSpPr>
            <a:spLocks noGrp="1"/>
          </p:cNvSpPr>
          <p:nvPr>
            <p:ph idx="4294967295"/>
          </p:nvPr>
        </p:nvSpPr>
        <p:spPr>
          <a:xfrm>
            <a:off x="5846373" y="717818"/>
            <a:ext cx="5675312" cy="2049462"/>
          </a:xfrm>
        </p:spPr>
        <p:txBody>
          <a:bodyPr>
            <a:normAutofit/>
          </a:bodyPr>
          <a:lstStyle/>
          <a:p>
            <a:pPr marL="0" indent="0" algn="l">
              <a:buNone/>
            </a:pPr>
            <a:r>
              <a:rPr lang="es-MX" sz="2000" b="0" i="0" dirty="0">
                <a:solidFill>
                  <a:schemeClr val="accent5">
                    <a:lumMod val="20000"/>
                    <a:lumOff val="80000"/>
                  </a:schemeClr>
                </a:solidFill>
                <a:effectLst/>
                <a:latin typeface="udemy sans"/>
              </a:rPr>
              <a:t>Muestra en pantalla el cociente (división al piso) de los siguientes dos números: 874 dividido entre 27.</a:t>
            </a:r>
          </a:p>
          <a:p>
            <a:pPr marL="0" indent="0" algn="l">
              <a:buNone/>
            </a:pPr>
            <a:r>
              <a:rPr lang="es-MX" sz="2000" b="0" i="0" dirty="0">
                <a:solidFill>
                  <a:schemeClr val="accent5">
                    <a:lumMod val="20000"/>
                    <a:lumOff val="80000"/>
                  </a:schemeClr>
                </a:solidFill>
                <a:effectLst/>
                <a:latin typeface="udemy sans"/>
              </a:rPr>
              <a:t>Debes mostrar solo el valor numérico que resulta de esta operación.</a:t>
            </a:r>
          </a:p>
          <a:p>
            <a:endParaRPr lang="es-MX" sz="2000" dirty="0">
              <a:solidFill>
                <a:schemeClr val="accent5">
                  <a:lumMod val="20000"/>
                  <a:lumOff val="80000"/>
                </a:schemeClr>
              </a:solidFill>
            </a:endParaRPr>
          </a:p>
        </p:txBody>
      </p:sp>
      <p:sp>
        <p:nvSpPr>
          <p:cNvPr id="7" name="CuadroTexto 6">
            <a:extLst>
              <a:ext uri="{FF2B5EF4-FFF2-40B4-BE49-F238E27FC236}">
                <a16:creationId xmlns:a16="http://schemas.microsoft.com/office/drawing/2014/main" id="{8C6273E0-A7D9-EBC4-FE85-A81728FF8207}"/>
              </a:ext>
            </a:extLst>
          </p:cNvPr>
          <p:cNvSpPr txBox="1"/>
          <p:nvPr/>
        </p:nvSpPr>
        <p:spPr>
          <a:xfrm>
            <a:off x="5892897" y="2767280"/>
            <a:ext cx="5582264" cy="1323439"/>
          </a:xfrm>
          <a:prstGeom prst="rect">
            <a:avLst/>
          </a:prstGeom>
          <a:noFill/>
        </p:spPr>
        <p:txBody>
          <a:bodyPr wrap="square">
            <a:spAutoFit/>
          </a:bodyPr>
          <a:lstStyle/>
          <a:p>
            <a:pPr algn="l"/>
            <a:r>
              <a:rPr lang="es-MX" sz="2000" b="0" i="0" dirty="0">
                <a:solidFill>
                  <a:schemeClr val="accent5">
                    <a:lumMod val="20000"/>
                    <a:lumOff val="80000"/>
                  </a:schemeClr>
                </a:solidFill>
                <a:effectLst/>
                <a:latin typeface="udemy sans"/>
              </a:rPr>
              <a:t>Muestra en pantalla el módulo (es decir, el resto) de la división entre 456 y 33.</a:t>
            </a:r>
          </a:p>
          <a:p>
            <a:pPr algn="l"/>
            <a:r>
              <a:rPr lang="es-MX" sz="2000" b="0" i="0" dirty="0">
                <a:solidFill>
                  <a:schemeClr val="accent5">
                    <a:lumMod val="20000"/>
                    <a:lumOff val="80000"/>
                  </a:schemeClr>
                </a:solidFill>
                <a:effectLst/>
                <a:latin typeface="udemy sans"/>
              </a:rPr>
              <a:t>Debes mostrar solo el valor numérico que resulta de esta operación.</a:t>
            </a:r>
          </a:p>
        </p:txBody>
      </p:sp>
      <p:sp>
        <p:nvSpPr>
          <p:cNvPr id="9" name="CuadroTexto 8">
            <a:extLst>
              <a:ext uri="{FF2B5EF4-FFF2-40B4-BE49-F238E27FC236}">
                <a16:creationId xmlns:a16="http://schemas.microsoft.com/office/drawing/2014/main" id="{3BC361FD-E8F1-6E17-4017-32CDD44919C8}"/>
              </a:ext>
            </a:extLst>
          </p:cNvPr>
          <p:cNvSpPr txBox="1"/>
          <p:nvPr/>
        </p:nvSpPr>
        <p:spPr>
          <a:xfrm>
            <a:off x="5892897" y="4626419"/>
            <a:ext cx="5582264" cy="1323439"/>
          </a:xfrm>
          <a:prstGeom prst="rect">
            <a:avLst/>
          </a:prstGeom>
          <a:noFill/>
        </p:spPr>
        <p:txBody>
          <a:bodyPr wrap="square">
            <a:spAutoFit/>
          </a:bodyPr>
          <a:lstStyle/>
          <a:p>
            <a:pPr algn="l"/>
            <a:r>
              <a:rPr lang="es-MX" sz="2000" b="0" i="0" dirty="0">
                <a:solidFill>
                  <a:schemeClr val="accent5">
                    <a:lumMod val="20000"/>
                    <a:lumOff val="80000"/>
                  </a:schemeClr>
                </a:solidFill>
                <a:effectLst/>
                <a:latin typeface="udemy sans"/>
              </a:rPr>
              <a:t>Calcula y muestra en pantalla la raíz cuadrada de 783.</a:t>
            </a:r>
          </a:p>
          <a:p>
            <a:pPr algn="l"/>
            <a:r>
              <a:rPr lang="es-MX" sz="2000" b="0" i="0" dirty="0">
                <a:solidFill>
                  <a:schemeClr val="accent5">
                    <a:lumMod val="20000"/>
                    <a:lumOff val="80000"/>
                  </a:schemeClr>
                </a:solidFill>
                <a:effectLst/>
                <a:latin typeface="udemy sans"/>
              </a:rPr>
              <a:t>Debes mostrar solo el valor numérico que resulta de esta operación.</a:t>
            </a:r>
          </a:p>
        </p:txBody>
      </p:sp>
    </p:spTree>
    <p:extLst>
      <p:ext uri="{BB962C8B-B14F-4D97-AF65-F5344CB8AC3E}">
        <p14:creationId xmlns:p14="http://schemas.microsoft.com/office/powerpoint/2010/main" val="18522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CC09C04-A924-B51A-75DC-F8882CB50C34}"/>
              </a:ext>
            </a:extLst>
          </p:cNvPr>
          <p:cNvSpPr>
            <a:spLocks noGrp="1"/>
          </p:cNvSpPr>
          <p:nvPr>
            <p:ph type="title"/>
          </p:nvPr>
        </p:nvSpPr>
        <p:spPr>
          <a:xfrm>
            <a:off x="992206" y="1608667"/>
            <a:ext cx="2823275" cy="4501127"/>
          </a:xfrm>
        </p:spPr>
        <p:txBody>
          <a:bodyPr anchor="t">
            <a:normAutofit/>
          </a:bodyPr>
          <a:lstStyle/>
          <a:p>
            <a:pPr algn="r"/>
            <a:r>
              <a:rPr lang="es-MX" sz="3200" dirty="0">
                <a:solidFill>
                  <a:srgbClr val="FFFFFF"/>
                </a:solidFill>
              </a:rPr>
              <a:t>redondeo</a:t>
            </a:r>
          </a:p>
        </p:txBody>
      </p:sp>
      <p:sp>
        <p:nvSpPr>
          <p:cNvPr id="6" name="Marcador de contenido 5">
            <a:extLst>
              <a:ext uri="{FF2B5EF4-FFF2-40B4-BE49-F238E27FC236}">
                <a16:creationId xmlns:a16="http://schemas.microsoft.com/office/drawing/2014/main" id="{E26ECCAC-B5E4-501C-D735-3FA8B4079973}"/>
              </a:ext>
            </a:extLst>
          </p:cNvPr>
          <p:cNvSpPr>
            <a:spLocks noGrp="1"/>
          </p:cNvSpPr>
          <p:nvPr>
            <p:ph sz="half" idx="1"/>
          </p:nvPr>
        </p:nvSpPr>
        <p:spPr>
          <a:xfrm>
            <a:off x="4547698" y="1608667"/>
            <a:ext cx="3421958" cy="4501127"/>
          </a:xfrm>
        </p:spPr>
        <p:txBody>
          <a:bodyPr>
            <a:normAutofit/>
          </a:bodyPr>
          <a:lstStyle/>
          <a:p>
            <a:r>
              <a:rPr lang="es-MX" sz="2000"/>
              <a:t>El redondeo facilita la interpretación de los valores calculados al limitar la cantidad de decimales que se muestran en pantalla. También, nos permite aproximar valores decimales al entero más próximo.</a:t>
            </a:r>
          </a:p>
        </p:txBody>
      </p:sp>
      <p:sp>
        <p:nvSpPr>
          <p:cNvPr id="7" name="Marcador de contenido 6">
            <a:extLst>
              <a:ext uri="{FF2B5EF4-FFF2-40B4-BE49-F238E27FC236}">
                <a16:creationId xmlns:a16="http://schemas.microsoft.com/office/drawing/2014/main" id="{D0F170AD-7DE8-1A9D-64F4-4A4EB2C2BCC9}"/>
              </a:ext>
            </a:extLst>
          </p:cNvPr>
          <p:cNvSpPr>
            <a:spLocks noGrp="1"/>
          </p:cNvSpPr>
          <p:nvPr>
            <p:ph sz="half" idx="2"/>
          </p:nvPr>
        </p:nvSpPr>
        <p:spPr>
          <a:xfrm>
            <a:off x="8289696" y="1608667"/>
            <a:ext cx="3421957" cy="4501127"/>
          </a:xfrm>
        </p:spPr>
        <p:txBody>
          <a:bodyPr>
            <a:normAutofit/>
          </a:bodyPr>
          <a:lstStyle/>
          <a:p>
            <a:r>
              <a:rPr lang="es-MX" sz="2000" dirty="0"/>
              <a:t>round(</a:t>
            </a:r>
            <a:r>
              <a:rPr lang="es-MX" sz="2000" dirty="0" err="1"/>
              <a:t>number,ndigits</a:t>
            </a:r>
            <a:r>
              <a:rPr lang="es-MX" sz="2000" dirty="0"/>
              <a:t>)</a:t>
            </a:r>
          </a:p>
          <a:p>
            <a:endParaRPr lang="es-MX" sz="2000" dirty="0"/>
          </a:p>
          <a:p>
            <a:r>
              <a:rPr lang="es-MX" sz="2000" dirty="0"/>
              <a:t>ejemplos de uso </a:t>
            </a:r>
          </a:p>
          <a:p>
            <a:pPr lvl="1"/>
            <a:r>
              <a:rPr lang="es-MX" sz="1600" dirty="0" err="1"/>
              <a:t>print</a:t>
            </a:r>
            <a:r>
              <a:rPr lang="es-MX" sz="1600" dirty="0"/>
              <a:t>(round(100/3)) &gt;&gt; 33</a:t>
            </a:r>
          </a:p>
        </p:txBody>
      </p:sp>
      <p:sp>
        <p:nvSpPr>
          <p:cNvPr id="3" name="Marcador de pie de página 2">
            <a:extLst>
              <a:ext uri="{FF2B5EF4-FFF2-40B4-BE49-F238E27FC236}">
                <a16:creationId xmlns:a16="http://schemas.microsoft.com/office/drawing/2014/main" id="{ED576169-15ED-EBCB-14DE-A64CBD75A531}"/>
              </a:ext>
            </a:extLst>
          </p:cNvPr>
          <p:cNvSpPr>
            <a:spLocks noGrp="1"/>
          </p:cNvSpPr>
          <p:nvPr>
            <p:ph type="ftr" sz="quarter" idx="11"/>
          </p:nvPr>
        </p:nvSpPr>
        <p:spPr>
          <a:xfrm>
            <a:off x="4547698" y="6356350"/>
            <a:ext cx="5687683" cy="365125"/>
          </a:xfrm>
        </p:spPr>
        <p:txBody>
          <a:bodyPr>
            <a:normAutofit/>
          </a:bodyPr>
          <a:lstStyle/>
          <a:p>
            <a:pPr algn="l">
              <a:spcAft>
                <a:spcPts val="600"/>
              </a:spcAft>
            </a:pPr>
            <a:r>
              <a:rPr lang="es-MX" sz="1050"/>
              <a:t>Arabots Robotics</a:t>
            </a:r>
          </a:p>
        </p:txBody>
      </p:sp>
      <p:sp>
        <p:nvSpPr>
          <p:cNvPr id="4" name="Marcador de número de diapositiva 3">
            <a:extLst>
              <a:ext uri="{FF2B5EF4-FFF2-40B4-BE49-F238E27FC236}">
                <a16:creationId xmlns:a16="http://schemas.microsoft.com/office/drawing/2014/main" id="{44757246-E5AE-6DAF-FC0E-4CC0DF51E80D}"/>
              </a:ext>
            </a:extLst>
          </p:cNvPr>
          <p:cNvSpPr>
            <a:spLocks noGrp="1"/>
          </p:cNvSpPr>
          <p:nvPr>
            <p:ph type="sldNum" sz="quarter" idx="12"/>
          </p:nvPr>
        </p:nvSpPr>
        <p:spPr>
          <a:xfrm>
            <a:off x="10353368" y="6356350"/>
            <a:ext cx="1358284" cy="365125"/>
          </a:xfrm>
        </p:spPr>
        <p:txBody>
          <a:bodyPr>
            <a:normAutofit/>
          </a:bodyPr>
          <a:lstStyle/>
          <a:p>
            <a:pPr>
              <a:spcAft>
                <a:spcPts val="600"/>
              </a:spcAft>
            </a:pPr>
            <a:fld id="{4EA4A3B0-B5DF-4E2B-B48F-E4B7B7872040}" type="slidenum">
              <a:rPr lang="es-MX" sz="1050"/>
              <a:pPr>
                <a:spcAft>
                  <a:spcPts val="600"/>
                </a:spcAft>
              </a:pPr>
              <a:t>24</a:t>
            </a:fld>
            <a:endParaRPr lang="es-MX" sz="1050"/>
          </a:p>
        </p:txBody>
      </p:sp>
    </p:spTree>
    <p:extLst>
      <p:ext uri="{BB962C8B-B14F-4D97-AF65-F5344CB8AC3E}">
        <p14:creationId xmlns:p14="http://schemas.microsoft.com/office/powerpoint/2010/main" val="368498833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84A47-4395-9A7C-9554-AE038F8647C3}"/>
              </a:ext>
            </a:extLst>
          </p:cNvPr>
          <p:cNvSpPr>
            <a:spLocks noGrp="1"/>
          </p:cNvSpPr>
          <p:nvPr>
            <p:ph type="title"/>
          </p:nvPr>
        </p:nvSpPr>
        <p:spPr/>
        <p:txBody>
          <a:bodyPr/>
          <a:lstStyle/>
          <a:p>
            <a:r>
              <a:rPr lang="es-MX" dirty="0">
                <a:solidFill>
                  <a:schemeClr val="accent5">
                    <a:lumMod val="20000"/>
                    <a:lumOff val="80000"/>
                  </a:schemeClr>
                </a:solidFill>
              </a:rPr>
              <a:t>Ejercicios redondeo</a:t>
            </a:r>
          </a:p>
        </p:txBody>
      </p:sp>
      <p:sp>
        <p:nvSpPr>
          <p:cNvPr id="3" name="Marcador de contenido 2">
            <a:extLst>
              <a:ext uri="{FF2B5EF4-FFF2-40B4-BE49-F238E27FC236}">
                <a16:creationId xmlns:a16="http://schemas.microsoft.com/office/drawing/2014/main" id="{FA986067-F129-F763-1F6C-53B6D2CBA059}"/>
              </a:ext>
            </a:extLst>
          </p:cNvPr>
          <p:cNvSpPr>
            <a:spLocks noGrp="1"/>
          </p:cNvSpPr>
          <p:nvPr>
            <p:ph sz="half" idx="1"/>
          </p:nvPr>
        </p:nvSpPr>
        <p:spPr>
          <a:xfrm>
            <a:off x="838200" y="1825625"/>
            <a:ext cx="10515598" cy="1979459"/>
          </a:xfrm>
        </p:spPr>
        <p:txBody>
          <a:bodyPr>
            <a:normAutofit/>
          </a:bodyPr>
          <a:lstStyle/>
          <a:p>
            <a:pPr marL="0" indent="0">
              <a:buNone/>
            </a:pPr>
            <a:r>
              <a:rPr lang="es-MX" b="0" i="0" dirty="0">
                <a:solidFill>
                  <a:srgbClr val="1C1D1F"/>
                </a:solidFill>
                <a:effectLst/>
                <a:latin typeface="udemy sans"/>
              </a:rPr>
              <a:t>Redondea el resultado de la división </a:t>
            </a:r>
            <a:r>
              <a:rPr lang="es-MX" b="1" i="0" dirty="0">
                <a:solidFill>
                  <a:srgbClr val="1C1D1F"/>
                </a:solidFill>
                <a:effectLst/>
                <a:latin typeface="udemy sans"/>
              </a:rPr>
              <a:t>10/3 </a:t>
            </a:r>
            <a:r>
              <a:rPr lang="es-MX" b="0" i="0" dirty="0">
                <a:solidFill>
                  <a:srgbClr val="1C1D1F"/>
                </a:solidFill>
                <a:effectLst/>
                <a:latin typeface="udemy sans"/>
              </a:rPr>
              <a:t>a un número con </a:t>
            </a:r>
            <a:r>
              <a:rPr lang="es-MX" b="1" i="0" dirty="0">
                <a:solidFill>
                  <a:srgbClr val="1C1D1F"/>
                </a:solidFill>
                <a:effectLst/>
                <a:latin typeface="udemy sans"/>
              </a:rPr>
              <a:t>2 decimales</a:t>
            </a:r>
            <a:r>
              <a:rPr lang="es-MX" b="0" i="0" dirty="0">
                <a:solidFill>
                  <a:srgbClr val="1C1D1F"/>
                </a:solidFill>
                <a:effectLst/>
                <a:latin typeface="udemy sans"/>
              </a:rPr>
              <a:t>, y </a:t>
            </a:r>
            <a:r>
              <a:rPr lang="es-MX" b="0" i="1" dirty="0">
                <a:solidFill>
                  <a:srgbClr val="1C1D1F"/>
                </a:solidFill>
                <a:effectLst/>
                <a:latin typeface="udemy sans"/>
              </a:rPr>
              <a:t>muestra en pantalla el valor redondeado</a:t>
            </a:r>
            <a:r>
              <a:rPr lang="es-MX" b="0" i="0" dirty="0">
                <a:solidFill>
                  <a:srgbClr val="1C1D1F"/>
                </a:solidFill>
                <a:effectLst/>
                <a:latin typeface="udemy sans"/>
              </a:rPr>
              <a:t>.</a:t>
            </a:r>
            <a:endParaRPr lang="es-MX" dirty="0"/>
          </a:p>
        </p:txBody>
      </p:sp>
      <p:sp>
        <p:nvSpPr>
          <p:cNvPr id="4" name="Marcador de contenido 3">
            <a:extLst>
              <a:ext uri="{FF2B5EF4-FFF2-40B4-BE49-F238E27FC236}">
                <a16:creationId xmlns:a16="http://schemas.microsoft.com/office/drawing/2014/main" id="{79768A01-14D1-A2C9-E182-F0B29E6836A0}"/>
              </a:ext>
            </a:extLst>
          </p:cNvPr>
          <p:cNvSpPr>
            <a:spLocks noGrp="1"/>
          </p:cNvSpPr>
          <p:nvPr>
            <p:ph sz="half" idx="2"/>
          </p:nvPr>
        </p:nvSpPr>
        <p:spPr>
          <a:xfrm>
            <a:off x="838200" y="5019463"/>
            <a:ext cx="10515600" cy="1325563"/>
          </a:xfrm>
        </p:spPr>
        <p:txBody>
          <a:bodyPr>
            <a:normAutofit/>
          </a:bodyPr>
          <a:lstStyle/>
          <a:p>
            <a:pPr marL="0" indent="0">
              <a:buNone/>
            </a:pPr>
            <a:r>
              <a:rPr lang="es-MX" b="0" i="0" dirty="0">
                <a:solidFill>
                  <a:srgbClr val="1C1D1F"/>
                </a:solidFill>
                <a:effectLst/>
                <a:latin typeface="udemy sans"/>
              </a:rPr>
              <a:t>Redondea el número </a:t>
            </a:r>
            <a:r>
              <a:rPr lang="es-MX" b="1" i="0" dirty="0">
                <a:solidFill>
                  <a:srgbClr val="1C1D1F"/>
                </a:solidFill>
                <a:effectLst/>
                <a:latin typeface="udemy sans"/>
              </a:rPr>
              <a:t>10.676767</a:t>
            </a:r>
            <a:r>
              <a:rPr lang="es-MX" b="0" i="0" dirty="0">
                <a:solidFill>
                  <a:srgbClr val="1C1D1F"/>
                </a:solidFill>
                <a:effectLst/>
                <a:latin typeface="udemy sans"/>
              </a:rPr>
              <a:t> al </a:t>
            </a:r>
            <a:r>
              <a:rPr lang="es-MX" b="1" i="0" dirty="0">
                <a:solidFill>
                  <a:srgbClr val="1C1D1F"/>
                </a:solidFill>
                <a:effectLst/>
                <a:latin typeface="udemy sans"/>
              </a:rPr>
              <a:t>entero </a:t>
            </a:r>
            <a:r>
              <a:rPr lang="es-MX" b="0" i="0" dirty="0">
                <a:solidFill>
                  <a:srgbClr val="1C1D1F"/>
                </a:solidFill>
                <a:effectLst/>
                <a:latin typeface="udemy sans"/>
              </a:rPr>
              <a:t>más próximo, y </a:t>
            </a:r>
            <a:r>
              <a:rPr lang="es-MX" b="0" i="1" dirty="0">
                <a:solidFill>
                  <a:srgbClr val="1C1D1F"/>
                </a:solidFill>
                <a:effectLst/>
                <a:latin typeface="udemy sans"/>
              </a:rPr>
              <a:t>muestra en pantalla el resultado</a:t>
            </a:r>
            <a:r>
              <a:rPr lang="es-MX" b="0" i="0" dirty="0">
                <a:solidFill>
                  <a:srgbClr val="1C1D1F"/>
                </a:solidFill>
                <a:effectLst/>
                <a:latin typeface="udemy sans"/>
              </a:rPr>
              <a:t>.</a:t>
            </a:r>
            <a:endParaRPr lang="es-MX" dirty="0"/>
          </a:p>
        </p:txBody>
      </p:sp>
      <p:sp>
        <p:nvSpPr>
          <p:cNvPr id="5" name="Marcador de pie de página 4">
            <a:extLst>
              <a:ext uri="{FF2B5EF4-FFF2-40B4-BE49-F238E27FC236}">
                <a16:creationId xmlns:a16="http://schemas.microsoft.com/office/drawing/2014/main" id="{F4EFC73B-5981-3143-6406-F16DFBBC7BDA}"/>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6CEFB29F-EDD1-5009-12C4-E3D198E5A8F9}"/>
              </a:ext>
            </a:extLst>
          </p:cNvPr>
          <p:cNvSpPr>
            <a:spLocks noGrp="1"/>
          </p:cNvSpPr>
          <p:nvPr>
            <p:ph type="sldNum" sz="quarter" idx="12"/>
          </p:nvPr>
        </p:nvSpPr>
        <p:spPr/>
        <p:txBody>
          <a:bodyPr/>
          <a:lstStyle/>
          <a:p>
            <a:fld id="{4EA4A3B0-B5DF-4E2B-B48F-E4B7B7872040}" type="slidenum">
              <a:rPr lang="es-MX" smtClean="0"/>
              <a:t>25</a:t>
            </a:fld>
            <a:endParaRPr lang="es-MX"/>
          </a:p>
        </p:txBody>
      </p:sp>
      <p:sp>
        <p:nvSpPr>
          <p:cNvPr id="8" name="CuadroTexto 7">
            <a:extLst>
              <a:ext uri="{FF2B5EF4-FFF2-40B4-BE49-F238E27FC236}">
                <a16:creationId xmlns:a16="http://schemas.microsoft.com/office/drawing/2014/main" id="{A0E53A49-0936-7522-0C10-CD068EACC99D}"/>
              </a:ext>
            </a:extLst>
          </p:cNvPr>
          <p:cNvSpPr txBox="1"/>
          <p:nvPr/>
        </p:nvSpPr>
        <p:spPr>
          <a:xfrm>
            <a:off x="838199" y="3661305"/>
            <a:ext cx="10515599" cy="954107"/>
          </a:xfrm>
          <a:prstGeom prst="rect">
            <a:avLst/>
          </a:prstGeom>
          <a:noFill/>
        </p:spPr>
        <p:txBody>
          <a:bodyPr wrap="square">
            <a:spAutoFit/>
          </a:bodyPr>
          <a:lstStyle/>
          <a:p>
            <a:r>
              <a:rPr lang="es-MX" sz="2800" b="0" i="0" dirty="0">
                <a:solidFill>
                  <a:srgbClr val="1C1D1F"/>
                </a:solidFill>
                <a:effectLst/>
                <a:latin typeface="udemy sans"/>
              </a:rPr>
              <a:t>Calcula la </a:t>
            </a:r>
            <a:r>
              <a:rPr lang="es-MX" sz="2800" b="1" i="0" dirty="0">
                <a:solidFill>
                  <a:srgbClr val="1C1D1F"/>
                </a:solidFill>
                <a:effectLst/>
                <a:latin typeface="udemy sans"/>
              </a:rPr>
              <a:t>raíz cuadrada de 5</a:t>
            </a:r>
            <a:r>
              <a:rPr lang="es-MX" sz="2800" b="0" i="0" dirty="0">
                <a:solidFill>
                  <a:srgbClr val="1C1D1F"/>
                </a:solidFill>
                <a:effectLst/>
                <a:latin typeface="udemy sans"/>
              </a:rPr>
              <a:t>, y </a:t>
            </a:r>
            <a:r>
              <a:rPr lang="es-MX" sz="2800" b="0" i="1" dirty="0">
                <a:solidFill>
                  <a:srgbClr val="1C1D1F"/>
                </a:solidFill>
                <a:effectLst/>
                <a:latin typeface="udemy sans"/>
              </a:rPr>
              <a:t>muestra en pantalla el resultado</a:t>
            </a:r>
            <a:r>
              <a:rPr lang="es-MX" sz="2800" b="0" i="0" dirty="0">
                <a:solidFill>
                  <a:srgbClr val="1C1D1F"/>
                </a:solidFill>
                <a:effectLst/>
                <a:latin typeface="udemy sans"/>
              </a:rPr>
              <a:t> redondeado con </a:t>
            </a:r>
            <a:r>
              <a:rPr lang="es-MX" sz="2800" b="1" i="0" dirty="0">
                <a:solidFill>
                  <a:srgbClr val="1C1D1F"/>
                </a:solidFill>
                <a:effectLst/>
                <a:latin typeface="udemy sans"/>
              </a:rPr>
              <a:t>4 posiciones decimales</a:t>
            </a:r>
            <a:r>
              <a:rPr lang="es-MX" sz="2800" b="0" i="0" dirty="0">
                <a:solidFill>
                  <a:srgbClr val="1C1D1F"/>
                </a:solidFill>
                <a:effectLst/>
                <a:latin typeface="udemy sans"/>
              </a:rPr>
              <a:t>.</a:t>
            </a:r>
            <a:endParaRPr lang="es-MX" sz="2800" dirty="0"/>
          </a:p>
        </p:txBody>
      </p:sp>
    </p:spTree>
    <p:extLst>
      <p:ext uri="{BB962C8B-B14F-4D97-AF65-F5344CB8AC3E}">
        <p14:creationId xmlns:p14="http://schemas.microsoft.com/office/powerpoint/2010/main" val="2310529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BBF9F-640B-DF26-10ED-98337594EC7C}"/>
              </a:ext>
            </a:extLst>
          </p:cNvPr>
          <p:cNvSpPr>
            <a:spLocks noGrp="1"/>
          </p:cNvSpPr>
          <p:nvPr>
            <p:ph type="title"/>
          </p:nvPr>
        </p:nvSpPr>
        <p:spPr/>
        <p:txBody>
          <a:bodyPr/>
          <a:lstStyle/>
          <a:p>
            <a:r>
              <a:rPr lang="es-MX"/>
              <a:t>Quiz 2</a:t>
            </a:r>
            <a:endParaRPr lang="es-MX" dirty="0"/>
          </a:p>
        </p:txBody>
      </p:sp>
      <p:sp>
        <p:nvSpPr>
          <p:cNvPr id="3" name="Marcador de pie de página 2">
            <a:extLst>
              <a:ext uri="{FF2B5EF4-FFF2-40B4-BE49-F238E27FC236}">
                <a16:creationId xmlns:a16="http://schemas.microsoft.com/office/drawing/2014/main" id="{28D64CA7-BE4F-0817-D163-35853347A377}"/>
              </a:ext>
            </a:extLst>
          </p:cNvPr>
          <p:cNvSpPr>
            <a:spLocks noGrp="1"/>
          </p:cNvSpPr>
          <p:nvPr>
            <p:ph type="ftr" sz="quarter" idx="11"/>
          </p:nvPr>
        </p:nvSpPr>
        <p:spPr/>
        <p:txBody>
          <a:bodyPr/>
          <a:lstStyle/>
          <a:p>
            <a:r>
              <a:rPr lang="es-MX"/>
              <a:t>Arabots Robotics</a:t>
            </a:r>
          </a:p>
        </p:txBody>
      </p:sp>
      <p:sp>
        <p:nvSpPr>
          <p:cNvPr id="4" name="Marcador de número de diapositiva 3">
            <a:extLst>
              <a:ext uri="{FF2B5EF4-FFF2-40B4-BE49-F238E27FC236}">
                <a16:creationId xmlns:a16="http://schemas.microsoft.com/office/drawing/2014/main" id="{6CB43CDB-A5A7-CBAE-F22F-F22DB387C524}"/>
              </a:ext>
            </a:extLst>
          </p:cNvPr>
          <p:cNvSpPr>
            <a:spLocks noGrp="1"/>
          </p:cNvSpPr>
          <p:nvPr>
            <p:ph type="sldNum" sz="quarter" idx="12"/>
          </p:nvPr>
        </p:nvSpPr>
        <p:spPr/>
        <p:txBody>
          <a:bodyPr/>
          <a:lstStyle/>
          <a:p>
            <a:fld id="{4EA4A3B0-B5DF-4E2B-B48F-E4B7B7872040}" type="slidenum">
              <a:rPr lang="es-MX" smtClean="0"/>
              <a:t>26</a:t>
            </a:fld>
            <a:endParaRPr lang="es-MX"/>
          </a:p>
        </p:txBody>
      </p:sp>
      <p:sp>
        <p:nvSpPr>
          <p:cNvPr id="6" name="CuadroTexto 5">
            <a:extLst>
              <a:ext uri="{FF2B5EF4-FFF2-40B4-BE49-F238E27FC236}">
                <a16:creationId xmlns:a16="http://schemas.microsoft.com/office/drawing/2014/main" id="{4ADE9DF8-CA9D-B859-2768-522C4430F465}"/>
              </a:ext>
            </a:extLst>
          </p:cNvPr>
          <p:cNvSpPr txBox="1"/>
          <p:nvPr/>
        </p:nvSpPr>
        <p:spPr>
          <a:xfrm>
            <a:off x="838199" y="1495802"/>
            <a:ext cx="8787581" cy="369332"/>
          </a:xfrm>
          <a:prstGeom prst="rect">
            <a:avLst/>
          </a:prstGeom>
          <a:noFill/>
        </p:spPr>
        <p:txBody>
          <a:bodyPr wrap="square">
            <a:spAutoFit/>
          </a:bodyPr>
          <a:lstStyle/>
          <a:p>
            <a:pPr algn="l"/>
            <a:r>
              <a:rPr lang="es-MX" b="0" i="0">
                <a:solidFill>
                  <a:srgbClr val="1C1D1F"/>
                </a:solidFill>
                <a:effectLst/>
                <a:latin typeface="udemy sans"/>
              </a:rPr>
              <a:t>Pregunta 1:¿Cuál de estas afirmaciones es verdadera, acerca de las listas en Python?</a:t>
            </a:r>
            <a:endParaRPr lang="es-MX" b="0" i="0" dirty="0">
              <a:solidFill>
                <a:srgbClr val="1C1D1F"/>
              </a:solidFill>
              <a:effectLst/>
              <a:latin typeface="udemy sans"/>
            </a:endParaRPr>
          </a:p>
        </p:txBody>
      </p:sp>
      <p:pic>
        <p:nvPicPr>
          <p:cNvPr id="8" name="Imagen 7">
            <a:extLst>
              <a:ext uri="{FF2B5EF4-FFF2-40B4-BE49-F238E27FC236}">
                <a16:creationId xmlns:a16="http://schemas.microsoft.com/office/drawing/2014/main" id="{CAD22853-CEF3-5663-B49D-8F0D15EB0B5E}"/>
              </a:ext>
            </a:extLst>
          </p:cNvPr>
          <p:cNvPicPr>
            <a:picLocks noChangeAspect="1"/>
          </p:cNvPicPr>
          <p:nvPr/>
        </p:nvPicPr>
        <p:blipFill>
          <a:blip r:embed="rId2"/>
          <a:stretch>
            <a:fillRect/>
          </a:stretch>
        </p:blipFill>
        <p:spPr>
          <a:xfrm>
            <a:off x="1131938" y="1952874"/>
            <a:ext cx="9928124" cy="4315735"/>
          </a:xfrm>
          <a:prstGeom prst="rect">
            <a:avLst/>
          </a:prstGeom>
        </p:spPr>
      </p:pic>
    </p:spTree>
    <p:extLst>
      <p:ext uri="{BB962C8B-B14F-4D97-AF65-F5344CB8AC3E}">
        <p14:creationId xmlns:p14="http://schemas.microsoft.com/office/powerpoint/2010/main" val="290055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C8E7CB6-80AF-D6CE-59A2-BF7FE7A25AF9}"/>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0" i="0" kern="1200">
                <a:solidFill>
                  <a:srgbClr val="FFFFFF"/>
                </a:solidFill>
                <a:effectLst/>
                <a:latin typeface="+mj-lt"/>
                <a:ea typeface="+mj-ea"/>
                <a:cs typeface="+mj-cs"/>
              </a:rPr>
              <a:t>Los sets pueden contener valores duplicados.?</a:t>
            </a:r>
            <a:endParaRPr lang="en-US" sz="4800" kern="1200">
              <a:solidFill>
                <a:srgbClr val="FFFFFF"/>
              </a:solidFill>
              <a:latin typeface="+mj-lt"/>
              <a:ea typeface="+mj-ea"/>
              <a:cs typeface="+mj-cs"/>
            </a:endParaRPr>
          </a:p>
        </p:txBody>
      </p:sp>
      <p:sp>
        <p:nvSpPr>
          <p:cNvPr id="3" name="Marcador de pie de página 2">
            <a:extLst>
              <a:ext uri="{FF2B5EF4-FFF2-40B4-BE49-F238E27FC236}">
                <a16:creationId xmlns:a16="http://schemas.microsoft.com/office/drawing/2014/main" id="{402BC520-F684-5C20-5CAA-E86099F24B2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1BDBFBBC-C0F1-55B2-581D-5853A334F56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27</a:t>
            </a:fld>
            <a:endParaRPr lang="en-US" sz="1100">
              <a:solidFill>
                <a:srgbClr val="FFFFFF"/>
              </a:solidFill>
            </a:endParaRPr>
          </a:p>
        </p:txBody>
      </p:sp>
    </p:spTree>
    <p:extLst>
      <p:ext uri="{BB962C8B-B14F-4D97-AF65-F5344CB8AC3E}">
        <p14:creationId xmlns:p14="http://schemas.microsoft.com/office/powerpoint/2010/main" val="30331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72E03A1-C47D-8F93-3973-D5FB0B2224E6}"/>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2600" kern="1200">
                <a:solidFill>
                  <a:srgbClr val="FFFFFF"/>
                </a:solidFill>
                <a:latin typeface="+mj-lt"/>
                <a:ea typeface="+mj-ea"/>
                <a:cs typeface="+mj-cs"/>
              </a:rPr>
              <a:t>Supón que ejecutamos el siguiente código:</a:t>
            </a:r>
            <a:br>
              <a:rPr lang="en-US" sz="2600" kern="1200">
                <a:solidFill>
                  <a:srgbClr val="FFFFFF"/>
                </a:solidFill>
                <a:latin typeface="+mj-lt"/>
                <a:ea typeface="+mj-ea"/>
                <a:cs typeface="+mj-cs"/>
              </a:rPr>
            </a:br>
            <a:br>
              <a:rPr lang="en-US" sz="2600" kern="1200">
                <a:solidFill>
                  <a:srgbClr val="FFFFFF"/>
                </a:solidFill>
                <a:latin typeface="+mj-lt"/>
                <a:ea typeface="+mj-ea"/>
                <a:cs typeface="+mj-cs"/>
              </a:rPr>
            </a:br>
            <a:r>
              <a:rPr lang="en-US" sz="2600" kern="1200">
                <a:solidFill>
                  <a:srgbClr val="FFFFFF"/>
                </a:solidFill>
                <a:latin typeface="+mj-lt"/>
                <a:ea typeface="+mj-ea"/>
                <a:cs typeface="+mj-cs"/>
              </a:rPr>
              <a:t>num1 = 10</a:t>
            </a:r>
            <a:br>
              <a:rPr lang="en-US" sz="2600" kern="1200">
                <a:solidFill>
                  <a:srgbClr val="FFFFFF"/>
                </a:solidFill>
                <a:latin typeface="+mj-lt"/>
                <a:ea typeface="+mj-ea"/>
                <a:cs typeface="+mj-cs"/>
              </a:rPr>
            </a:br>
            <a:r>
              <a:rPr lang="en-US" sz="2600" kern="1200">
                <a:solidFill>
                  <a:srgbClr val="FFFFFF"/>
                </a:solidFill>
                <a:latin typeface="+mj-lt"/>
                <a:ea typeface="+mj-ea"/>
                <a:cs typeface="+mj-cs"/>
              </a:rPr>
              <a:t>num2 = 25</a:t>
            </a:r>
            <a:br>
              <a:rPr lang="en-US" sz="2600" kern="1200">
                <a:solidFill>
                  <a:srgbClr val="FFFFFF"/>
                </a:solidFill>
                <a:latin typeface="+mj-lt"/>
                <a:ea typeface="+mj-ea"/>
                <a:cs typeface="+mj-cs"/>
              </a:rPr>
            </a:br>
            <a:r>
              <a:rPr lang="en-US" sz="2600" kern="1200">
                <a:solidFill>
                  <a:srgbClr val="FFFFFF"/>
                </a:solidFill>
                <a:latin typeface="+mj-lt"/>
                <a:ea typeface="+mj-ea"/>
                <a:cs typeface="+mj-cs"/>
              </a:rPr>
              <a:t>num1 = num2</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¿Cuál será el valor de num1 y num2 al finalizar?</a:t>
            </a: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8CF51ADF-FAB3-ADCF-7F72-78844EA30104}"/>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A42640D9-CFF6-0782-68D1-5EE10DE14C5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566695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160105-159B-6B93-74B6-56DB363128CC}"/>
              </a:ext>
            </a:extLst>
          </p:cNvPr>
          <p:cNvSpPr>
            <a:spLocks noGrp="1"/>
          </p:cNvSpPr>
          <p:nvPr>
            <p:ph type="title"/>
          </p:nvPr>
        </p:nvSpPr>
        <p:spPr>
          <a:xfrm>
            <a:off x="4221803" y="1201002"/>
            <a:ext cx="7208197" cy="2779619"/>
          </a:xfrm>
        </p:spPr>
        <p:txBody>
          <a:bodyPr vert="horz" lIns="91440" tIns="45720" rIns="91440" bIns="45720" rtlCol="0" anchor="b">
            <a:normAutofit/>
          </a:bodyPr>
          <a:lstStyle/>
          <a:p>
            <a:r>
              <a:rPr lang="en-US" sz="4800" kern="1200">
                <a:solidFill>
                  <a:srgbClr val="FFFFFF"/>
                </a:solidFill>
                <a:latin typeface="+mj-lt"/>
                <a:ea typeface="+mj-ea"/>
                <a:cs typeface="+mj-cs"/>
              </a:rPr>
              <a:t>¿De qué tipo es el resultado de la siguiente suma?</a:t>
            </a:r>
            <a:br>
              <a:rPr lang="en-US" sz="4800" kern="1200">
                <a:solidFill>
                  <a:srgbClr val="FFFFFF"/>
                </a:solidFill>
                <a:latin typeface="+mj-lt"/>
                <a:ea typeface="+mj-ea"/>
                <a:cs typeface="+mj-cs"/>
              </a:rPr>
            </a:br>
            <a:br>
              <a:rPr lang="en-US" sz="4800" kern="1200">
                <a:solidFill>
                  <a:srgbClr val="FFFFFF"/>
                </a:solidFill>
                <a:latin typeface="+mj-lt"/>
                <a:ea typeface="+mj-ea"/>
                <a:cs typeface="+mj-cs"/>
              </a:rPr>
            </a:br>
            <a:r>
              <a:rPr lang="en-US" sz="4800" kern="1200">
                <a:solidFill>
                  <a:srgbClr val="FFFFFF"/>
                </a:solidFill>
                <a:latin typeface="+mj-lt"/>
                <a:ea typeface="+mj-ea"/>
                <a:cs typeface="+mj-cs"/>
              </a:rPr>
              <a:t>print(type(7.5 + 2.5))</a:t>
            </a:r>
          </a:p>
        </p:txBody>
      </p:sp>
      <p:sp>
        <p:nvSpPr>
          <p:cNvPr id="3" name="Marcador de pie de página 2">
            <a:extLst>
              <a:ext uri="{FF2B5EF4-FFF2-40B4-BE49-F238E27FC236}">
                <a16:creationId xmlns:a16="http://schemas.microsoft.com/office/drawing/2014/main" id="{EA1BAF27-181B-4F0A-C10D-BB4B3F62CB65}"/>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9" name="Rectangle 1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número de diapositiva 3">
            <a:extLst>
              <a:ext uri="{FF2B5EF4-FFF2-40B4-BE49-F238E27FC236}">
                <a16:creationId xmlns:a16="http://schemas.microsoft.com/office/drawing/2014/main" id="{FF23DA31-D8A1-5DEF-8425-4FAAB46C262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29</a:t>
            </a:fld>
            <a:endParaRPr lang="en-US" sz="1100">
              <a:solidFill>
                <a:srgbClr val="FFFFFF"/>
              </a:solidFill>
            </a:endParaRPr>
          </a:p>
        </p:txBody>
      </p:sp>
    </p:spTree>
    <p:extLst>
      <p:ext uri="{BB962C8B-B14F-4D97-AF65-F5344CB8AC3E}">
        <p14:creationId xmlns:p14="http://schemas.microsoft.com/office/powerpoint/2010/main" val="2355925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EF09551E-ED72-F429-2316-9E0EC255D584}"/>
              </a:ext>
            </a:extLst>
          </p:cNvPr>
          <p:cNvSpPr>
            <a:spLocks noGrp="1" noChangeArrowheads="1"/>
          </p:cNvSpPr>
          <p:nvPr>
            <p:ph type="title"/>
          </p:nvPr>
        </p:nvSpPr>
        <p:spPr bwMode="auto">
          <a:xfrm>
            <a:off x="586478" y="1683756"/>
            <a:ext cx="3115265" cy="239635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eaLnBrk="1" fontAlgn="base" hangingPunct="1">
              <a:spcAft>
                <a:spcPct val="0"/>
              </a:spcAft>
              <a:buClrTx/>
              <a:buSzTx/>
              <a:tabLst/>
            </a:pPr>
            <a:r>
              <a:rPr kumimoji="0" lang="en-US" altLang="es-MX" sz="3600" b="1" i="0" u="none" strike="noStrike" kern="1200" cap="none" normalizeH="0" baseline="0" dirty="0">
                <a:ln>
                  <a:noFill/>
                </a:ln>
                <a:solidFill>
                  <a:srgbClr val="FFFFFF"/>
                </a:solidFill>
                <a:effectLst/>
                <a:latin typeface="+mj-lt"/>
                <a:ea typeface="+mj-ea"/>
                <a:cs typeface="+mj-cs"/>
              </a:rPr>
              <a:t>Práctica Print 1</a:t>
            </a:r>
            <a:endParaRPr kumimoji="0" lang="en-US" altLang="es-MX" sz="3600" b="0" i="0" u="none" strike="noStrike" kern="1200" cap="none" normalizeH="0" baseline="0" dirty="0">
              <a:ln>
                <a:noFill/>
              </a:ln>
              <a:solidFill>
                <a:srgbClr val="FFFFFF"/>
              </a:solidFill>
              <a:effectLst/>
              <a:latin typeface="+mj-lt"/>
              <a:ea typeface="+mj-ea"/>
              <a:cs typeface="+mj-cs"/>
            </a:endParaRPr>
          </a:p>
          <a:p>
            <a:pPr marL="0" marR="0" lvl="0" indent="0" algn="r" eaLnBrk="1" fontAlgn="base" hangingPunct="1">
              <a:spcAft>
                <a:spcPct val="0"/>
              </a:spcAft>
              <a:buClrTx/>
              <a:buSzTx/>
              <a:tabLst/>
            </a:pPr>
            <a:r>
              <a:rPr kumimoji="0" lang="en-US" altLang="es-MX" sz="4000" b="1" i="0" u="none" strike="noStrike" kern="1200" cap="none" normalizeH="0" baseline="0" dirty="0">
                <a:ln>
                  <a:noFill/>
                </a:ln>
                <a:solidFill>
                  <a:srgbClr val="FFFFFF"/>
                </a:solidFill>
                <a:effectLst/>
                <a:latin typeface="+mj-lt"/>
                <a:ea typeface="+mj-ea"/>
                <a:cs typeface="+mj-cs"/>
              </a:rPr>
              <a:t>.</a:t>
            </a:r>
            <a:endParaRPr kumimoji="0" lang="en-US" altLang="es-MX" sz="4000" b="0" i="0" u="none" strike="noStrike" kern="1200" cap="none" normalizeH="0" baseline="0" dirty="0">
              <a:ln>
                <a:noFill/>
              </a:ln>
              <a:solidFill>
                <a:srgbClr val="FFFFFF"/>
              </a:solidFill>
              <a:effectLst/>
              <a:latin typeface="+mj-lt"/>
              <a:ea typeface="+mj-ea"/>
              <a:cs typeface="+mj-cs"/>
            </a:endParaRPr>
          </a:p>
        </p:txBody>
      </p:sp>
      <p:sp>
        <p:nvSpPr>
          <p:cNvPr id="3" name="Marcador de pie de página 2">
            <a:extLst>
              <a:ext uri="{FF2B5EF4-FFF2-40B4-BE49-F238E27FC236}">
                <a16:creationId xmlns:a16="http://schemas.microsoft.com/office/drawing/2014/main" id="{2FA9E9B5-1DF6-9BF1-DA96-6B664301941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B8BEAD07-71F0-9659-8387-2FD151B4AF9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8" name="CuadroTexto 5">
            <a:extLst>
              <a:ext uri="{FF2B5EF4-FFF2-40B4-BE49-F238E27FC236}">
                <a16:creationId xmlns:a16="http://schemas.microsoft.com/office/drawing/2014/main" id="{54909461-CCBF-A46C-2AFE-BEA8214C5F21}"/>
              </a:ext>
            </a:extLst>
          </p:cNvPr>
          <p:cNvGraphicFramePr/>
          <p:nvPr>
            <p:extLst>
              <p:ext uri="{D42A27DB-BD31-4B8C-83A1-F6EECF244321}">
                <p14:modId xmlns:p14="http://schemas.microsoft.com/office/powerpoint/2010/main" val="214206267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744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15BF5F1-D451-E89D-A8B9-A735343D7C4C}"/>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2300" kern="1200">
                <a:solidFill>
                  <a:srgbClr val="FFFFFF"/>
                </a:solidFill>
                <a:latin typeface="+mj-lt"/>
                <a:ea typeface="+mj-ea"/>
                <a:cs typeface="+mj-cs"/>
              </a:rPr>
              <a:t>Dada una variable llamada num1, con un valor de 13.87:</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num1 = 13.87</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Las siguientes líneas en Python, arrojarían el mismo resultado:</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print(round(num1))</a:t>
            </a:r>
            <a:br>
              <a:rPr lang="en-US" sz="2300" kern="1200">
                <a:solidFill>
                  <a:srgbClr val="FFFFFF"/>
                </a:solidFill>
                <a:latin typeface="+mj-lt"/>
                <a:ea typeface="+mj-ea"/>
                <a:cs typeface="+mj-cs"/>
              </a:rPr>
            </a:br>
            <a:r>
              <a:rPr lang="en-US" sz="2300" kern="1200">
                <a:solidFill>
                  <a:srgbClr val="FFFFFF"/>
                </a:solidFill>
                <a:latin typeface="+mj-lt"/>
                <a:ea typeface="+mj-ea"/>
                <a:cs typeface="+mj-cs"/>
              </a:rPr>
              <a:t>print(int(num1))</a:t>
            </a: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71E8960D-C49B-28F3-FD74-A5A70F51FD3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0A99931E-542D-6753-5C05-B6867F116EE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30</a:t>
            </a:fld>
            <a:endParaRPr lang="en-US" sz="1100">
              <a:solidFill>
                <a:srgbClr val="FFFFFF"/>
              </a:solidFill>
            </a:endParaRPr>
          </a:p>
        </p:txBody>
      </p:sp>
    </p:spTree>
    <p:extLst>
      <p:ext uri="{BB962C8B-B14F-4D97-AF65-F5344CB8AC3E}">
        <p14:creationId xmlns:p14="http://schemas.microsoft.com/office/powerpoint/2010/main" val="58515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42AB659-5F79-841C-33C6-0A84235B614D}"/>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¿De qué tipo es el valor de la variable num1?</a:t>
            </a:r>
            <a:br>
              <a:rPr lang="en-US" sz="4800" kern="1200">
                <a:solidFill>
                  <a:srgbClr val="FFFFFF"/>
                </a:solidFill>
                <a:latin typeface="+mj-lt"/>
                <a:ea typeface="+mj-ea"/>
                <a:cs typeface="+mj-cs"/>
              </a:rPr>
            </a:br>
            <a:br>
              <a:rPr lang="en-US" sz="4800" kern="1200">
                <a:solidFill>
                  <a:srgbClr val="FFFFFF"/>
                </a:solidFill>
                <a:latin typeface="+mj-lt"/>
                <a:ea typeface="+mj-ea"/>
                <a:cs typeface="+mj-cs"/>
              </a:rPr>
            </a:br>
            <a:r>
              <a:rPr lang="en-US" sz="4800" kern="1200">
                <a:solidFill>
                  <a:srgbClr val="FFFFFF"/>
                </a:solidFill>
                <a:latin typeface="+mj-lt"/>
                <a:ea typeface="+mj-ea"/>
                <a:cs typeface="+mj-cs"/>
              </a:rPr>
              <a:t>num1 = round(13/2,0)</a:t>
            </a:r>
          </a:p>
        </p:txBody>
      </p:sp>
      <p:sp>
        <p:nvSpPr>
          <p:cNvPr id="3" name="Marcador de pie de página 2">
            <a:extLst>
              <a:ext uri="{FF2B5EF4-FFF2-40B4-BE49-F238E27FC236}">
                <a16:creationId xmlns:a16="http://schemas.microsoft.com/office/drawing/2014/main" id="{C4802AE1-06CB-990E-415A-91261BDEE0F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4F8D6250-3009-403A-9BD4-9FDC2861ACE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31</a:t>
            </a:fld>
            <a:endParaRPr lang="en-US" sz="1100">
              <a:solidFill>
                <a:srgbClr val="FFFFFF"/>
              </a:solidFill>
            </a:endParaRPr>
          </a:p>
        </p:txBody>
      </p:sp>
    </p:spTree>
    <p:extLst>
      <p:ext uri="{BB962C8B-B14F-4D97-AF65-F5344CB8AC3E}">
        <p14:creationId xmlns:p14="http://schemas.microsoft.com/office/powerpoint/2010/main" val="321389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02BD5DF1-F1C9-8DA4-AB16-535C58A9A0C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2600" b="0" i="0" kern="1200">
                <a:solidFill>
                  <a:srgbClr val="FFFFFF"/>
                </a:solidFill>
                <a:effectLst/>
                <a:latin typeface="+mj-lt"/>
                <a:ea typeface="+mj-ea"/>
                <a:cs typeface="+mj-cs"/>
              </a:rPr>
              <a:t>¿Cuál de los siguientes operadores me ayudaría a detectar si un valor es par o impar?</a:t>
            </a:r>
            <a:br>
              <a:rPr lang="en-US" sz="2600" b="0" i="0" kern="1200">
                <a:solidFill>
                  <a:srgbClr val="FFFFFF"/>
                </a:solidFill>
                <a:effectLst/>
                <a:latin typeface="+mj-lt"/>
                <a:ea typeface="+mj-ea"/>
                <a:cs typeface="+mj-cs"/>
              </a:rPr>
            </a:b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**0.5</a:t>
            </a:r>
            <a:endParaRPr lang="en-US" sz="2600" kern="1200">
              <a:solidFill>
                <a:srgbClr val="FFFFFF"/>
              </a:solidFill>
              <a:latin typeface="+mj-lt"/>
              <a:ea typeface="+mj-ea"/>
              <a:cs typeface="+mj-cs"/>
            </a:endParaRPr>
          </a:p>
        </p:txBody>
      </p:sp>
      <p:sp>
        <p:nvSpPr>
          <p:cNvPr id="3" name="Marcador de pie de página 2">
            <a:extLst>
              <a:ext uri="{FF2B5EF4-FFF2-40B4-BE49-F238E27FC236}">
                <a16:creationId xmlns:a16="http://schemas.microsoft.com/office/drawing/2014/main" id="{482BD88B-6958-884C-E1B1-44B7EFF229F5}"/>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5D3775E3-F654-AB9F-444E-081A424449F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686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D617C-4D22-2340-654A-60EE9585236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Proyecto2</a:t>
            </a:r>
          </a:p>
        </p:txBody>
      </p:sp>
      <p:sp>
        <p:nvSpPr>
          <p:cNvPr id="5" name="Marcador de pie de página 4">
            <a:extLst>
              <a:ext uri="{FF2B5EF4-FFF2-40B4-BE49-F238E27FC236}">
                <a16:creationId xmlns:a16="http://schemas.microsoft.com/office/drawing/2014/main" id="{0DB50E13-5CBC-1748-EF40-1C4B0F97C86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8875920D-01E9-E1CA-6A0F-D733FCDA20A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La situación es esta: tú trabajas en una empresa donde los vendedores reciben comisiones del 13% por sus ventas totales, y tu jefe quiere que ayudes a los vendedores a calcular sus comisiones creando un programa que les pregunte su nombre y cuánto han vendido en este mes. Tu programa le va a responder con una frase que incluya su nombre y el monto que le corresponde por las comisiones. </a:t>
            </a:r>
          </a:p>
        </p:txBody>
      </p:sp>
      <p:sp>
        <p:nvSpPr>
          <p:cNvPr id="6" name="Marcador de número de diapositiva 5">
            <a:extLst>
              <a:ext uri="{FF2B5EF4-FFF2-40B4-BE49-F238E27FC236}">
                <a16:creationId xmlns:a16="http://schemas.microsoft.com/office/drawing/2014/main" id="{3E85ADB0-0658-7744-D1CB-CD6A5DD860C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33</a:t>
            </a:fld>
            <a:endParaRPr lang="en-US" sz="1100">
              <a:solidFill>
                <a:schemeClr val="tx1">
                  <a:lumMod val="50000"/>
                  <a:lumOff val="50000"/>
                </a:schemeClr>
              </a:solidFill>
            </a:endParaRPr>
          </a:p>
        </p:txBody>
      </p:sp>
    </p:spTree>
    <p:extLst>
      <p:ext uri="{BB962C8B-B14F-4D97-AF65-F5344CB8AC3E}">
        <p14:creationId xmlns:p14="http://schemas.microsoft.com/office/powerpoint/2010/main" val="268014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A46D5C-FC31-CF2A-AFE6-159B8CE9FB65}"/>
              </a:ext>
            </a:extLst>
          </p:cNvPr>
          <p:cNvSpPr>
            <a:spLocks noGrp="1"/>
          </p:cNvSpPr>
          <p:nvPr>
            <p:ph type="title"/>
          </p:nvPr>
        </p:nvSpPr>
        <p:spPr>
          <a:xfrm>
            <a:off x="992206" y="1608667"/>
            <a:ext cx="2823275" cy="4501127"/>
          </a:xfrm>
        </p:spPr>
        <p:txBody>
          <a:bodyPr anchor="t">
            <a:normAutofit/>
          </a:bodyPr>
          <a:lstStyle/>
          <a:p>
            <a:pPr algn="r"/>
            <a:r>
              <a:rPr lang="es-MX" sz="2200">
                <a:solidFill>
                  <a:srgbClr val="FFFFFF"/>
                </a:solidFill>
              </a:rPr>
              <a:t>Esto no es un programa complejo, pero es entendible que pueda complicarse cuando estás aprendiendo. Por más que lo que has aprendido hasta ahora es muy simple, ponerlo todo junto en un solo programa puede ser complejo, por lo que te doy un par de ayudas:</a:t>
            </a:r>
          </a:p>
        </p:txBody>
      </p:sp>
      <p:sp>
        <p:nvSpPr>
          <p:cNvPr id="3" name="Marcador de contenido 2">
            <a:extLst>
              <a:ext uri="{FF2B5EF4-FFF2-40B4-BE49-F238E27FC236}">
                <a16:creationId xmlns:a16="http://schemas.microsoft.com/office/drawing/2014/main" id="{391D6D27-FF35-76DB-4FB2-0A01D2477F77}"/>
              </a:ext>
            </a:extLst>
          </p:cNvPr>
          <p:cNvSpPr>
            <a:spLocks noGrp="1"/>
          </p:cNvSpPr>
          <p:nvPr>
            <p:ph sz="half" idx="1"/>
          </p:nvPr>
        </p:nvSpPr>
        <p:spPr>
          <a:xfrm>
            <a:off x="4547698" y="1608667"/>
            <a:ext cx="3421958" cy="4501127"/>
          </a:xfrm>
        </p:spPr>
        <p:txBody>
          <a:bodyPr>
            <a:normAutofit/>
          </a:bodyPr>
          <a:lstStyle/>
          <a:p>
            <a:r>
              <a:rPr lang="es-MX" sz="2000" dirty="0"/>
              <a:t>Este programa debería comenzar preguntando cosas al usuario, por lo tanto, vas a necesitar input para poder recibir los ingresos del usuario y deberías usar variables para almacenar esos ingresos. Recuerda que los ingresos de usuarios se almacenan como strings. Por lo tanto, deberías convertir uno de esos ingresos en un </a:t>
            </a:r>
            <a:r>
              <a:rPr lang="es-MX" sz="2000" dirty="0" err="1"/>
              <a:t>float</a:t>
            </a:r>
            <a:r>
              <a:rPr lang="es-MX" sz="2000" dirty="0"/>
              <a:t> para poder hacer operaciones con él. </a:t>
            </a:r>
          </a:p>
        </p:txBody>
      </p:sp>
      <p:sp>
        <p:nvSpPr>
          <p:cNvPr id="4" name="Marcador de contenido 3">
            <a:extLst>
              <a:ext uri="{FF2B5EF4-FFF2-40B4-BE49-F238E27FC236}">
                <a16:creationId xmlns:a16="http://schemas.microsoft.com/office/drawing/2014/main" id="{290DD4FF-BE24-02AC-E4F5-6DDE2E68867B}"/>
              </a:ext>
            </a:extLst>
          </p:cNvPr>
          <p:cNvSpPr>
            <a:spLocks noGrp="1"/>
          </p:cNvSpPr>
          <p:nvPr>
            <p:ph sz="half" idx="2"/>
          </p:nvPr>
        </p:nvSpPr>
        <p:spPr>
          <a:xfrm>
            <a:off x="8289696" y="1608667"/>
            <a:ext cx="3421957" cy="4501127"/>
          </a:xfrm>
        </p:spPr>
        <p:txBody>
          <a:bodyPr>
            <a:normAutofit/>
          </a:bodyPr>
          <a:lstStyle/>
          <a:p>
            <a:r>
              <a:rPr lang="es-MX" sz="2000" dirty="0"/>
              <a:t>¿Y qué operaciones necesitas hacer? Bueno, calcular el 13% del número que haya ingresado el usuario. Es decir, que debes multiplicar ese número por 13 y luego dividirlo por 100. Recuerda almacenar ese resultado en una variable. </a:t>
            </a:r>
          </a:p>
        </p:txBody>
      </p:sp>
      <p:sp>
        <p:nvSpPr>
          <p:cNvPr id="5" name="Marcador de pie de página 4">
            <a:extLst>
              <a:ext uri="{FF2B5EF4-FFF2-40B4-BE49-F238E27FC236}">
                <a16:creationId xmlns:a16="http://schemas.microsoft.com/office/drawing/2014/main" id="{C1EC7634-3899-7FCD-0760-216274E1B383}"/>
              </a:ext>
            </a:extLst>
          </p:cNvPr>
          <p:cNvSpPr>
            <a:spLocks noGrp="1"/>
          </p:cNvSpPr>
          <p:nvPr>
            <p:ph type="ftr" sz="quarter" idx="11"/>
          </p:nvPr>
        </p:nvSpPr>
        <p:spPr>
          <a:xfrm>
            <a:off x="4547698" y="6356350"/>
            <a:ext cx="5687683" cy="365125"/>
          </a:xfrm>
        </p:spPr>
        <p:txBody>
          <a:bodyPr>
            <a:normAutofit/>
          </a:bodyPr>
          <a:lstStyle/>
          <a:p>
            <a:pPr algn="l">
              <a:spcAft>
                <a:spcPts val="600"/>
              </a:spcAft>
            </a:pPr>
            <a:r>
              <a:rPr lang="es-MX" sz="1050"/>
              <a:t>Arabots Robotics</a:t>
            </a:r>
          </a:p>
        </p:txBody>
      </p:sp>
      <p:sp>
        <p:nvSpPr>
          <p:cNvPr id="6" name="Marcador de número de diapositiva 5">
            <a:extLst>
              <a:ext uri="{FF2B5EF4-FFF2-40B4-BE49-F238E27FC236}">
                <a16:creationId xmlns:a16="http://schemas.microsoft.com/office/drawing/2014/main" id="{1D636F8D-CA81-C938-B9CE-9C13BA6ADA7B}"/>
              </a:ext>
            </a:extLst>
          </p:cNvPr>
          <p:cNvSpPr>
            <a:spLocks noGrp="1"/>
          </p:cNvSpPr>
          <p:nvPr>
            <p:ph type="sldNum" sz="quarter" idx="12"/>
          </p:nvPr>
        </p:nvSpPr>
        <p:spPr>
          <a:xfrm>
            <a:off x="10353368" y="6356350"/>
            <a:ext cx="1358284" cy="365125"/>
          </a:xfrm>
        </p:spPr>
        <p:txBody>
          <a:bodyPr>
            <a:normAutofit/>
          </a:bodyPr>
          <a:lstStyle/>
          <a:p>
            <a:pPr>
              <a:spcAft>
                <a:spcPts val="600"/>
              </a:spcAft>
            </a:pPr>
            <a:fld id="{4EA4A3B0-B5DF-4E2B-B48F-E4B7B7872040}" type="slidenum">
              <a:rPr lang="es-MX" sz="1050"/>
              <a:pPr>
                <a:spcAft>
                  <a:spcPts val="600"/>
                </a:spcAft>
              </a:pPr>
              <a:t>34</a:t>
            </a:fld>
            <a:endParaRPr lang="es-MX" sz="1050"/>
          </a:p>
        </p:txBody>
      </p:sp>
    </p:spTree>
    <p:extLst>
      <p:ext uri="{BB962C8B-B14F-4D97-AF65-F5344CB8AC3E}">
        <p14:creationId xmlns:p14="http://schemas.microsoft.com/office/powerpoint/2010/main" val="10672864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1D0415A1-DFBC-66F4-3C89-175B66D68F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F01DB9-87FF-FA43-5DE0-0CEDF00A19B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sz="5200">
                <a:solidFill>
                  <a:srgbClr val="FFFFFF"/>
                </a:solidFill>
              </a:rPr>
              <a:t>Inicio de la Clase 3</a:t>
            </a:r>
          </a:p>
        </p:txBody>
      </p:sp>
      <p:sp>
        <p:nvSpPr>
          <p:cNvPr id="3" name="Subtítulo 2">
            <a:extLst>
              <a:ext uri="{FF2B5EF4-FFF2-40B4-BE49-F238E27FC236}">
                <a16:creationId xmlns:a16="http://schemas.microsoft.com/office/drawing/2014/main" id="{378071C6-855D-814E-F5C6-4D700520C80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MX">
                <a:solidFill>
                  <a:srgbClr val="FFFFFF"/>
                </a:solidFill>
              </a:rPr>
              <a:t>14/10/2022</a:t>
            </a:r>
          </a:p>
        </p:txBody>
      </p:sp>
      <p:sp>
        <p:nvSpPr>
          <p:cNvPr id="4" name="Marcador de pie de página 3">
            <a:extLst>
              <a:ext uri="{FF2B5EF4-FFF2-40B4-BE49-F238E27FC236}">
                <a16:creationId xmlns:a16="http://schemas.microsoft.com/office/drawing/2014/main" id="{787BB548-5FDB-9538-8D0D-1E972A008F9F}"/>
              </a:ext>
            </a:extLst>
          </p:cNvPr>
          <p:cNvSpPr>
            <a:spLocks noGrp="1"/>
          </p:cNvSpPr>
          <p:nvPr>
            <p:ph type="ftr" sz="quarter" idx="11"/>
          </p:nvPr>
        </p:nvSpPr>
        <p:spPr>
          <a:xfrm>
            <a:off x="4038600" y="6356350"/>
            <a:ext cx="4114800" cy="365125"/>
          </a:xfrm>
        </p:spPr>
        <p:txBody>
          <a:bodyPr>
            <a:normAutofit/>
          </a:bodyPr>
          <a:lstStyle/>
          <a:p>
            <a:pPr>
              <a:spcAft>
                <a:spcPts val="600"/>
              </a:spcAft>
            </a:pPr>
            <a:r>
              <a:rPr lang="es-MX">
                <a:solidFill>
                  <a:srgbClr val="FFFFFF"/>
                </a:solidFill>
              </a:rPr>
              <a:t>Arabots Robotics</a:t>
            </a:r>
          </a:p>
        </p:txBody>
      </p:sp>
      <p:sp>
        <p:nvSpPr>
          <p:cNvPr id="5" name="Marcador de número de diapositiva 4">
            <a:extLst>
              <a:ext uri="{FF2B5EF4-FFF2-40B4-BE49-F238E27FC236}">
                <a16:creationId xmlns:a16="http://schemas.microsoft.com/office/drawing/2014/main" id="{DF33D120-66A3-BCFC-5391-1C2A31112898}"/>
              </a:ext>
            </a:extLst>
          </p:cNvPr>
          <p:cNvSpPr>
            <a:spLocks noGrp="1"/>
          </p:cNvSpPr>
          <p:nvPr>
            <p:ph type="sldNum" sz="quarter" idx="12"/>
          </p:nvPr>
        </p:nvSpPr>
        <p:spPr>
          <a:xfrm>
            <a:off x="8610600" y="6356350"/>
            <a:ext cx="2743200" cy="365125"/>
          </a:xfrm>
        </p:spPr>
        <p:txBody>
          <a:bodyPr>
            <a:normAutofit/>
          </a:bodyPr>
          <a:lstStyle/>
          <a:p>
            <a:pPr>
              <a:spcAft>
                <a:spcPts val="600"/>
              </a:spcAft>
            </a:pPr>
            <a:fld id="{4EA4A3B0-B5DF-4E2B-B48F-E4B7B7872040}" type="slidenum">
              <a:rPr lang="es-MX">
                <a:solidFill>
                  <a:srgbClr val="FFFFFF"/>
                </a:solidFill>
              </a:rPr>
              <a:pPr>
                <a:spcAft>
                  <a:spcPts val="600"/>
                </a:spcAft>
              </a:pPr>
              <a:t>35</a:t>
            </a:fld>
            <a:endParaRPr lang="es-MX">
              <a:solidFill>
                <a:srgbClr val="FFFFFF"/>
              </a:solidFill>
            </a:endParaRPr>
          </a:p>
        </p:txBody>
      </p:sp>
    </p:spTree>
    <p:extLst>
      <p:ext uri="{BB962C8B-B14F-4D97-AF65-F5344CB8AC3E}">
        <p14:creationId xmlns:p14="http://schemas.microsoft.com/office/powerpoint/2010/main" val="141004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18F8AD-7E3F-C1B0-C0B4-80EE190D4CF9}"/>
              </a:ext>
            </a:extLst>
          </p:cNvPr>
          <p:cNvSpPr>
            <a:spLocks noGrp="1"/>
          </p:cNvSpPr>
          <p:nvPr>
            <p:ph type="title"/>
          </p:nvPr>
        </p:nvSpPr>
        <p:spPr>
          <a:xfrm>
            <a:off x="466722" y="586855"/>
            <a:ext cx="3201366" cy="3387497"/>
          </a:xfrm>
        </p:spPr>
        <p:txBody>
          <a:bodyPr anchor="b">
            <a:normAutofit/>
          </a:bodyPr>
          <a:lstStyle/>
          <a:p>
            <a:pPr algn="r"/>
            <a:r>
              <a:rPr lang="es-MX" sz="4000">
                <a:solidFill>
                  <a:srgbClr val="FFFFFF"/>
                </a:solidFill>
              </a:rPr>
              <a:t>Index( )</a:t>
            </a:r>
            <a:br>
              <a:rPr lang="es-MX" sz="4000">
                <a:solidFill>
                  <a:srgbClr val="FFFFFF"/>
                </a:solidFill>
              </a:rPr>
            </a:br>
            <a:endParaRPr lang="es-MX" sz="4000">
              <a:solidFill>
                <a:srgbClr val="FFFFFF"/>
              </a:solidFill>
            </a:endParaRPr>
          </a:p>
        </p:txBody>
      </p:sp>
      <p:sp>
        <p:nvSpPr>
          <p:cNvPr id="4" name="Marcador de pie de página 3">
            <a:extLst>
              <a:ext uri="{FF2B5EF4-FFF2-40B4-BE49-F238E27FC236}">
                <a16:creationId xmlns:a16="http://schemas.microsoft.com/office/drawing/2014/main" id="{C0424E1A-02D4-8952-441C-F5F078CA1C6F}"/>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E5C07EC9-0710-99D4-DCE4-EF180AB9B0F9}"/>
              </a:ext>
            </a:extLst>
          </p:cNvPr>
          <p:cNvSpPr>
            <a:spLocks noGrp="1"/>
          </p:cNvSpPr>
          <p:nvPr>
            <p:ph idx="1"/>
          </p:nvPr>
        </p:nvSpPr>
        <p:spPr>
          <a:xfrm>
            <a:off x="4093385" y="10138"/>
            <a:ext cx="8151126" cy="6858000"/>
          </a:xfrm>
        </p:spPr>
        <p:txBody>
          <a:bodyPr anchor="ctr">
            <a:normAutofit/>
          </a:bodyPr>
          <a:lstStyle/>
          <a:p>
            <a:pPr marL="0" indent="0">
              <a:buNone/>
            </a:pPr>
            <a:r>
              <a:rPr lang="es-MX" sz="2000" dirty="0"/>
              <a:t>Utilizamos el método </a:t>
            </a:r>
            <a:r>
              <a:rPr lang="es-MX" sz="2000" dirty="0" err="1"/>
              <a:t>index</a:t>
            </a:r>
            <a:r>
              <a:rPr lang="es-MX" sz="2000" dirty="0"/>
              <a:t>( ) para explorar strings, ya que permite hallar el índice de aparición de un </a:t>
            </a:r>
            <a:r>
              <a:rPr lang="es-MX" sz="2000" dirty="0" err="1"/>
              <a:t>caracter</a:t>
            </a:r>
            <a:r>
              <a:rPr lang="es-MX" sz="2000" dirty="0"/>
              <a:t> o cadena de caracteres dentro de un texto dado. </a:t>
            </a:r>
          </a:p>
          <a:p>
            <a:pPr marL="0" indent="0">
              <a:buNone/>
            </a:pPr>
            <a:r>
              <a:rPr lang="es-MX" sz="2000" dirty="0"/>
              <a:t>variable que almacena un </a:t>
            </a:r>
            <a:r>
              <a:rPr lang="es-MX" sz="2000" dirty="0" err="1"/>
              <a:t>string</a:t>
            </a:r>
            <a:r>
              <a:rPr lang="es-MX" sz="2000" dirty="0"/>
              <a:t> </a:t>
            </a:r>
          </a:p>
          <a:p>
            <a:pPr marL="0" indent="0">
              <a:buNone/>
            </a:pPr>
            <a:r>
              <a:rPr lang="es-MX" sz="2000" dirty="0"/>
              <a:t>	</a:t>
            </a:r>
            <a:r>
              <a:rPr lang="en-US" sz="2000" dirty="0" err="1"/>
              <a:t>string.index</a:t>
            </a:r>
            <a:r>
              <a:rPr lang="en-US" sz="2000" dirty="0"/>
              <a:t>(value, start, end)</a:t>
            </a:r>
            <a:endParaRPr lang="es-MX" sz="2000" dirty="0"/>
          </a:p>
          <a:p>
            <a:pPr marL="0" indent="0">
              <a:buNone/>
            </a:pPr>
            <a:r>
              <a:rPr lang="es-MX" sz="2000" dirty="0" err="1"/>
              <a:t>Value</a:t>
            </a:r>
            <a:r>
              <a:rPr lang="es-MX" sz="2000" dirty="0"/>
              <a:t>=</a:t>
            </a:r>
            <a:r>
              <a:rPr lang="es-MX" sz="2000" dirty="0" err="1"/>
              <a:t>caracter</a:t>
            </a:r>
            <a:r>
              <a:rPr lang="es-MX" sz="2000" dirty="0"/>
              <a:t>(es) buscado(s) </a:t>
            </a:r>
          </a:p>
          <a:p>
            <a:pPr marL="0" indent="0">
              <a:buNone/>
            </a:pPr>
            <a:r>
              <a:rPr lang="es-MX" sz="2000" dirty="0" err="1"/>
              <a:t>Stert</a:t>
            </a:r>
            <a:r>
              <a:rPr lang="es-MX" sz="2000" dirty="0"/>
              <a:t>=las apariciones antes del índice </a:t>
            </a:r>
            <a:r>
              <a:rPr lang="es-MX" sz="2000" dirty="0" err="1"/>
              <a:t>start</a:t>
            </a:r>
            <a:r>
              <a:rPr lang="es-MX" sz="2000" dirty="0"/>
              <a:t> se ignoran  </a:t>
            </a:r>
          </a:p>
          <a:p>
            <a:pPr marL="0" indent="0">
              <a:buNone/>
            </a:pPr>
            <a:r>
              <a:rPr lang="es-MX" sz="2000" dirty="0" err="1"/>
              <a:t>End</a:t>
            </a:r>
            <a:r>
              <a:rPr lang="es-MX" sz="2000" dirty="0"/>
              <a:t>= las apariciones luego del índice </a:t>
            </a:r>
            <a:r>
              <a:rPr lang="es-MX" sz="2000" dirty="0" err="1"/>
              <a:t>end</a:t>
            </a:r>
            <a:r>
              <a:rPr lang="es-MX" sz="2000" dirty="0"/>
              <a:t> se ignoran</a:t>
            </a:r>
          </a:p>
          <a:p>
            <a:pPr marL="0" indent="0">
              <a:buNone/>
            </a:pPr>
            <a:endParaRPr lang="es-MX" sz="2000" dirty="0"/>
          </a:p>
          <a:p>
            <a:pPr marL="0" indent="0">
              <a:buNone/>
            </a:pPr>
            <a:r>
              <a:rPr lang="es-MX" sz="2000" dirty="0"/>
              <a:t>	</a:t>
            </a:r>
            <a:r>
              <a:rPr lang="es-MX" sz="2000" dirty="0" err="1"/>
              <a:t>string</a:t>
            </a:r>
            <a:r>
              <a:rPr lang="es-MX" sz="2000" dirty="0"/>
              <a:t>[i] </a:t>
            </a:r>
          </a:p>
          <a:p>
            <a:pPr marL="0" indent="0">
              <a:buNone/>
            </a:pPr>
            <a:r>
              <a:rPr lang="es-MX" sz="2000" dirty="0"/>
              <a:t>devuelve el </a:t>
            </a:r>
            <a:r>
              <a:rPr lang="es-MX" sz="2000" dirty="0" err="1"/>
              <a:t>caracter</a:t>
            </a:r>
            <a:r>
              <a:rPr lang="es-MX" sz="2000" dirty="0"/>
              <a:t> en el índice i</a:t>
            </a:r>
          </a:p>
          <a:p>
            <a:pPr marL="0" indent="0">
              <a:buNone/>
            </a:pPr>
            <a:endParaRPr lang="es-MX" sz="2000" dirty="0"/>
          </a:p>
          <a:p>
            <a:pPr marL="0" indent="0">
              <a:buNone/>
            </a:pPr>
            <a:r>
              <a:rPr lang="es-MX" sz="2000" dirty="0"/>
              <a:t>	</a:t>
            </a:r>
            <a:r>
              <a:rPr lang="es-MX" sz="2000" dirty="0" err="1"/>
              <a:t>string.rindex</a:t>
            </a:r>
            <a:r>
              <a:rPr lang="es-MX" sz="2000" dirty="0"/>
              <a:t>(</a:t>
            </a:r>
            <a:r>
              <a:rPr lang="es-MX" sz="2000" dirty="0" err="1"/>
              <a:t>value</a:t>
            </a:r>
            <a:r>
              <a:rPr lang="es-MX" sz="2000" dirty="0"/>
              <a:t>, </a:t>
            </a:r>
            <a:r>
              <a:rPr lang="es-MX" sz="2000" dirty="0" err="1"/>
              <a:t>start</a:t>
            </a:r>
            <a:r>
              <a:rPr lang="es-MX" sz="2000" dirty="0"/>
              <a:t>, </a:t>
            </a:r>
            <a:r>
              <a:rPr lang="es-MX" sz="2000" dirty="0" err="1"/>
              <a:t>end</a:t>
            </a:r>
            <a:r>
              <a:rPr lang="es-MX" sz="2000" dirty="0"/>
              <a:t>) </a:t>
            </a:r>
          </a:p>
          <a:p>
            <a:pPr marL="0" indent="0">
              <a:buNone/>
            </a:pPr>
            <a:r>
              <a:rPr lang="es-MX" sz="2000" dirty="0"/>
              <a:t>devuelve el </a:t>
            </a:r>
            <a:r>
              <a:rPr lang="es-MX" sz="2000" dirty="0" err="1"/>
              <a:t>caracter</a:t>
            </a:r>
            <a:r>
              <a:rPr lang="es-MX" sz="2000" dirty="0"/>
              <a:t> en el índice i* búsqueda en sentido inverso</a:t>
            </a:r>
          </a:p>
          <a:p>
            <a:pPr marL="0" indent="0">
              <a:buNone/>
            </a:pPr>
            <a:r>
              <a:rPr lang="es-MX" sz="2000" dirty="0"/>
              <a:t> *: En Python, el índice en primera posición es el 0</a:t>
            </a:r>
          </a:p>
        </p:txBody>
      </p:sp>
      <p:sp>
        <p:nvSpPr>
          <p:cNvPr id="5" name="Marcador de número de diapositiva 4">
            <a:extLst>
              <a:ext uri="{FF2B5EF4-FFF2-40B4-BE49-F238E27FC236}">
                <a16:creationId xmlns:a16="http://schemas.microsoft.com/office/drawing/2014/main" id="{72AA0127-0B15-E669-2DDA-C60F732AEDCA}"/>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36</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8958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478BDF-7F56-5418-B0BC-A42C2D1BCB2A}"/>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Ejercicios</a:t>
            </a:r>
          </a:p>
        </p:txBody>
      </p:sp>
      <p:sp>
        <p:nvSpPr>
          <p:cNvPr id="4" name="Marcador de pie de página 3">
            <a:extLst>
              <a:ext uri="{FF2B5EF4-FFF2-40B4-BE49-F238E27FC236}">
                <a16:creationId xmlns:a16="http://schemas.microsoft.com/office/drawing/2014/main" id="{3A3E9D4B-9412-8D6B-0A65-83BEE2CF2BE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3FCDC46A-CC1F-4BA9-1BD5-679155FF4BF6}"/>
              </a:ext>
            </a:extLst>
          </p:cNvPr>
          <p:cNvSpPr>
            <a:spLocks noGrp="1"/>
          </p:cNvSpPr>
          <p:nvPr>
            <p:ph idx="1"/>
          </p:nvPr>
        </p:nvSpPr>
        <p:spPr>
          <a:xfrm>
            <a:off x="1371599" y="2318197"/>
            <a:ext cx="9724031" cy="3683358"/>
          </a:xfrm>
        </p:spPr>
        <p:txBody>
          <a:bodyPr anchor="ctr">
            <a:normAutofit/>
          </a:bodyPr>
          <a:lstStyle/>
          <a:p>
            <a:r>
              <a:rPr lang="es-MX" sz="2000" b="0" i="0">
                <a:effectLst/>
                <a:latin typeface="udemy sans"/>
              </a:rPr>
              <a:t>Encuentra y muestra en pantalla qué caracter ocupa la quinta posición dentro de la siguiente palabra: "orde</a:t>
            </a:r>
            <a:r>
              <a:rPr lang="es-MX" sz="2000" b="1" i="0">
                <a:effectLst/>
                <a:latin typeface="udemy sans"/>
              </a:rPr>
              <a:t>n</a:t>
            </a:r>
            <a:r>
              <a:rPr lang="es-MX" sz="2000" b="0" i="0">
                <a:effectLst/>
                <a:latin typeface="udemy sans"/>
              </a:rPr>
              <a:t>ador“</a:t>
            </a:r>
          </a:p>
          <a:p>
            <a:r>
              <a:rPr lang="es-MX" sz="2000" b="0" i="0">
                <a:effectLst/>
                <a:latin typeface="udemy sans"/>
              </a:rPr>
              <a:t>Encuentra y muestra en pantalla el índice de la </a:t>
            </a:r>
            <a:r>
              <a:rPr lang="es-MX" sz="2000" b="1" i="1">
                <a:effectLst/>
                <a:latin typeface="udemy sans"/>
              </a:rPr>
              <a:t>primera </a:t>
            </a:r>
            <a:r>
              <a:rPr lang="es-MX" sz="2000" b="0" i="0">
                <a:effectLst/>
                <a:latin typeface="udemy sans"/>
              </a:rPr>
              <a:t>aparición de la palabra "</a:t>
            </a:r>
            <a:r>
              <a:rPr lang="es-MX" sz="2000" b="1" i="0">
                <a:effectLst/>
                <a:latin typeface="udemy sans"/>
              </a:rPr>
              <a:t>práctica</a:t>
            </a:r>
            <a:r>
              <a:rPr lang="es-MX" sz="2000" b="0" i="0">
                <a:effectLst/>
                <a:latin typeface="udemy sans"/>
              </a:rPr>
              <a:t>" en la siguiente frase:</a:t>
            </a:r>
          </a:p>
          <a:p>
            <a:pPr lvl="1"/>
            <a:r>
              <a:rPr lang="es-MX" sz="2000" b="0" i="1">
                <a:effectLst/>
                <a:latin typeface="udemy sans"/>
              </a:rPr>
              <a:t>"En teoría, la teoría y la práctica son los mismos. En la práctica, no lo son.“</a:t>
            </a:r>
          </a:p>
          <a:p>
            <a:r>
              <a:rPr lang="es-MX" sz="2000" b="0" i="0">
                <a:effectLst/>
                <a:latin typeface="udemy sans"/>
              </a:rPr>
              <a:t>Encuentra y muestra en pantalla el índice de la </a:t>
            </a:r>
            <a:r>
              <a:rPr lang="es-MX" sz="2000" b="1" i="1">
                <a:effectLst/>
                <a:latin typeface="udemy sans"/>
              </a:rPr>
              <a:t>última </a:t>
            </a:r>
            <a:r>
              <a:rPr lang="es-MX" sz="2000" b="0" i="0">
                <a:effectLst/>
                <a:latin typeface="udemy sans"/>
              </a:rPr>
              <a:t>aparición de la palabra "</a:t>
            </a:r>
            <a:r>
              <a:rPr lang="es-MX" sz="2000" b="1" i="0">
                <a:effectLst/>
                <a:latin typeface="udemy sans"/>
              </a:rPr>
              <a:t>práctica</a:t>
            </a:r>
            <a:r>
              <a:rPr lang="es-MX" sz="2000" b="0" i="0">
                <a:effectLst/>
                <a:latin typeface="udemy sans"/>
              </a:rPr>
              <a:t>" en la siguiente frase:</a:t>
            </a:r>
          </a:p>
          <a:p>
            <a:r>
              <a:rPr lang="es-MX" sz="2000" b="0" i="1">
                <a:effectLst/>
                <a:latin typeface="udemy sans"/>
              </a:rPr>
              <a:t>"En teoría, la teoría y la práctica son los mismos. En la práctica, no lo son."</a:t>
            </a:r>
            <a:endParaRPr lang="es-MX" sz="2000" b="0" i="0">
              <a:effectLst/>
              <a:latin typeface="udemy sans"/>
            </a:endParaRPr>
          </a:p>
          <a:p>
            <a:endParaRPr lang="es-MX" sz="2000" b="0" i="0">
              <a:effectLst/>
              <a:latin typeface="udemy sans"/>
            </a:endParaRPr>
          </a:p>
          <a:p>
            <a:endParaRPr lang="es-MX" sz="2000"/>
          </a:p>
        </p:txBody>
      </p:sp>
      <p:sp>
        <p:nvSpPr>
          <p:cNvPr id="5" name="Marcador de número de diapositiva 4">
            <a:extLst>
              <a:ext uri="{FF2B5EF4-FFF2-40B4-BE49-F238E27FC236}">
                <a16:creationId xmlns:a16="http://schemas.microsoft.com/office/drawing/2014/main" id="{DC70A05A-E166-845B-340D-CA75ABDEA6C7}"/>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37</a:t>
            </a:fld>
            <a:endParaRPr lang="es-MX" sz="1100">
              <a:solidFill>
                <a:schemeClr val="tx1">
                  <a:lumMod val="50000"/>
                  <a:lumOff val="50000"/>
                </a:schemeClr>
              </a:solidFill>
            </a:endParaRPr>
          </a:p>
        </p:txBody>
      </p:sp>
    </p:spTree>
    <p:extLst>
      <p:ext uri="{BB962C8B-B14F-4D97-AF65-F5344CB8AC3E}">
        <p14:creationId xmlns:p14="http://schemas.microsoft.com/office/powerpoint/2010/main" val="247846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25DF32E-2224-ECBD-8147-437963B0F3C3}"/>
              </a:ext>
            </a:extLst>
          </p:cNvPr>
          <p:cNvSpPr>
            <a:spLocks noGrp="1"/>
          </p:cNvSpPr>
          <p:nvPr>
            <p:ph type="title"/>
          </p:nvPr>
        </p:nvSpPr>
        <p:spPr>
          <a:xfrm>
            <a:off x="826396" y="586855"/>
            <a:ext cx="4230100" cy="3387497"/>
          </a:xfrm>
        </p:spPr>
        <p:txBody>
          <a:bodyPr anchor="b">
            <a:normAutofit/>
          </a:bodyPr>
          <a:lstStyle/>
          <a:p>
            <a:pPr algn="r"/>
            <a:r>
              <a:rPr lang="es-MX" sz="4000" i="1" u="sng">
                <a:solidFill>
                  <a:srgbClr val="FFFFFF"/>
                </a:solidFill>
              </a:rPr>
              <a:t>S</a:t>
            </a:r>
            <a:r>
              <a:rPr lang="es-MX" sz="4000" i="1">
                <a:solidFill>
                  <a:srgbClr val="FFFFFF"/>
                </a:solidFill>
              </a:rPr>
              <a:t>ubstrings</a:t>
            </a:r>
          </a:p>
        </p:txBody>
      </p:sp>
      <p:sp>
        <p:nvSpPr>
          <p:cNvPr id="4" name="Marcador de pie de página 3">
            <a:extLst>
              <a:ext uri="{FF2B5EF4-FFF2-40B4-BE49-F238E27FC236}">
                <a16:creationId xmlns:a16="http://schemas.microsoft.com/office/drawing/2014/main" id="{901AC823-C554-C1B1-A167-DB0AA65FC66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7A367FDD-A253-0464-15CA-BBF3D273375B}"/>
              </a:ext>
            </a:extLst>
          </p:cNvPr>
          <p:cNvSpPr>
            <a:spLocks noGrp="1"/>
          </p:cNvSpPr>
          <p:nvPr>
            <p:ph idx="1"/>
          </p:nvPr>
        </p:nvSpPr>
        <p:spPr>
          <a:xfrm>
            <a:off x="5567938" y="0"/>
            <a:ext cx="6669334" cy="6847859"/>
          </a:xfrm>
        </p:spPr>
        <p:txBody>
          <a:bodyPr anchor="ctr">
            <a:normAutofit/>
          </a:bodyPr>
          <a:lstStyle/>
          <a:p>
            <a:pPr marL="0" indent="0">
              <a:buNone/>
            </a:pPr>
            <a:r>
              <a:rPr lang="es-MX" sz="1900" dirty="0"/>
              <a:t>Podemos extraer porciones de texto utilizando las herramientas de manipulación de strings conocidas como </a:t>
            </a:r>
            <a:r>
              <a:rPr lang="es-MX" sz="1900" dirty="0" err="1"/>
              <a:t>slicing</a:t>
            </a:r>
            <a:r>
              <a:rPr lang="es-MX" sz="1900" dirty="0"/>
              <a:t> (rebanar).</a:t>
            </a:r>
          </a:p>
          <a:p>
            <a:pPr marL="0" indent="0">
              <a:buNone/>
            </a:pPr>
            <a:endParaRPr lang="es-MX" sz="1900" dirty="0"/>
          </a:p>
          <a:p>
            <a:pPr marL="0" indent="0">
              <a:buNone/>
            </a:pPr>
            <a:r>
              <a:rPr lang="es-MX" sz="1900" dirty="0"/>
              <a:t>índice de inicio del </a:t>
            </a:r>
            <a:r>
              <a:rPr lang="es-MX" sz="1900" dirty="0" err="1"/>
              <a:t>sub-string</a:t>
            </a:r>
            <a:r>
              <a:rPr lang="es-MX" sz="1900" dirty="0"/>
              <a:t> (incluido) </a:t>
            </a:r>
          </a:p>
          <a:p>
            <a:pPr marL="0" indent="0">
              <a:buNone/>
            </a:pPr>
            <a:r>
              <a:rPr lang="es-MX" sz="1900" dirty="0"/>
              <a:t>				                    paso</a:t>
            </a:r>
          </a:p>
          <a:p>
            <a:pPr marL="0" indent="0">
              <a:buNone/>
            </a:pPr>
            <a:r>
              <a:rPr lang="es-MX" sz="1900" dirty="0"/>
              <a:t>                                        </a:t>
            </a:r>
            <a:r>
              <a:rPr lang="es-MX" sz="1900" dirty="0" err="1"/>
              <a:t>string</a:t>
            </a:r>
            <a:r>
              <a:rPr lang="es-MX" sz="1900" dirty="0"/>
              <a:t>[</a:t>
            </a:r>
            <a:r>
              <a:rPr lang="es-MX" sz="1900" dirty="0" err="1"/>
              <a:t>start:stop:step</a:t>
            </a:r>
            <a:r>
              <a:rPr lang="es-MX" sz="1900" dirty="0"/>
              <a:t>]</a:t>
            </a:r>
          </a:p>
          <a:p>
            <a:pPr marL="0" indent="0">
              <a:buNone/>
            </a:pPr>
            <a:endParaRPr lang="es-MX" sz="1900" dirty="0"/>
          </a:p>
          <a:p>
            <a:pPr marL="0" indent="0">
              <a:buNone/>
            </a:pPr>
            <a:r>
              <a:rPr lang="es-MX" sz="1900" dirty="0"/>
              <a:t>                         índice del final del </a:t>
            </a:r>
            <a:r>
              <a:rPr lang="es-MX" sz="1900" dirty="0" err="1"/>
              <a:t>sub-string</a:t>
            </a:r>
            <a:r>
              <a:rPr lang="es-MX" sz="1900" dirty="0"/>
              <a:t> (no incluido)</a:t>
            </a:r>
          </a:p>
          <a:p>
            <a:pPr marL="0" indent="0">
              <a:buNone/>
            </a:pPr>
            <a:r>
              <a:rPr lang="es-MX" sz="1900" dirty="0"/>
              <a:t>saludo= </a:t>
            </a:r>
            <a:r>
              <a:rPr lang="es-MX" sz="1900" dirty="0" err="1"/>
              <a:t>Hola_mundo</a:t>
            </a:r>
            <a:endParaRPr lang="es-MX" sz="1900" dirty="0"/>
          </a:p>
          <a:p>
            <a:pPr marL="0" indent="0">
              <a:buNone/>
            </a:pPr>
            <a:r>
              <a:rPr lang="pt-BR" sz="1900" dirty="0"/>
              <a:t>saludo = 0 1 2 3 4 5 6 7 8 9 </a:t>
            </a:r>
          </a:p>
          <a:p>
            <a:pPr marL="0" indent="0">
              <a:buNone/>
            </a:pPr>
            <a:endParaRPr lang="es-MX" sz="1900" dirty="0"/>
          </a:p>
          <a:p>
            <a:pPr marL="0" indent="0">
              <a:buNone/>
            </a:pPr>
            <a:r>
              <a:rPr lang="pt-BR" sz="1900" dirty="0"/>
              <a:t>print(saludo[2:6]) &gt;&gt; </a:t>
            </a:r>
            <a:r>
              <a:rPr lang="pt-BR" sz="1900" dirty="0" err="1"/>
              <a:t>la_M</a:t>
            </a:r>
            <a:r>
              <a:rPr lang="pt-BR" sz="1900" dirty="0"/>
              <a:t> </a:t>
            </a:r>
          </a:p>
          <a:p>
            <a:pPr marL="0" indent="0">
              <a:buNone/>
            </a:pPr>
            <a:r>
              <a:rPr lang="pt-BR" sz="1900" dirty="0"/>
              <a:t>print(saludo[3::3]) &gt;&gt; </a:t>
            </a:r>
            <a:r>
              <a:rPr lang="pt-BR" sz="1900" dirty="0" err="1"/>
              <a:t>auo</a:t>
            </a:r>
            <a:r>
              <a:rPr lang="pt-BR" sz="1900" dirty="0"/>
              <a:t>  </a:t>
            </a:r>
          </a:p>
          <a:p>
            <a:pPr marL="0" indent="0">
              <a:buNone/>
            </a:pPr>
            <a:r>
              <a:rPr lang="pt-BR" sz="1900" dirty="0"/>
              <a:t>	H o l a _ M u n d o---- 0 1 2 3 4 5 6 7 8 9</a:t>
            </a:r>
          </a:p>
          <a:p>
            <a:pPr marL="0" indent="0">
              <a:buNone/>
            </a:pPr>
            <a:r>
              <a:rPr lang="pt-BR" sz="1900" dirty="0"/>
              <a:t> print(saludo[::-1]) &gt;&gt; </a:t>
            </a:r>
            <a:r>
              <a:rPr lang="pt-BR" sz="1900" dirty="0" err="1"/>
              <a:t>odnuM_aloH</a:t>
            </a:r>
            <a:r>
              <a:rPr lang="pt-BR" sz="1900" dirty="0"/>
              <a:t>  </a:t>
            </a:r>
          </a:p>
          <a:p>
            <a:pPr marL="0" indent="0">
              <a:buNone/>
            </a:pPr>
            <a:r>
              <a:rPr lang="pt-BR" sz="1900" dirty="0"/>
              <a:t>	H o l a _ M u n d o -9 -8 -7 -6 -5 -4 -3 -2 -1 0 </a:t>
            </a:r>
          </a:p>
        </p:txBody>
      </p:sp>
      <p:sp>
        <p:nvSpPr>
          <p:cNvPr id="5" name="Marcador de número de diapositiva 4">
            <a:extLst>
              <a:ext uri="{FF2B5EF4-FFF2-40B4-BE49-F238E27FC236}">
                <a16:creationId xmlns:a16="http://schemas.microsoft.com/office/drawing/2014/main" id="{F0F12D17-2D06-B6F1-8DF7-3AF2F1403D40}"/>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38</a:t>
            </a:fld>
            <a:endParaRPr lang="es-MX" sz="1100">
              <a:solidFill>
                <a:schemeClr val="tx1">
                  <a:lumMod val="50000"/>
                  <a:lumOff val="50000"/>
                </a:schemeClr>
              </a:solidFill>
            </a:endParaRPr>
          </a:p>
        </p:txBody>
      </p:sp>
    </p:spTree>
    <p:extLst>
      <p:ext uri="{BB962C8B-B14F-4D97-AF65-F5344CB8AC3E}">
        <p14:creationId xmlns:p14="http://schemas.microsoft.com/office/powerpoint/2010/main" val="3012825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CF653A-610F-FF06-AB1D-807610E56032}"/>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Ejercicios</a:t>
            </a:r>
          </a:p>
        </p:txBody>
      </p:sp>
      <p:sp>
        <p:nvSpPr>
          <p:cNvPr id="4" name="Marcador de pie de página 3">
            <a:extLst>
              <a:ext uri="{FF2B5EF4-FFF2-40B4-BE49-F238E27FC236}">
                <a16:creationId xmlns:a16="http://schemas.microsoft.com/office/drawing/2014/main" id="{11B4FCFE-C043-2573-1408-7AC4F63C0AC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46E2C13F-445D-64BA-E000-4B25CAB7AEB0}"/>
              </a:ext>
            </a:extLst>
          </p:cNvPr>
          <p:cNvSpPr>
            <a:spLocks noGrp="1"/>
          </p:cNvSpPr>
          <p:nvPr>
            <p:ph idx="1"/>
          </p:nvPr>
        </p:nvSpPr>
        <p:spPr>
          <a:xfrm>
            <a:off x="1371599" y="2318197"/>
            <a:ext cx="9724031" cy="3683358"/>
          </a:xfrm>
        </p:spPr>
        <p:txBody>
          <a:bodyPr anchor="ctr">
            <a:normAutofit/>
          </a:bodyPr>
          <a:lstStyle/>
          <a:p>
            <a:r>
              <a:rPr lang="es-MX" sz="2000" b="0" i="0">
                <a:effectLst/>
                <a:latin typeface="udemy sans"/>
              </a:rPr>
              <a:t>Extrae la primera palabra de la siguiente frase utilizando </a:t>
            </a:r>
            <a:r>
              <a:rPr lang="es-MX" sz="2000" b="0" i="1">
                <a:effectLst/>
                <a:latin typeface="udemy sans"/>
              </a:rPr>
              <a:t>slicing</a:t>
            </a:r>
            <a:r>
              <a:rPr lang="es-MX" sz="2000" b="0" i="0">
                <a:effectLst/>
                <a:latin typeface="udemy sans"/>
              </a:rPr>
              <a:t>, y muéstrala en pantalla:</a:t>
            </a:r>
          </a:p>
          <a:p>
            <a:pPr lvl="1"/>
            <a:r>
              <a:rPr lang="es-MX" sz="2000" b="0" i="1">
                <a:effectLst/>
                <a:latin typeface="udemy sans"/>
              </a:rPr>
              <a:t>"Controlar la complejidad es la esencia de la programación"</a:t>
            </a:r>
            <a:endParaRPr lang="es-MX" sz="2000" b="0" i="0">
              <a:effectLst/>
              <a:latin typeface="udemy sans"/>
            </a:endParaRPr>
          </a:p>
          <a:p>
            <a:pPr lvl="1"/>
            <a:r>
              <a:rPr lang="es-MX" sz="2000" b="0" i="0">
                <a:effectLst/>
                <a:latin typeface="udemy sans"/>
              </a:rPr>
              <a:t>Pista: "</a:t>
            </a:r>
            <a:r>
              <a:rPr lang="es-MX" sz="2000" b="0" i="1">
                <a:effectLst/>
                <a:latin typeface="udemy sans"/>
              </a:rPr>
              <a:t>Controlar</a:t>
            </a:r>
            <a:r>
              <a:rPr lang="es-MX" sz="2000" b="0" i="0">
                <a:effectLst/>
                <a:latin typeface="udemy sans"/>
              </a:rPr>
              <a:t>" tiene un largo de 9 caracteres.</a:t>
            </a:r>
          </a:p>
          <a:p>
            <a:r>
              <a:rPr lang="es-MX" sz="2000" b="0" i="0">
                <a:effectLst/>
                <a:latin typeface="udemy sans"/>
              </a:rPr>
              <a:t>Toma </a:t>
            </a:r>
            <a:r>
              <a:rPr lang="es-MX" sz="2000" b="1" i="1">
                <a:effectLst/>
                <a:latin typeface="udemy sans"/>
              </a:rPr>
              <a:t>cada tercer caracter</a:t>
            </a:r>
            <a:r>
              <a:rPr lang="es-MX" sz="2000" b="0" i="0">
                <a:effectLst/>
                <a:latin typeface="udemy sans"/>
              </a:rPr>
              <a:t> empezando </a:t>
            </a:r>
            <a:r>
              <a:rPr lang="es-MX" sz="2000" b="1" i="1">
                <a:effectLst/>
                <a:latin typeface="udemy sans"/>
              </a:rPr>
              <a:t>desde el noveno hasta el final de la frase</a:t>
            </a:r>
            <a:r>
              <a:rPr lang="es-MX" sz="2000" b="0" i="0">
                <a:effectLst/>
                <a:latin typeface="udemy sans"/>
              </a:rPr>
              <a:t>, e imprime el resultado.</a:t>
            </a:r>
          </a:p>
          <a:p>
            <a:pPr lvl="1"/>
            <a:r>
              <a:rPr lang="es-MX" sz="2000" b="0" i="1">
                <a:effectLst/>
                <a:latin typeface="udemy sans"/>
              </a:rPr>
              <a:t>"Nunca confíes en un ordenador que no puedas lanzar por una ventana"</a:t>
            </a:r>
            <a:endParaRPr lang="es-MX" sz="2000" b="0" i="0">
              <a:effectLst/>
              <a:latin typeface="udemy sans"/>
            </a:endParaRPr>
          </a:p>
          <a:p>
            <a:r>
              <a:rPr lang="es-MX" sz="2000" b="0" i="0">
                <a:effectLst/>
                <a:latin typeface="udemy sans"/>
              </a:rPr>
              <a:t>Invierte la posición de todos los caracteres de la siguiente frase y muestra el resultado en pantalla.</a:t>
            </a:r>
          </a:p>
          <a:p>
            <a:pPr lvl="1"/>
            <a:r>
              <a:rPr lang="es-MX" sz="2000" b="0" i="1">
                <a:effectLst/>
                <a:latin typeface="udemy sans"/>
              </a:rPr>
              <a:t>"Es genial trabajar con ordenadores. No discuten, lo recuerdan todo y no se beben tu cerveza"</a:t>
            </a:r>
            <a:endParaRPr lang="es-MX" sz="2000" b="0" i="0">
              <a:effectLst/>
              <a:latin typeface="udemy sans"/>
            </a:endParaRPr>
          </a:p>
          <a:p>
            <a:endParaRPr lang="es-MX" sz="2000"/>
          </a:p>
        </p:txBody>
      </p:sp>
      <p:sp>
        <p:nvSpPr>
          <p:cNvPr id="5" name="Marcador de número de diapositiva 4">
            <a:extLst>
              <a:ext uri="{FF2B5EF4-FFF2-40B4-BE49-F238E27FC236}">
                <a16:creationId xmlns:a16="http://schemas.microsoft.com/office/drawing/2014/main" id="{00EA952A-E7DE-479C-D5EF-54AA7015AEF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39</a:t>
            </a:fld>
            <a:endParaRPr lang="es-MX" sz="1100">
              <a:solidFill>
                <a:schemeClr val="tx1">
                  <a:lumMod val="50000"/>
                  <a:lumOff val="50000"/>
                </a:schemeClr>
              </a:solidFill>
            </a:endParaRPr>
          </a:p>
        </p:txBody>
      </p:sp>
    </p:spTree>
    <p:extLst>
      <p:ext uri="{BB962C8B-B14F-4D97-AF65-F5344CB8AC3E}">
        <p14:creationId xmlns:p14="http://schemas.microsoft.com/office/powerpoint/2010/main" val="103517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9D248A85-CC49-7878-1B9D-940E6AB802B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C2C54E45-9EA5-E48F-6645-D2116522733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sp>
        <p:nvSpPr>
          <p:cNvPr id="5" name="CuadroTexto 4">
            <a:extLst>
              <a:ext uri="{FF2B5EF4-FFF2-40B4-BE49-F238E27FC236}">
                <a16:creationId xmlns:a16="http://schemas.microsoft.com/office/drawing/2014/main" id="{1DDD33FC-5CBE-9D79-AF27-C3BBC9A92E70}"/>
              </a:ext>
            </a:extLst>
          </p:cNvPr>
          <p:cNvSpPr txBox="1"/>
          <p:nvPr/>
        </p:nvSpPr>
        <p:spPr>
          <a:xfrm>
            <a:off x="274003" y="109410"/>
            <a:ext cx="3489810" cy="7137338"/>
          </a:xfrm>
          <a:prstGeom prst="rect">
            <a:avLst/>
          </a:prstGeom>
          <a:noFill/>
        </p:spPr>
        <p:txBody>
          <a:bodyPr wrap="square">
            <a:spAutoFit/>
          </a:bodyPr>
          <a:lstStyle/>
          <a:p>
            <a:pPr>
              <a:lnSpc>
                <a:spcPct val="90000"/>
              </a:lnSpc>
              <a:spcAft>
                <a:spcPts val="600"/>
              </a:spcAft>
            </a:pPr>
            <a:r>
              <a:rPr lang="en-US" sz="4400" i="1" dirty="0">
                <a:solidFill>
                  <a:schemeClr val="bg1"/>
                </a:solidFill>
              </a:rPr>
              <a:t>Strings</a:t>
            </a:r>
          </a:p>
          <a:p>
            <a:pPr>
              <a:lnSpc>
                <a:spcPct val="90000"/>
              </a:lnSpc>
              <a:spcAft>
                <a:spcPts val="600"/>
              </a:spcAft>
            </a:pPr>
            <a:r>
              <a:rPr lang="es-MX" sz="3600" dirty="0">
                <a:solidFill>
                  <a:schemeClr val="bg1"/>
                </a:solidFill>
              </a:rPr>
              <a:t>Los strings en Python son un tipo de dato formado por cadenas (o secuencias) de caracteres de cualquier tipo, formando un texto. </a:t>
            </a:r>
          </a:p>
          <a:p>
            <a:pPr>
              <a:lnSpc>
                <a:spcPct val="90000"/>
              </a:lnSpc>
              <a:spcAft>
                <a:spcPts val="600"/>
              </a:spcAft>
            </a:pPr>
            <a:endParaRPr lang="en-US" sz="4400" i="1" dirty="0">
              <a:solidFill>
                <a:schemeClr val="bg1"/>
              </a:solidFill>
            </a:endParaRPr>
          </a:p>
          <a:p>
            <a:pPr>
              <a:lnSpc>
                <a:spcPct val="90000"/>
              </a:lnSpc>
              <a:spcAft>
                <a:spcPts val="600"/>
              </a:spcAft>
            </a:pPr>
            <a:endParaRPr lang="en-US" sz="4400" i="1" dirty="0">
              <a:solidFill>
                <a:schemeClr val="bg1"/>
              </a:solidFill>
            </a:endParaRPr>
          </a:p>
        </p:txBody>
      </p:sp>
      <p:graphicFrame>
        <p:nvGraphicFramePr>
          <p:cNvPr id="25" name="CuadroTexto 5">
            <a:extLst>
              <a:ext uri="{FF2B5EF4-FFF2-40B4-BE49-F238E27FC236}">
                <a16:creationId xmlns:a16="http://schemas.microsoft.com/office/drawing/2014/main" id="{CB3D8F93-BB0A-1F6B-D8CE-17E05DEA06B7}"/>
              </a:ext>
            </a:extLst>
          </p:cNvPr>
          <p:cNvGraphicFramePr/>
          <p:nvPr>
            <p:extLst>
              <p:ext uri="{D42A27DB-BD31-4B8C-83A1-F6EECF244321}">
                <p14:modId xmlns:p14="http://schemas.microsoft.com/office/powerpoint/2010/main" val="5730330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78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671FFDF-DA92-D2B2-1921-66253B6E675C}"/>
              </a:ext>
            </a:extLst>
          </p:cNvPr>
          <p:cNvSpPr>
            <a:spLocks noGrp="1"/>
          </p:cNvSpPr>
          <p:nvPr>
            <p:ph type="title"/>
          </p:nvPr>
        </p:nvSpPr>
        <p:spPr>
          <a:xfrm>
            <a:off x="826396" y="586855"/>
            <a:ext cx="4230100" cy="3387497"/>
          </a:xfrm>
        </p:spPr>
        <p:txBody>
          <a:bodyPr anchor="b">
            <a:normAutofit/>
          </a:bodyPr>
          <a:lstStyle/>
          <a:p>
            <a:pPr algn="r"/>
            <a:r>
              <a:rPr lang="es-MX" sz="4000" i="1" dirty="0">
                <a:solidFill>
                  <a:srgbClr val="FFFFFF"/>
                </a:solidFill>
              </a:rPr>
              <a:t>strings: métodos</a:t>
            </a:r>
          </a:p>
        </p:txBody>
      </p:sp>
      <p:sp>
        <p:nvSpPr>
          <p:cNvPr id="4" name="Marcador de pie de página 3">
            <a:extLst>
              <a:ext uri="{FF2B5EF4-FFF2-40B4-BE49-F238E27FC236}">
                <a16:creationId xmlns:a16="http://schemas.microsoft.com/office/drawing/2014/main" id="{E9FE403C-AC90-20BA-4F81-893942BF6AA3}"/>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331955B-2579-9BDD-F0EB-1180BAF24B00}"/>
              </a:ext>
            </a:extLst>
          </p:cNvPr>
          <p:cNvSpPr>
            <a:spLocks noGrp="1"/>
          </p:cNvSpPr>
          <p:nvPr>
            <p:ph idx="1"/>
          </p:nvPr>
        </p:nvSpPr>
        <p:spPr>
          <a:xfrm>
            <a:off x="6503158" y="649480"/>
            <a:ext cx="4862447" cy="5546047"/>
          </a:xfrm>
        </p:spPr>
        <p:txBody>
          <a:bodyPr anchor="ctr">
            <a:normAutofit lnSpcReduction="10000"/>
          </a:bodyPr>
          <a:lstStyle/>
          <a:p>
            <a:pPr marL="0" indent="0">
              <a:buNone/>
            </a:pPr>
            <a:r>
              <a:rPr lang="es-MX" sz="1700" dirty="0" err="1"/>
              <a:t>count</a:t>
            </a:r>
            <a:r>
              <a:rPr lang="es-MX" sz="1700" dirty="0"/>
              <a:t>( ) : retorna el número de veces que se repite un conjunto de caracteres especificado.</a:t>
            </a:r>
          </a:p>
          <a:p>
            <a:pPr marL="0" indent="0">
              <a:buNone/>
            </a:pPr>
            <a:r>
              <a:rPr lang="es-MX" sz="1700" dirty="0"/>
              <a:t>"Hola mundo" .</a:t>
            </a:r>
            <a:r>
              <a:rPr lang="es-MX" sz="1700" dirty="0" err="1"/>
              <a:t>count</a:t>
            </a:r>
            <a:r>
              <a:rPr lang="es-MX" sz="1700" dirty="0"/>
              <a:t>("Hola") </a:t>
            </a:r>
          </a:p>
          <a:p>
            <a:pPr marL="0" indent="0">
              <a:buNone/>
            </a:pPr>
            <a:r>
              <a:rPr lang="es-MX" sz="1700" dirty="0"/>
              <a:t>&gt;&gt; 1</a:t>
            </a:r>
          </a:p>
          <a:p>
            <a:pPr marL="0" indent="0">
              <a:buNone/>
            </a:pPr>
            <a:endParaRPr lang="es-MX" sz="1700" dirty="0"/>
          </a:p>
          <a:p>
            <a:pPr marL="0" indent="0">
              <a:buNone/>
            </a:pPr>
            <a:r>
              <a:rPr lang="es-MX" sz="1700" dirty="0" err="1"/>
              <a:t>find</a:t>
            </a:r>
            <a:r>
              <a:rPr lang="es-MX" sz="1700" dirty="0"/>
              <a:t>( ) e </a:t>
            </a:r>
            <a:r>
              <a:rPr lang="es-MX" sz="1700" dirty="0" err="1"/>
              <a:t>index</a:t>
            </a:r>
            <a:r>
              <a:rPr lang="es-MX" sz="1700" dirty="0"/>
              <a:t>( ) retornan la ubicación (comenzando desde el cero) en la que se encuentra el argumento indicado. Difieren en que </a:t>
            </a:r>
            <a:r>
              <a:rPr lang="es-MX" sz="1700" dirty="0" err="1"/>
              <a:t>index</a:t>
            </a:r>
            <a:r>
              <a:rPr lang="es-MX" sz="1700" dirty="0"/>
              <a:t> lanza </a:t>
            </a:r>
            <a:r>
              <a:rPr lang="es-MX" sz="1700" dirty="0" err="1"/>
              <a:t>ValueError</a:t>
            </a:r>
            <a:r>
              <a:rPr lang="es-MX" sz="1700" dirty="0"/>
              <a:t> cuando el argumento no es encontrado, mientras </a:t>
            </a:r>
            <a:r>
              <a:rPr lang="es-MX" sz="1700" dirty="0" err="1"/>
              <a:t>find</a:t>
            </a:r>
            <a:r>
              <a:rPr lang="es-MX" sz="1700" dirty="0"/>
              <a:t> retorna -1.</a:t>
            </a:r>
          </a:p>
          <a:p>
            <a:pPr marL="0" indent="0">
              <a:buNone/>
            </a:pPr>
            <a:endParaRPr lang="es-MX" sz="1700" dirty="0"/>
          </a:p>
          <a:p>
            <a:pPr marL="0" indent="0">
              <a:buNone/>
            </a:pPr>
            <a:r>
              <a:rPr lang="en-US" sz="1700" dirty="0"/>
              <a:t>"Hola </a:t>
            </a:r>
            <a:r>
              <a:rPr lang="en-US" sz="1700" dirty="0" err="1"/>
              <a:t>mundo</a:t>
            </a:r>
            <a:r>
              <a:rPr lang="en-US" sz="1700" dirty="0"/>
              <a:t>" .find("world") </a:t>
            </a:r>
          </a:p>
          <a:p>
            <a:pPr marL="0" indent="0">
              <a:buNone/>
            </a:pPr>
            <a:r>
              <a:rPr lang="en-US" sz="1700" dirty="0"/>
              <a:t>&gt;&gt; -1</a:t>
            </a:r>
          </a:p>
          <a:p>
            <a:pPr marL="0" indent="0">
              <a:buNone/>
            </a:pPr>
            <a:endParaRPr lang="en-US" sz="1700" dirty="0"/>
          </a:p>
          <a:p>
            <a:pPr marL="0" indent="0">
              <a:buNone/>
            </a:pPr>
            <a:r>
              <a:rPr lang="es-MX" sz="1700" dirty="0" err="1"/>
              <a:t>rfind</a:t>
            </a:r>
            <a:r>
              <a:rPr lang="es-MX" sz="1700" dirty="0"/>
              <a:t>( ) y </a:t>
            </a:r>
            <a:r>
              <a:rPr lang="es-MX" sz="1700" dirty="0" err="1"/>
              <a:t>rindex</a:t>
            </a:r>
            <a:r>
              <a:rPr lang="es-MX" sz="1700" dirty="0"/>
              <a:t>( ).Para buscar un conjunto de caracteres pero desde el final.</a:t>
            </a:r>
          </a:p>
          <a:p>
            <a:pPr marL="0" indent="0">
              <a:buNone/>
            </a:pPr>
            <a:r>
              <a:rPr lang="es-MX" sz="1700" dirty="0"/>
              <a:t>"C:/python36/python.exe" .</a:t>
            </a:r>
            <a:r>
              <a:rPr lang="es-MX" sz="1700" dirty="0" err="1"/>
              <a:t>rfind</a:t>
            </a:r>
            <a:r>
              <a:rPr lang="es-MX" sz="1700" dirty="0"/>
              <a:t>("/") </a:t>
            </a:r>
          </a:p>
          <a:p>
            <a:pPr marL="0" indent="0">
              <a:buNone/>
            </a:pPr>
            <a:r>
              <a:rPr lang="es-MX" sz="1700" dirty="0"/>
              <a:t>&gt;&gt; 11</a:t>
            </a:r>
          </a:p>
        </p:txBody>
      </p:sp>
      <p:sp>
        <p:nvSpPr>
          <p:cNvPr id="5" name="Marcador de número de diapositiva 4">
            <a:extLst>
              <a:ext uri="{FF2B5EF4-FFF2-40B4-BE49-F238E27FC236}">
                <a16:creationId xmlns:a16="http://schemas.microsoft.com/office/drawing/2014/main" id="{FE6ED9DF-2BD2-0B1C-4E53-F65FAAA963BE}"/>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40</a:t>
            </a:fld>
            <a:endParaRPr lang="es-MX" sz="1100">
              <a:solidFill>
                <a:schemeClr val="tx1">
                  <a:lumMod val="50000"/>
                  <a:lumOff val="50000"/>
                </a:schemeClr>
              </a:solidFill>
            </a:endParaRPr>
          </a:p>
        </p:txBody>
      </p:sp>
    </p:spTree>
    <p:extLst>
      <p:ext uri="{BB962C8B-B14F-4D97-AF65-F5344CB8AC3E}">
        <p14:creationId xmlns:p14="http://schemas.microsoft.com/office/powerpoint/2010/main" val="222095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9D4D98-53DC-C000-5D85-6F0258B7F855}"/>
              </a:ext>
            </a:extLst>
          </p:cNvPr>
          <p:cNvSpPr>
            <a:spLocks noGrp="1"/>
          </p:cNvSpPr>
          <p:nvPr>
            <p:ph type="title"/>
          </p:nvPr>
        </p:nvSpPr>
        <p:spPr>
          <a:xfrm>
            <a:off x="1371599" y="294538"/>
            <a:ext cx="9895951" cy="1033669"/>
          </a:xfrm>
        </p:spPr>
        <p:txBody>
          <a:bodyPr>
            <a:normAutofit/>
          </a:bodyPr>
          <a:lstStyle/>
          <a:p>
            <a:endParaRPr lang="es-MX" sz="4000" dirty="0">
              <a:solidFill>
                <a:srgbClr val="FFFFFF"/>
              </a:solidFill>
            </a:endParaRPr>
          </a:p>
        </p:txBody>
      </p:sp>
      <p:sp>
        <p:nvSpPr>
          <p:cNvPr id="4" name="Marcador de pie de página 3">
            <a:extLst>
              <a:ext uri="{FF2B5EF4-FFF2-40B4-BE49-F238E27FC236}">
                <a16:creationId xmlns:a16="http://schemas.microsoft.com/office/drawing/2014/main" id="{BD043C0F-8ED9-8B3B-10BA-D5DCF7EFB99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785E4965-F8B5-9C61-FDD8-82AFB4B551A9}"/>
              </a:ext>
            </a:extLst>
          </p:cNvPr>
          <p:cNvSpPr>
            <a:spLocks noGrp="1"/>
          </p:cNvSpPr>
          <p:nvPr>
            <p:ph idx="1"/>
          </p:nvPr>
        </p:nvSpPr>
        <p:spPr>
          <a:xfrm>
            <a:off x="47108" y="1590740"/>
            <a:ext cx="12097779" cy="5229815"/>
          </a:xfrm>
        </p:spPr>
        <p:txBody>
          <a:bodyPr anchor="ctr">
            <a:normAutofit/>
          </a:bodyPr>
          <a:lstStyle/>
          <a:p>
            <a:pPr marL="0" indent="0">
              <a:buNone/>
            </a:pPr>
            <a:r>
              <a:rPr lang="es-MX" sz="2000" dirty="0" err="1"/>
              <a:t>startswith</a:t>
            </a:r>
            <a:r>
              <a:rPr lang="es-MX" sz="2000" dirty="0"/>
              <a:t>( ) y </a:t>
            </a:r>
            <a:r>
              <a:rPr lang="es-MX" sz="2000" dirty="0" err="1"/>
              <a:t>endswith</a:t>
            </a:r>
            <a:r>
              <a:rPr lang="es-MX" sz="2000" dirty="0"/>
              <a:t>( ) indican si la cadena en cuestión comienza o termina con el conjunto de caracteres pasados como argumento, y retornan True o False en función de ello.</a:t>
            </a:r>
          </a:p>
          <a:p>
            <a:pPr marL="0" indent="0">
              <a:buNone/>
            </a:pPr>
            <a:r>
              <a:rPr lang="en-US" sz="2000" dirty="0"/>
              <a:t>"Hola </a:t>
            </a:r>
            <a:r>
              <a:rPr lang="en-US" sz="2000" dirty="0" err="1"/>
              <a:t>mundo</a:t>
            </a:r>
            <a:r>
              <a:rPr lang="en-US" sz="2000" dirty="0"/>
              <a:t>" .</a:t>
            </a:r>
            <a:r>
              <a:rPr lang="en-US" sz="2000" dirty="0" err="1"/>
              <a:t>startswith</a:t>
            </a:r>
            <a:r>
              <a:rPr lang="en-US" sz="2000" dirty="0"/>
              <a:t>("Hola") </a:t>
            </a:r>
          </a:p>
          <a:p>
            <a:pPr marL="0" indent="0">
              <a:buNone/>
            </a:pPr>
            <a:r>
              <a:rPr lang="en-US" sz="2000" dirty="0"/>
              <a:t>&gt;&gt; True</a:t>
            </a:r>
          </a:p>
          <a:p>
            <a:pPr marL="0" indent="0">
              <a:buNone/>
            </a:pPr>
            <a:endParaRPr lang="en-US" sz="2000" dirty="0"/>
          </a:p>
          <a:p>
            <a:pPr marL="0" indent="0">
              <a:buNone/>
            </a:pPr>
            <a:r>
              <a:rPr lang="es-MX" sz="2000" dirty="0" err="1"/>
              <a:t>isdigit</a:t>
            </a:r>
            <a:r>
              <a:rPr lang="es-MX" sz="2000" dirty="0"/>
              <a:t>( ): determina si todos los caracteres de la cadena son dígitos, o pueden formar números, incluidos aquellos correspondientes a lenguas orientales.</a:t>
            </a:r>
            <a:endParaRPr lang="en-US" sz="2000" dirty="0"/>
          </a:p>
          <a:p>
            <a:pPr marL="0" indent="0">
              <a:buNone/>
            </a:pPr>
            <a:r>
              <a:rPr lang="es-MX" sz="2000" dirty="0"/>
              <a:t>"abc123" .</a:t>
            </a:r>
            <a:r>
              <a:rPr lang="es-MX" sz="2000" dirty="0" err="1"/>
              <a:t>isdigit</a:t>
            </a:r>
            <a:r>
              <a:rPr lang="es-MX" sz="2000" dirty="0"/>
              <a:t>() </a:t>
            </a:r>
          </a:p>
          <a:p>
            <a:pPr marL="0" indent="0">
              <a:buNone/>
            </a:pPr>
            <a:r>
              <a:rPr lang="es-MX" sz="2000" dirty="0"/>
              <a:t>&gt;&gt; False</a:t>
            </a:r>
          </a:p>
          <a:p>
            <a:pPr marL="0" indent="0">
              <a:buNone/>
            </a:pPr>
            <a:endParaRPr lang="es-MX" sz="2000" dirty="0"/>
          </a:p>
          <a:p>
            <a:pPr marL="0" indent="0">
              <a:buNone/>
            </a:pPr>
            <a:r>
              <a:rPr lang="es-MX" sz="2000" dirty="0" err="1"/>
              <a:t>isnumeric</a:t>
            </a:r>
            <a:r>
              <a:rPr lang="es-MX" sz="2000" dirty="0"/>
              <a:t>( ): determina si todos los caracteres de la cadena son números, incluye también caracteres de connotación numérica que no necesariamente son dígitos (por ejemplo, una fracción).</a:t>
            </a:r>
          </a:p>
          <a:p>
            <a:pPr marL="0" indent="0">
              <a:buNone/>
            </a:pPr>
            <a:r>
              <a:rPr lang="es-MX" sz="2000" dirty="0"/>
              <a:t>"1234" .</a:t>
            </a:r>
            <a:r>
              <a:rPr lang="es-MX" sz="2000" dirty="0" err="1"/>
              <a:t>isnumeric</a:t>
            </a:r>
            <a:r>
              <a:rPr lang="es-MX" sz="2000" dirty="0"/>
              <a:t>() </a:t>
            </a:r>
          </a:p>
          <a:p>
            <a:pPr marL="0" indent="0">
              <a:buNone/>
            </a:pPr>
            <a:r>
              <a:rPr lang="es-MX" sz="2000" dirty="0"/>
              <a:t>&gt;&gt; True</a:t>
            </a:r>
          </a:p>
        </p:txBody>
      </p:sp>
      <p:sp>
        <p:nvSpPr>
          <p:cNvPr id="5" name="Marcador de número de diapositiva 4">
            <a:extLst>
              <a:ext uri="{FF2B5EF4-FFF2-40B4-BE49-F238E27FC236}">
                <a16:creationId xmlns:a16="http://schemas.microsoft.com/office/drawing/2014/main" id="{03860EBC-BA4C-E26F-911D-9DD9ADA37450}"/>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41</a:t>
            </a:fld>
            <a:endParaRPr lang="es-MX" sz="1100">
              <a:solidFill>
                <a:schemeClr val="tx1">
                  <a:lumMod val="50000"/>
                  <a:lumOff val="50000"/>
                </a:schemeClr>
              </a:solidFill>
            </a:endParaRPr>
          </a:p>
        </p:txBody>
      </p:sp>
    </p:spTree>
    <p:extLst>
      <p:ext uri="{BB962C8B-B14F-4D97-AF65-F5344CB8AC3E}">
        <p14:creationId xmlns:p14="http://schemas.microsoft.com/office/powerpoint/2010/main" val="322095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35F0AE-E6E6-8BC1-F84B-F963C2FB8F2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E90F90D-40E5-D58B-FEA6-5220D382185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35B9D17F-8E07-688C-D118-B23A83D79051}"/>
              </a:ext>
            </a:extLst>
          </p:cNvPr>
          <p:cNvSpPr>
            <a:spLocks noGrp="1"/>
          </p:cNvSpPr>
          <p:nvPr>
            <p:ph idx="1"/>
          </p:nvPr>
        </p:nvSpPr>
        <p:spPr>
          <a:xfrm>
            <a:off x="47112" y="1590740"/>
            <a:ext cx="12191997" cy="5229815"/>
          </a:xfrm>
        </p:spPr>
        <p:txBody>
          <a:bodyPr anchor="ctr">
            <a:normAutofit lnSpcReduction="10000"/>
          </a:bodyPr>
          <a:lstStyle/>
          <a:p>
            <a:pPr marL="0" indent="0">
              <a:buNone/>
            </a:pPr>
            <a:r>
              <a:rPr lang="es-MX" sz="2400" dirty="0" err="1"/>
              <a:t>isdecimal</a:t>
            </a:r>
            <a:r>
              <a:rPr lang="es-MX" sz="2400" dirty="0"/>
              <a:t>( ): determina si todos los caracteres de la cadena son decimales; esto es, formados por dígitos del 0 al 9</a:t>
            </a:r>
          </a:p>
          <a:p>
            <a:pPr marL="0" indent="0">
              <a:buNone/>
            </a:pPr>
            <a:r>
              <a:rPr lang="es-MX" sz="2400" dirty="0"/>
              <a:t>"1234" .</a:t>
            </a:r>
            <a:r>
              <a:rPr lang="es-MX" sz="2400" dirty="0" err="1"/>
              <a:t>isdecimal</a:t>
            </a:r>
            <a:r>
              <a:rPr lang="es-MX" sz="2400" dirty="0"/>
              <a:t>() </a:t>
            </a:r>
          </a:p>
          <a:p>
            <a:pPr marL="0" indent="0">
              <a:buNone/>
            </a:pPr>
            <a:r>
              <a:rPr lang="es-MX" sz="2400" dirty="0"/>
              <a:t>&gt;&gt; True</a:t>
            </a:r>
          </a:p>
          <a:p>
            <a:pPr marL="0" indent="0">
              <a:buNone/>
            </a:pPr>
            <a:endParaRPr lang="es-MX" sz="2400" dirty="0"/>
          </a:p>
          <a:p>
            <a:pPr marL="0" indent="0">
              <a:buNone/>
            </a:pPr>
            <a:r>
              <a:rPr lang="es-MX" sz="2400" dirty="0" err="1"/>
              <a:t>isalnum</a:t>
            </a:r>
            <a:r>
              <a:rPr lang="es-MX" sz="2400" dirty="0"/>
              <a:t>( ): determina si todos los caracteres de la cadena son alfanuméricos.</a:t>
            </a:r>
          </a:p>
          <a:p>
            <a:pPr marL="0" indent="0">
              <a:buNone/>
            </a:pPr>
            <a:r>
              <a:rPr lang="es-MX" sz="2400" dirty="0"/>
              <a:t>"abc123" .</a:t>
            </a:r>
            <a:r>
              <a:rPr lang="es-MX" sz="2400" dirty="0" err="1"/>
              <a:t>isalnum</a:t>
            </a:r>
            <a:r>
              <a:rPr lang="es-MX" sz="2400" dirty="0"/>
              <a:t>() </a:t>
            </a:r>
          </a:p>
          <a:p>
            <a:pPr marL="0" indent="0">
              <a:buNone/>
            </a:pPr>
            <a:r>
              <a:rPr lang="es-MX" sz="2400" dirty="0"/>
              <a:t>&gt;&gt; True</a:t>
            </a:r>
          </a:p>
          <a:p>
            <a:pPr marL="0" indent="0">
              <a:buNone/>
            </a:pPr>
            <a:endParaRPr lang="es-MX" sz="2400" dirty="0"/>
          </a:p>
          <a:p>
            <a:pPr marL="0" indent="0">
              <a:buNone/>
            </a:pPr>
            <a:r>
              <a:rPr lang="es-MX" sz="2400" dirty="0" err="1"/>
              <a:t>isalpha</a:t>
            </a:r>
            <a:r>
              <a:rPr lang="es-MX" sz="2400" dirty="0"/>
              <a:t>( ): determina si todos los caracteres de la cadena son alfabéticos</a:t>
            </a:r>
          </a:p>
          <a:p>
            <a:pPr marL="0" indent="0">
              <a:buNone/>
            </a:pPr>
            <a:r>
              <a:rPr lang="es-MX" sz="2400" dirty="0"/>
              <a:t>"abc123" .</a:t>
            </a:r>
            <a:r>
              <a:rPr lang="es-MX" sz="2400" dirty="0" err="1"/>
              <a:t>isalpha</a:t>
            </a:r>
            <a:r>
              <a:rPr lang="es-MX" sz="2400" dirty="0"/>
              <a:t>() </a:t>
            </a:r>
          </a:p>
          <a:p>
            <a:pPr marL="0" indent="0">
              <a:buNone/>
            </a:pPr>
            <a:r>
              <a:rPr lang="es-MX" sz="2400" dirty="0"/>
              <a:t>&gt;&gt; False</a:t>
            </a:r>
          </a:p>
        </p:txBody>
      </p:sp>
      <p:sp>
        <p:nvSpPr>
          <p:cNvPr id="5" name="Marcador de número de diapositiva 4">
            <a:extLst>
              <a:ext uri="{FF2B5EF4-FFF2-40B4-BE49-F238E27FC236}">
                <a16:creationId xmlns:a16="http://schemas.microsoft.com/office/drawing/2014/main" id="{1D99AE3C-E697-91FD-B29F-E8502C3DD79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42</a:t>
            </a:fld>
            <a:endParaRPr lang="es-MX" sz="1100">
              <a:solidFill>
                <a:schemeClr val="tx1">
                  <a:lumMod val="50000"/>
                  <a:lumOff val="50000"/>
                </a:schemeClr>
              </a:solidFill>
            </a:endParaRPr>
          </a:p>
        </p:txBody>
      </p:sp>
    </p:spTree>
    <p:extLst>
      <p:ext uri="{BB962C8B-B14F-4D97-AF65-F5344CB8AC3E}">
        <p14:creationId xmlns:p14="http://schemas.microsoft.com/office/powerpoint/2010/main" val="4156816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5C8FCE-0039-04FF-3FDB-988F656CBDF2}"/>
              </a:ext>
            </a:extLst>
          </p:cNvPr>
          <p:cNvSpPr>
            <a:spLocks noGrp="1"/>
          </p:cNvSpPr>
          <p:nvPr>
            <p:ph type="title"/>
          </p:nvPr>
        </p:nvSpPr>
        <p:spPr>
          <a:xfrm>
            <a:off x="838200" y="365125"/>
            <a:ext cx="10515600" cy="1325563"/>
          </a:xfrm>
        </p:spPr>
        <p:txBody>
          <a:bodyPr>
            <a:normAutofit/>
          </a:bodyPr>
          <a:lstStyle/>
          <a:p>
            <a:endParaRPr lang="es-MX" sz="5400"/>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4E6AEBBE-23A0-5152-67EA-7A8A1624A5E9}"/>
              </a:ext>
            </a:extLst>
          </p:cNvPr>
          <p:cNvSpPr>
            <a:spLocks noGrp="1"/>
          </p:cNvSpPr>
          <p:nvPr>
            <p:ph type="ftr" sz="quarter" idx="11"/>
          </p:nvPr>
        </p:nvSpPr>
        <p:spPr>
          <a:xfrm>
            <a:off x="4038600" y="6356350"/>
            <a:ext cx="4114800" cy="365125"/>
          </a:xfrm>
        </p:spPr>
        <p:txBody>
          <a:bodyPr>
            <a:normAutofit/>
          </a:bodyPr>
          <a:lstStyle/>
          <a:p>
            <a:pPr>
              <a:spcAft>
                <a:spcPts val="600"/>
              </a:spcAft>
            </a:pPr>
            <a:r>
              <a:rPr lang="es-MX"/>
              <a:t>Arabots Robotics</a:t>
            </a:r>
          </a:p>
        </p:txBody>
      </p:sp>
      <p:sp>
        <p:nvSpPr>
          <p:cNvPr id="5" name="Marcador de número de diapositiva 4">
            <a:extLst>
              <a:ext uri="{FF2B5EF4-FFF2-40B4-BE49-F238E27FC236}">
                <a16:creationId xmlns:a16="http://schemas.microsoft.com/office/drawing/2014/main" id="{7135695B-3181-EFBA-2A54-9AFFFEF4AFFD}"/>
              </a:ext>
            </a:extLst>
          </p:cNvPr>
          <p:cNvSpPr>
            <a:spLocks noGrp="1"/>
          </p:cNvSpPr>
          <p:nvPr>
            <p:ph type="sldNum" sz="quarter" idx="12"/>
          </p:nvPr>
        </p:nvSpPr>
        <p:spPr>
          <a:xfrm>
            <a:off x="8610600" y="6356350"/>
            <a:ext cx="2743200" cy="365125"/>
          </a:xfrm>
        </p:spPr>
        <p:txBody>
          <a:bodyPr>
            <a:normAutofit/>
          </a:bodyPr>
          <a:lstStyle/>
          <a:p>
            <a:pPr>
              <a:spcAft>
                <a:spcPts val="600"/>
              </a:spcAft>
            </a:pPr>
            <a:fld id="{4EA4A3B0-B5DF-4E2B-B48F-E4B7B7872040}" type="slidenum">
              <a:rPr lang="es-MX" smtClean="0"/>
              <a:pPr>
                <a:spcAft>
                  <a:spcPts val="600"/>
                </a:spcAft>
              </a:pPr>
              <a:t>43</a:t>
            </a:fld>
            <a:endParaRPr lang="es-MX"/>
          </a:p>
        </p:txBody>
      </p:sp>
      <p:graphicFrame>
        <p:nvGraphicFramePr>
          <p:cNvPr id="7" name="Marcador de contenido 2">
            <a:extLst>
              <a:ext uri="{FF2B5EF4-FFF2-40B4-BE49-F238E27FC236}">
                <a16:creationId xmlns:a16="http://schemas.microsoft.com/office/drawing/2014/main" id="{FC770235-D70F-F35D-582F-59051B994FCE}"/>
              </a:ext>
            </a:extLst>
          </p:cNvPr>
          <p:cNvGraphicFramePr>
            <a:graphicFrameLocks noGrp="1"/>
          </p:cNvGraphicFramePr>
          <p:nvPr>
            <p:ph idx="1"/>
            <p:extLst>
              <p:ext uri="{D42A27DB-BD31-4B8C-83A1-F6EECF244321}">
                <p14:modId xmlns:p14="http://schemas.microsoft.com/office/powerpoint/2010/main" val="117645012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98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9DED67A-9978-4F4F-8155-9FEC5D369046}"/>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métodos de transformación</a:t>
            </a:r>
          </a:p>
        </p:txBody>
      </p:sp>
      <p:sp>
        <p:nvSpPr>
          <p:cNvPr id="4" name="Marcador de pie de página 3">
            <a:extLst>
              <a:ext uri="{FF2B5EF4-FFF2-40B4-BE49-F238E27FC236}">
                <a16:creationId xmlns:a16="http://schemas.microsoft.com/office/drawing/2014/main" id="{832F4148-AD27-6568-2409-4C1420F3D05E}"/>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2C6C1B4F-FFD7-CC11-353F-F7866171CBBC}"/>
              </a:ext>
            </a:extLst>
          </p:cNvPr>
          <p:cNvSpPr>
            <a:spLocks noGrp="1"/>
          </p:cNvSpPr>
          <p:nvPr>
            <p:ph idx="1"/>
          </p:nvPr>
        </p:nvSpPr>
        <p:spPr>
          <a:xfrm>
            <a:off x="6503158" y="649480"/>
            <a:ext cx="4862447" cy="5546047"/>
          </a:xfrm>
        </p:spPr>
        <p:txBody>
          <a:bodyPr anchor="ctr">
            <a:normAutofit/>
          </a:bodyPr>
          <a:lstStyle/>
          <a:p>
            <a:pPr marL="0" indent="0">
              <a:buNone/>
            </a:pPr>
            <a:r>
              <a:rPr lang="es-MX" sz="1900" dirty="0"/>
              <a:t>En realidad los strings son inmutables; por ende, todos los métodos a continuación no actúan sobre el objeto original sino que retornan uno nuevo. </a:t>
            </a:r>
          </a:p>
          <a:p>
            <a:pPr marL="0" indent="0">
              <a:buNone/>
            </a:pPr>
            <a:r>
              <a:rPr lang="es-MX" sz="1900" dirty="0" err="1"/>
              <a:t>capitalize</a:t>
            </a:r>
            <a:r>
              <a:rPr lang="es-MX" sz="1900" dirty="0"/>
              <a:t>( ) retorna la cadena con su primera letra en mayúscula.</a:t>
            </a:r>
          </a:p>
          <a:p>
            <a:pPr marL="0" indent="0">
              <a:buNone/>
            </a:pPr>
            <a:r>
              <a:rPr lang="es-MX" sz="1900" dirty="0"/>
              <a:t>"hola mundo" .</a:t>
            </a:r>
            <a:r>
              <a:rPr lang="es-MX" sz="1900" dirty="0" err="1"/>
              <a:t>capitalize</a:t>
            </a:r>
            <a:r>
              <a:rPr lang="es-MX" sz="1900" dirty="0"/>
              <a:t>() </a:t>
            </a:r>
          </a:p>
          <a:p>
            <a:pPr marL="0" indent="0">
              <a:buNone/>
            </a:pPr>
            <a:r>
              <a:rPr lang="es-MX" sz="1900" dirty="0"/>
              <a:t>&gt;&gt; 'Hola mundo’</a:t>
            </a:r>
          </a:p>
          <a:p>
            <a:pPr marL="0" indent="0">
              <a:buNone/>
            </a:pPr>
            <a:r>
              <a:rPr lang="es-MX" sz="1900" dirty="0" err="1"/>
              <a:t>encode</a:t>
            </a:r>
            <a:r>
              <a:rPr lang="es-MX" sz="1900" dirty="0"/>
              <a:t>( ) codifica la cadena con el mapa de caracteres especificado y retorna una instancia del tipo bytes.</a:t>
            </a:r>
          </a:p>
          <a:p>
            <a:pPr marL="0" indent="0">
              <a:buNone/>
            </a:pPr>
            <a:r>
              <a:rPr lang="es-MX" sz="1900" dirty="0"/>
              <a:t> "Hola mundo" .</a:t>
            </a:r>
            <a:r>
              <a:rPr lang="es-MX" sz="1900" dirty="0" err="1"/>
              <a:t>encode</a:t>
            </a:r>
            <a:r>
              <a:rPr lang="es-MX" sz="1900" dirty="0"/>
              <a:t>("utf-8") </a:t>
            </a:r>
          </a:p>
          <a:p>
            <a:pPr marL="0" indent="0">
              <a:buNone/>
            </a:pPr>
            <a:r>
              <a:rPr lang="es-MX" sz="1900" dirty="0"/>
              <a:t>&gt;&gt; </a:t>
            </a:r>
            <a:r>
              <a:rPr lang="es-MX" sz="1900" dirty="0" err="1"/>
              <a:t>b'Hola</a:t>
            </a:r>
            <a:r>
              <a:rPr lang="es-MX" sz="1900" dirty="0"/>
              <a:t> mundo’</a:t>
            </a:r>
          </a:p>
          <a:p>
            <a:pPr marL="0" indent="0">
              <a:buNone/>
            </a:pPr>
            <a:r>
              <a:rPr lang="es-MX" sz="1900" dirty="0" err="1"/>
              <a:t>replace</a:t>
            </a:r>
            <a:r>
              <a:rPr lang="es-MX" sz="1900" dirty="0"/>
              <a:t>( ) reemplaza una cadena por otra. </a:t>
            </a:r>
          </a:p>
          <a:p>
            <a:pPr marL="0" indent="0">
              <a:buNone/>
            </a:pPr>
            <a:r>
              <a:rPr lang="es-MX" sz="1900" dirty="0"/>
              <a:t>"Hola mundo" .</a:t>
            </a:r>
            <a:r>
              <a:rPr lang="es-MX" sz="1900" dirty="0" err="1"/>
              <a:t>replace</a:t>
            </a:r>
            <a:r>
              <a:rPr lang="es-MX" sz="1900" dirty="0"/>
              <a:t>("mundo" , "</a:t>
            </a:r>
            <a:r>
              <a:rPr lang="es-MX" sz="1900" dirty="0" err="1"/>
              <a:t>world</a:t>
            </a:r>
            <a:r>
              <a:rPr lang="es-MX" sz="1900" dirty="0"/>
              <a:t>") </a:t>
            </a:r>
          </a:p>
          <a:p>
            <a:pPr marL="0" indent="0">
              <a:buNone/>
            </a:pPr>
            <a:r>
              <a:rPr lang="es-MX" sz="1900" dirty="0"/>
              <a:t>&gt;&gt; 'Hola </a:t>
            </a:r>
            <a:r>
              <a:rPr lang="es-MX" sz="1900" dirty="0" err="1"/>
              <a:t>world</a:t>
            </a:r>
            <a:r>
              <a:rPr lang="es-MX" sz="1900" dirty="0"/>
              <a:t>'</a:t>
            </a:r>
          </a:p>
        </p:txBody>
      </p:sp>
      <p:sp>
        <p:nvSpPr>
          <p:cNvPr id="5" name="Marcador de número de diapositiva 4">
            <a:extLst>
              <a:ext uri="{FF2B5EF4-FFF2-40B4-BE49-F238E27FC236}">
                <a16:creationId xmlns:a16="http://schemas.microsoft.com/office/drawing/2014/main" id="{1FE09C26-5808-89ED-D9E8-92E2F8B2638D}"/>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44</a:t>
            </a:fld>
            <a:endParaRPr lang="es-MX" sz="1100">
              <a:solidFill>
                <a:schemeClr val="tx1">
                  <a:lumMod val="50000"/>
                  <a:lumOff val="50000"/>
                </a:schemeClr>
              </a:solidFill>
            </a:endParaRPr>
          </a:p>
        </p:txBody>
      </p:sp>
    </p:spTree>
    <p:extLst>
      <p:ext uri="{BB962C8B-B14F-4D97-AF65-F5344CB8AC3E}">
        <p14:creationId xmlns:p14="http://schemas.microsoft.com/office/powerpoint/2010/main" val="117823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58AD7C-1A0C-D5C6-3195-9EEAB83B236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9FF07026-7877-C0B4-16F7-6B234808B923}"/>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64AA779-2FE8-FBEA-D5E7-6EEB8973057F}"/>
              </a:ext>
            </a:extLst>
          </p:cNvPr>
          <p:cNvSpPr>
            <a:spLocks noGrp="1"/>
          </p:cNvSpPr>
          <p:nvPr>
            <p:ph idx="1"/>
          </p:nvPr>
        </p:nvSpPr>
        <p:spPr>
          <a:xfrm>
            <a:off x="-3" y="1597432"/>
            <a:ext cx="12192003" cy="5260568"/>
          </a:xfrm>
        </p:spPr>
        <p:txBody>
          <a:bodyPr anchor="ctr">
            <a:normAutofit/>
          </a:bodyPr>
          <a:lstStyle/>
          <a:p>
            <a:pPr marL="0" indent="0">
              <a:buNone/>
            </a:pPr>
            <a:r>
              <a:rPr lang="es-MX" sz="3200" dirty="0" err="1"/>
              <a:t>lower</a:t>
            </a:r>
            <a:r>
              <a:rPr lang="es-MX" sz="3200" dirty="0"/>
              <a:t>( ) retorna una copia de la cadena con todas sus letras en minúsculas.</a:t>
            </a:r>
          </a:p>
          <a:p>
            <a:pPr marL="0" indent="0">
              <a:buNone/>
            </a:pPr>
            <a:r>
              <a:rPr lang="es-MX" sz="3200" dirty="0"/>
              <a:t>"Hola Mundo!" .</a:t>
            </a:r>
            <a:r>
              <a:rPr lang="es-MX" sz="3200" dirty="0" err="1"/>
              <a:t>lower</a:t>
            </a:r>
            <a:r>
              <a:rPr lang="es-MX" sz="3200" dirty="0"/>
              <a:t>() </a:t>
            </a:r>
          </a:p>
          <a:p>
            <a:pPr marL="0" indent="0">
              <a:buNone/>
            </a:pPr>
            <a:r>
              <a:rPr lang="es-MX" sz="3200" dirty="0"/>
              <a:t>&gt;&gt; 'hola mundo!'</a:t>
            </a:r>
          </a:p>
          <a:p>
            <a:pPr marL="0" indent="0">
              <a:buNone/>
            </a:pPr>
            <a:r>
              <a:rPr lang="es-MX" sz="3200" dirty="0"/>
              <a:t> </a:t>
            </a:r>
            <a:r>
              <a:rPr lang="es-MX" sz="3200" dirty="0" err="1"/>
              <a:t>upper</a:t>
            </a:r>
            <a:r>
              <a:rPr lang="es-MX" sz="3200" dirty="0"/>
              <a:t>( ) retorna una copia de la cadena con todas sus letras en mayúsculas. </a:t>
            </a:r>
          </a:p>
          <a:p>
            <a:pPr marL="0" indent="0">
              <a:buNone/>
            </a:pPr>
            <a:r>
              <a:rPr lang="es-MX" sz="3200" dirty="0"/>
              <a:t>"Hola Mundo!" .</a:t>
            </a:r>
            <a:r>
              <a:rPr lang="es-MX" sz="3200" dirty="0" err="1"/>
              <a:t>upper</a:t>
            </a:r>
            <a:r>
              <a:rPr lang="es-MX" sz="3200" dirty="0"/>
              <a:t>() </a:t>
            </a:r>
          </a:p>
          <a:p>
            <a:pPr marL="0" indent="0">
              <a:buNone/>
            </a:pPr>
            <a:r>
              <a:rPr lang="es-MX" sz="3200" dirty="0"/>
              <a:t>&gt;&gt; 'HOLA MUNDO!' </a:t>
            </a:r>
          </a:p>
        </p:txBody>
      </p:sp>
      <p:sp>
        <p:nvSpPr>
          <p:cNvPr id="5" name="Marcador de número de diapositiva 4">
            <a:extLst>
              <a:ext uri="{FF2B5EF4-FFF2-40B4-BE49-F238E27FC236}">
                <a16:creationId xmlns:a16="http://schemas.microsoft.com/office/drawing/2014/main" id="{895490CF-AE02-B423-636E-713357DC913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45</a:t>
            </a:fld>
            <a:endParaRPr lang="es-MX" sz="1100">
              <a:solidFill>
                <a:schemeClr val="tx1">
                  <a:lumMod val="50000"/>
                  <a:lumOff val="50000"/>
                </a:schemeClr>
              </a:solidFill>
            </a:endParaRPr>
          </a:p>
        </p:txBody>
      </p:sp>
    </p:spTree>
    <p:extLst>
      <p:ext uri="{BB962C8B-B14F-4D97-AF65-F5344CB8AC3E}">
        <p14:creationId xmlns:p14="http://schemas.microsoft.com/office/powerpoint/2010/main" val="3401451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BBD030-85BE-84EE-F384-BF5455E220B0}"/>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6F8ED762-7C86-CDED-99E0-9689A087175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291CCF83-825C-ABF5-729E-4E217B7E5FD0}"/>
              </a:ext>
            </a:extLst>
          </p:cNvPr>
          <p:cNvSpPr>
            <a:spLocks noGrp="1"/>
          </p:cNvSpPr>
          <p:nvPr>
            <p:ph idx="1"/>
          </p:nvPr>
        </p:nvSpPr>
        <p:spPr>
          <a:xfrm>
            <a:off x="-3" y="1590742"/>
            <a:ext cx="12192003" cy="5267258"/>
          </a:xfrm>
        </p:spPr>
        <p:txBody>
          <a:bodyPr anchor="ctr">
            <a:normAutofit lnSpcReduction="10000"/>
          </a:bodyPr>
          <a:lstStyle/>
          <a:p>
            <a:pPr marL="0" indent="0">
              <a:buNone/>
            </a:pPr>
            <a:r>
              <a:rPr lang="es-MX" dirty="0" err="1"/>
              <a:t>swapcase</a:t>
            </a:r>
            <a:r>
              <a:rPr lang="es-MX" dirty="0"/>
              <a:t>( ) cambia las mayúsculas por minúsculas y viceversa. </a:t>
            </a:r>
          </a:p>
          <a:p>
            <a:pPr marL="0" indent="0">
              <a:buNone/>
            </a:pPr>
            <a:r>
              <a:rPr lang="es-MX" dirty="0"/>
              <a:t>"Hola Mundo!" .</a:t>
            </a:r>
            <a:r>
              <a:rPr lang="es-MX" dirty="0" err="1"/>
              <a:t>swapcase</a:t>
            </a:r>
            <a:r>
              <a:rPr lang="es-MX" dirty="0"/>
              <a:t>() </a:t>
            </a:r>
          </a:p>
          <a:p>
            <a:pPr marL="0" indent="0">
              <a:buNone/>
            </a:pPr>
            <a:r>
              <a:rPr lang="es-MX" dirty="0"/>
              <a:t>&gt;&gt; '</a:t>
            </a:r>
            <a:r>
              <a:rPr lang="es-MX" dirty="0" err="1"/>
              <a:t>hOLA</a:t>
            </a:r>
            <a:r>
              <a:rPr lang="es-MX" dirty="0"/>
              <a:t> </a:t>
            </a:r>
            <a:r>
              <a:rPr lang="es-MX" dirty="0" err="1"/>
              <a:t>mUNDO</a:t>
            </a:r>
            <a:r>
              <a:rPr lang="es-MX" dirty="0"/>
              <a:t>!'</a:t>
            </a:r>
          </a:p>
          <a:p>
            <a:pPr marL="0" indent="0">
              <a:buNone/>
            </a:pPr>
            <a:r>
              <a:rPr lang="es-MX" dirty="0" err="1"/>
              <a:t>strip</a:t>
            </a:r>
            <a:r>
              <a:rPr lang="es-MX" dirty="0"/>
              <a:t>( ), </a:t>
            </a:r>
            <a:r>
              <a:rPr lang="es-MX" dirty="0" err="1"/>
              <a:t>lstrip</a:t>
            </a:r>
            <a:r>
              <a:rPr lang="es-MX" dirty="0"/>
              <a:t>( ) y </a:t>
            </a:r>
            <a:r>
              <a:rPr lang="es-MX" dirty="0" err="1"/>
              <a:t>rstrip</a:t>
            </a:r>
            <a:r>
              <a:rPr lang="es-MX" dirty="0"/>
              <a:t>( ) remueven los espacios en blanco que preceden y/o suceden a la cadena.</a:t>
            </a:r>
          </a:p>
          <a:p>
            <a:pPr marL="0" indent="0">
              <a:buNone/>
            </a:pPr>
            <a:r>
              <a:rPr lang="es-MX" dirty="0"/>
              <a:t>" Hola mundo! " .</a:t>
            </a:r>
            <a:r>
              <a:rPr lang="es-MX" dirty="0" err="1"/>
              <a:t>strip</a:t>
            </a:r>
            <a:r>
              <a:rPr lang="es-MX" dirty="0"/>
              <a:t>() </a:t>
            </a:r>
          </a:p>
          <a:p>
            <a:pPr marL="0" indent="0">
              <a:buNone/>
            </a:pPr>
            <a:r>
              <a:rPr lang="es-MX" dirty="0"/>
              <a:t>&gt;&gt; 'Hola mundo!'</a:t>
            </a:r>
          </a:p>
          <a:p>
            <a:pPr marL="0" indent="0">
              <a:buNone/>
            </a:pPr>
            <a:r>
              <a:rPr lang="es-MX" dirty="0"/>
              <a:t> </a:t>
            </a:r>
            <a:r>
              <a:rPr lang="es-MX" dirty="0" err="1"/>
              <a:t>split</a:t>
            </a:r>
            <a:r>
              <a:rPr lang="es-MX" dirty="0"/>
              <a:t>( ) divide una cadena según un </a:t>
            </a:r>
            <a:r>
              <a:rPr lang="es-MX" dirty="0" err="1"/>
              <a:t>caracter</a:t>
            </a:r>
            <a:r>
              <a:rPr lang="es-MX" dirty="0"/>
              <a:t> separador (por defecto son espacios en blanco). </a:t>
            </a:r>
          </a:p>
          <a:p>
            <a:pPr marL="0" indent="0">
              <a:buNone/>
            </a:pPr>
            <a:r>
              <a:rPr lang="es-MX" dirty="0"/>
              <a:t>"Hola" .center(10, "*") </a:t>
            </a:r>
          </a:p>
          <a:p>
            <a:pPr marL="0" indent="0">
              <a:buNone/>
            </a:pPr>
            <a:r>
              <a:rPr lang="es-MX" dirty="0"/>
              <a:t>&gt;&gt; '***Hola***'</a:t>
            </a:r>
          </a:p>
        </p:txBody>
      </p:sp>
      <p:sp>
        <p:nvSpPr>
          <p:cNvPr id="5" name="Marcador de número de diapositiva 4">
            <a:extLst>
              <a:ext uri="{FF2B5EF4-FFF2-40B4-BE49-F238E27FC236}">
                <a16:creationId xmlns:a16="http://schemas.microsoft.com/office/drawing/2014/main" id="{1BD5826B-3A75-E539-64ED-328E0D04C22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46</a:t>
            </a:fld>
            <a:endParaRPr lang="es-MX" sz="1100">
              <a:solidFill>
                <a:schemeClr val="tx1">
                  <a:lumMod val="50000"/>
                  <a:lumOff val="50000"/>
                </a:schemeClr>
              </a:solidFill>
            </a:endParaRPr>
          </a:p>
        </p:txBody>
      </p:sp>
    </p:spTree>
    <p:extLst>
      <p:ext uri="{BB962C8B-B14F-4D97-AF65-F5344CB8AC3E}">
        <p14:creationId xmlns:p14="http://schemas.microsoft.com/office/powerpoint/2010/main" val="211024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13DE92-2042-359B-F9CD-8207946CE0F9}"/>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Método de separación y union</a:t>
            </a:r>
          </a:p>
        </p:txBody>
      </p:sp>
      <p:sp>
        <p:nvSpPr>
          <p:cNvPr id="4" name="Marcador de pie de página 3">
            <a:extLst>
              <a:ext uri="{FF2B5EF4-FFF2-40B4-BE49-F238E27FC236}">
                <a16:creationId xmlns:a16="http://schemas.microsoft.com/office/drawing/2014/main" id="{8EFE3C74-667C-A9CA-1CFB-CD9B8B9199A1}"/>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E1A5BE6-C115-2445-C009-F50C2B14987F}"/>
              </a:ext>
            </a:extLst>
          </p:cNvPr>
          <p:cNvSpPr>
            <a:spLocks noGrp="1"/>
          </p:cNvSpPr>
          <p:nvPr>
            <p:ph idx="1"/>
          </p:nvPr>
        </p:nvSpPr>
        <p:spPr>
          <a:xfrm>
            <a:off x="0" y="1597432"/>
            <a:ext cx="12144887" cy="5260567"/>
          </a:xfrm>
        </p:spPr>
        <p:txBody>
          <a:bodyPr anchor="ctr">
            <a:normAutofit/>
          </a:bodyPr>
          <a:lstStyle/>
          <a:p>
            <a:pPr marL="0" indent="0">
              <a:buNone/>
            </a:pPr>
            <a:r>
              <a:rPr lang="es-MX" dirty="0" err="1"/>
              <a:t>split</a:t>
            </a:r>
            <a:r>
              <a:rPr lang="es-MX" dirty="0"/>
              <a:t>( ) divide una cadena según un </a:t>
            </a:r>
            <a:r>
              <a:rPr lang="es-MX" dirty="0" err="1"/>
              <a:t>caracter</a:t>
            </a:r>
            <a:r>
              <a:rPr lang="es-MX" dirty="0"/>
              <a:t> separador (por defecto son espacios en blanco). Un segundo argumento en </a:t>
            </a:r>
            <a:r>
              <a:rPr lang="es-MX" dirty="0" err="1"/>
              <a:t>split</a:t>
            </a:r>
            <a:r>
              <a:rPr lang="es-MX" dirty="0"/>
              <a:t>( ) indica cuál es el máximo de divisiones que puede tener lugar (-1 por defecto para representar una cantidad ilimitada).</a:t>
            </a:r>
          </a:p>
          <a:p>
            <a:pPr marL="0" indent="0">
              <a:buNone/>
            </a:pPr>
            <a:r>
              <a:rPr lang="es-MX" dirty="0"/>
              <a:t>"Hola mundo!\</a:t>
            </a:r>
            <a:r>
              <a:rPr lang="es-MX" dirty="0" err="1"/>
              <a:t>nHello</a:t>
            </a:r>
            <a:r>
              <a:rPr lang="es-MX" dirty="0"/>
              <a:t> </a:t>
            </a:r>
            <a:r>
              <a:rPr lang="es-MX" dirty="0" err="1"/>
              <a:t>world</a:t>
            </a:r>
            <a:r>
              <a:rPr lang="es-MX" dirty="0"/>
              <a:t>!" .</a:t>
            </a:r>
            <a:r>
              <a:rPr lang="es-MX" dirty="0" err="1"/>
              <a:t>split</a:t>
            </a:r>
            <a:r>
              <a:rPr lang="es-MX" dirty="0"/>
              <a:t>() </a:t>
            </a:r>
          </a:p>
          <a:p>
            <a:pPr marL="0" indent="0">
              <a:buNone/>
            </a:pPr>
            <a:r>
              <a:rPr lang="es-MX" dirty="0"/>
              <a:t>&gt;&gt; ['Hola' , 'mundo!' , '</a:t>
            </a:r>
            <a:r>
              <a:rPr lang="es-MX" dirty="0" err="1"/>
              <a:t>Hello</a:t>
            </a:r>
            <a:r>
              <a:rPr lang="es-MX" dirty="0"/>
              <a:t>' , '</a:t>
            </a:r>
            <a:r>
              <a:rPr lang="es-MX" dirty="0" err="1"/>
              <a:t>world</a:t>
            </a:r>
            <a:r>
              <a:rPr lang="es-MX" dirty="0"/>
              <a:t>!’]</a:t>
            </a:r>
          </a:p>
          <a:p>
            <a:pPr marL="0" indent="0">
              <a:buNone/>
            </a:pPr>
            <a:r>
              <a:rPr lang="es-MX" dirty="0" err="1"/>
              <a:t>splitlines</a:t>
            </a:r>
            <a:r>
              <a:rPr lang="es-MX" dirty="0"/>
              <a:t>( ) divide una cadena con cada aparición de un salto de línea. </a:t>
            </a:r>
          </a:p>
          <a:p>
            <a:pPr marL="0" indent="0">
              <a:buNone/>
            </a:pPr>
            <a:r>
              <a:rPr lang="es-MX" dirty="0"/>
              <a:t>"Hola mundo!\</a:t>
            </a:r>
            <a:r>
              <a:rPr lang="es-MX" dirty="0" err="1"/>
              <a:t>nHello</a:t>
            </a:r>
            <a:r>
              <a:rPr lang="es-MX" dirty="0"/>
              <a:t> </a:t>
            </a:r>
            <a:r>
              <a:rPr lang="es-MX" dirty="0" err="1"/>
              <a:t>world</a:t>
            </a:r>
            <a:r>
              <a:rPr lang="es-MX" dirty="0"/>
              <a:t>!" .</a:t>
            </a:r>
            <a:r>
              <a:rPr lang="es-MX" dirty="0" err="1"/>
              <a:t>splitlines</a:t>
            </a:r>
            <a:r>
              <a:rPr lang="es-MX" dirty="0"/>
              <a:t>()  </a:t>
            </a:r>
          </a:p>
          <a:p>
            <a:pPr marL="0" indent="0">
              <a:buNone/>
            </a:pPr>
            <a:r>
              <a:rPr lang="es-MX" dirty="0"/>
              <a:t>&gt;&gt; ['Hola mundo!' , '</a:t>
            </a:r>
            <a:r>
              <a:rPr lang="es-MX" dirty="0" err="1"/>
              <a:t>Hello</a:t>
            </a:r>
            <a:r>
              <a:rPr lang="es-MX" dirty="0"/>
              <a:t> </a:t>
            </a:r>
            <a:r>
              <a:rPr lang="es-MX" dirty="0" err="1"/>
              <a:t>world</a:t>
            </a:r>
            <a:r>
              <a:rPr lang="es-MX" dirty="0"/>
              <a:t>!']</a:t>
            </a:r>
          </a:p>
        </p:txBody>
      </p:sp>
      <p:sp>
        <p:nvSpPr>
          <p:cNvPr id="5" name="Marcador de número de diapositiva 4">
            <a:extLst>
              <a:ext uri="{FF2B5EF4-FFF2-40B4-BE49-F238E27FC236}">
                <a16:creationId xmlns:a16="http://schemas.microsoft.com/office/drawing/2014/main" id="{22B9FB9F-6069-489E-1C02-2735327DFA65}"/>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47</a:t>
            </a:fld>
            <a:endParaRPr lang="es-MX" sz="1100">
              <a:solidFill>
                <a:schemeClr val="tx1">
                  <a:lumMod val="50000"/>
                  <a:lumOff val="50000"/>
                </a:schemeClr>
              </a:solidFill>
            </a:endParaRPr>
          </a:p>
        </p:txBody>
      </p:sp>
    </p:spTree>
    <p:extLst>
      <p:ext uri="{BB962C8B-B14F-4D97-AF65-F5344CB8AC3E}">
        <p14:creationId xmlns:p14="http://schemas.microsoft.com/office/powerpoint/2010/main" val="1779112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E53885-A982-38F1-12E1-B1EB8C2CA0CF}"/>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ACAFB954-BBFA-2462-F652-7AA278A48CF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E8C0F1B-D429-EB72-CBA1-18F1B63B0B20}"/>
              </a:ext>
            </a:extLst>
          </p:cNvPr>
          <p:cNvSpPr>
            <a:spLocks noGrp="1"/>
          </p:cNvSpPr>
          <p:nvPr>
            <p:ph idx="1"/>
          </p:nvPr>
        </p:nvSpPr>
        <p:spPr>
          <a:xfrm>
            <a:off x="-4" y="1590740"/>
            <a:ext cx="12192003" cy="5229815"/>
          </a:xfrm>
        </p:spPr>
        <p:txBody>
          <a:bodyPr anchor="ctr">
            <a:normAutofit lnSpcReduction="10000"/>
          </a:bodyPr>
          <a:lstStyle/>
          <a:p>
            <a:pPr marL="0" indent="0">
              <a:buNone/>
            </a:pPr>
            <a:r>
              <a:rPr lang="es-MX" sz="2400" dirty="0" err="1"/>
              <a:t>partition</a:t>
            </a:r>
            <a:r>
              <a:rPr lang="es-MX" sz="2400" dirty="0"/>
              <a:t>( ) retorna una tupla de tres elementos: el bloque de caracteres anterior a la primera ocurrencia del separador, el separador mismo, y el bloque posterior. </a:t>
            </a:r>
          </a:p>
          <a:p>
            <a:pPr marL="0" indent="0">
              <a:buNone/>
            </a:pPr>
            <a:r>
              <a:rPr lang="es-MX" sz="2400" dirty="0"/>
              <a:t>"Hola mundo. </a:t>
            </a:r>
            <a:r>
              <a:rPr lang="es-MX" sz="2400" dirty="0" err="1"/>
              <a:t>Hello</a:t>
            </a:r>
            <a:r>
              <a:rPr lang="es-MX" sz="2400" dirty="0"/>
              <a:t> </a:t>
            </a:r>
            <a:r>
              <a:rPr lang="es-MX" sz="2400" dirty="0" err="1"/>
              <a:t>world</a:t>
            </a:r>
            <a:r>
              <a:rPr lang="es-MX" sz="2400" dirty="0"/>
              <a:t>!" .</a:t>
            </a:r>
            <a:r>
              <a:rPr lang="es-MX" sz="2400" dirty="0" err="1"/>
              <a:t>partition</a:t>
            </a:r>
            <a:r>
              <a:rPr lang="es-MX" sz="2400" dirty="0"/>
              <a:t>(" ")</a:t>
            </a:r>
          </a:p>
          <a:p>
            <a:pPr marL="0" indent="0">
              <a:buNone/>
            </a:pPr>
            <a:r>
              <a:rPr lang="es-MX" sz="2400" dirty="0"/>
              <a:t> &gt;&gt; ('Hola' , ' ' , 'mundo. </a:t>
            </a:r>
            <a:r>
              <a:rPr lang="es-MX" sz="2400" dirty="0" err="1"/>
              <a:t>Hello</a:t>
            </a:r>
            <a:r>
              <a:rPr lang="es-MX" sz="2400" dirty="0"/>
              <a:t> </a:t>
            </a:r>
            <a:r>
              <a:rPr lang="es-MX" sz="2400" dirty="0" err="1"/>
              <a:t>world</a:t>
            </a:r>
            <a:r>
              <a:rPr lang="es-MX" sz="2400" dirty="0"/>
              <a:t>!’)</a:t>
            </a:r>
          </a:p>
          <a:p>
            <a:pPr marL="0" indent="0">
              <a:buNone/>
            </a:pPr>
            <a:r>
              <a:rPr lang="es-MX" sz="2400" dirty="0" err="1"/>
              <a:t>rpartition</a:t>
            </a:r>
            <a:r>
              <a:rPr lang="es-MX" sz="2400" dirty="0"/>
              <a:t>( ) opera del mismo modo que el anterior, pero partiendo de derecha a izquierda. </a:t>
            </a:r>
          </a:p>
          <a:p>
            <a:pPr marL="0" indent="0">
              <a:buNone/>
            </a:pPr>
            <a:endParaRPr lang="es-MX" sz="2400" dirty="0"/>
          </a:p>
          <a:p>
            <a:pPr marL="0" indent="0">
              <a:buNone/>
            </a:pPr>
            <a:r>
              <a:rPr lang="es-MX" sz="2400" dirty="0"/>
              <a:t>"Hola mundo. </a:t>
            </a:r>
            <a:r>
              <a:rPr lang="es-MX" sz="2400" dirty="0" err="1"/>
              <a:t>Hello</a:t>
            </a:r>
            <a:r>
              <a:rPr lang="es-MX" sz="2400" dirty="0"/>
              <a:t> </a:t>
            </a:r>
            <a:r>
              <a:rPr lang="es-MX" sz="2400" dirty="0" err="1"/>
              <a:t>world</a:t>
            </a:r>
            <a:r>
              <a:rPr lang="es-MX" sz="2400" dirty="0"/>
              <a:t>!" .</a:t>
            </a:r>
            <a:r>
              <a:rPr lang="es-MX" sz="2400" dirty="0" err="1"/>
              <a:t>rpartition</a:t>
            </a:r>
            <a:r>
              <a:rPr lang="es-MX" sz="2400" dirty="0"/>
              <a:t>(" ") </a:t>
            </a:r>
          </a:p>
          <a:p>
            <a:pPr marL="0" indent="0">
              <a:buNone/>
            </a:pPr>
            <a:r>
              <a:rPr lang="es-MX" sz="2400" dirty="0"/>
              <a:t>&gt;&gt; ('Hola mundo. </a:t>
            </a:r>
            <a:r>
              <a:rPr lang="es-MX" sz="2400" dirty="0" err="1"/>
              <a:t>Hello</a:t>
            </a:r>
            <a:r>
              <a:rPr lang="es-MX" sz="2400" dirty="0"/>
              <a:t>' , ' ' , '</a:t>
            </a:r>
            <a:r>
              <a:rPr lang="es-MX" sz="2400" dirty="0" err="1"/>
              <a:t>world</a:t>
            </a:r>
            <a:r>
              <a:rPr lang="es-MX" sz="2400" dirty="0"/>
              <a:t>!') </a:t>
            </a:r>
          </a:p>
          <a:p>
            <a:pPr marL="0" indent="0">
              <a:buNone/>
            </a:pPr>
            <a:r>
              <a:rPr lang="es-MX" sz="2400" dirty="0" err="1"/>
              <a:t>join</a:t>
            </a:r>
            <a:r>
              <a:rPr lang="es-MX" sz="2400" dirty="0"/>
              <a:t>( ) debe ser llamado desde una cadena que actúa como separador para unir dentro de una misma cadena resultante los elementos de una lista. </a:t>
            </a:r>
          </a:p>
          <a:p>
            <a:pPr marL="0" indent="0">
              <a:buNone/>
            </a:pPr>
            <a:endParaRPr lang="fi-FI" sz="2400" dirty="0"/>
          </a:p>
          <a:p>
            <a:pPr marL="0" indent="0">
              <a:buNone/>
            </a:pPr>
            <a:r>
              <a:rPr lang="fi-FI" sz="2400" dirty="0"/>
              <a:t>" , " .join(["C" , "C++" , "Python" , "Java"]) </a:t>
            </a:r>
          </a:p>
          <a:p>
            <a:pPr marL="0" indent="0">
              <a:buNone/>
            </a:pPr>
            <a:r>
              <a:rPr lang="fi-FI" sz="2400" dirty="0"/>
              <a:t>&gt;&gt; 'C, C++, Python, Java'</a:t>
            </a:r>
            <a:endParaRPr lang="es-MX" sz="2400" dirty="0"/>
          </a:p>
        </p:txBody>
      </p:sp>
      <p:sp>
        <p:nvSpPr>
          <p:cNvPr id="5" name="Marcador de número de diapositiva 4">
            <a:extLst>
              <a:ext uri="{FF2B5EF4-FFF2-40B4-BE49-F238E27FC236}">
                <a16:creationId xmlns:a16="http://schemas.microsoft.com/office/drawing/2014/main" id="{EC25113E-925C-7DC9-04B3-E4388CEFF16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48</a:t>
            </a:fld>
            <a:endParaRPr lang="es-MX" sz="1100">
              <a:solidFill>
                <a:schemeClr val="tx1">
                  <a:lumMod val="50000"/>
                  <a:lumOff val="50000"/>
                </a:schemeClr>
              </a:solidFill>
            </a:endParaRPr>
          </a:p>
        </p:txBody>
      </p:sp>
    </p:spTree>
    <p:extLst>
      <p:ext uri="{BB962C8B-B14F-4D97-AF65-F5344CB8AC3E}">
        <p14:creationId xmlns:p14="http://schemas.microsoft.com/office/powerpoint/2010/main" val="2818382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CDD1EF-1E2B-2DB9-9720-586E90CEDE16}"/>
              </a:ext>
            </a:extLst>
          </p:cNvPr>
          <p:cNvSpPr>
            <a:spLocks noGrp="1"/>
          </p:cNvSpPr>
          <p:nvPr>
            <p:ph type="title"/>
          </p:nvPr>
        </p:nvSpPr>
        <p:spPr>
          <a:xfrm>
            <a:off x="1371599" y="294538"/>
            <a:ext cx="9895951" cy="1033669"/>
          </a:xfrm>
        </p:spPr>
        <p:txBody>
          <a:bodyPr>
            <a:normAutofit/>
          </a:bodyPr>
          <a:lstStyle/>
          <a:p>
            <a:r>
              <a:rPr lang="es-MX" sz="4000">
                <a:solidFill>
                  <a:srgbClr val="FFFFFF"/>
                </a:solidFill>
              </a:rPr>
              <a:t>Ejercicios</a:t>
            </a:r>
          </a:p>
        </p:txBody>
      </p:sp>
      <p:sp>
        <p:nvSpPr>
          <p:cNvPr id="4" name="Marcador de pie de página 3">
            <a:extLst>
              <a:ext uri="{FF2B5EF4-FFF2-40B4-BE49-F238E27FC236}">
                <a16:creationId xmlns:a16="http://schemas.microsoft.com/office/drawing/2014/main" id="{DB01AE81-846C-242A-32FE-D1EF481DC9E6}"/>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B423A406-4F8E-0527-BA12-D9FDB34BED81}"/>
              </a:ext>
            </a:extLst>
          </p:cNvPr>
          <p:cNvSpPr>
            <a:spLocks noGrp="1"/>
          </p:cNvSpPr>
          <p:nvPr>
            <p:ph idx="1"/>
          </p:nvPr>
        </p:nvSpPr>
        <p:spPr>
          <a:xfrm>
            <a:off x="1371599" y="2318197"/>
            <a:ext cx="9724031" cy="3683358"/>
          </a:xfrm>
        </p:spPr>
        <p:txBody>
          <a:bodyPr anchor="ctr">
            <a:normAutofit/>
          </a:bodyPr>
          <a:lstStyle/>
          <a:p>
            <a:r>
              <a:rPr lang="es-MX" sz="1400" b="0" i="0" dirty="0">
                <a:effectLst/>
                <a:latin typeface="udemy sans"/>
              </a:rPr>
              <a:t>Imprime el siguiente texto en mayúsculas, empleando el método específico de strings:</a:t>
            </a:r>
          </a:p>
          <a:p>
            <a:pPr lvl="1"/>
            <a:r>
              <a:rPr lang="es-MX" sz="1400" dirty="0"/>
              <a:t>frase = "Especialmente en las comunicaciones electrónicas, la escritura enteramente en mayúsculas equivale a gritar.“</a:t>
            </a:r>
          </a:p>
          <a:p>
            <a:r>
              <a:rPr lang="es-MX" sz="1400" b="0" i="0" dirty="0">
                <a:effectLst/>
                <a:latin typeface="udemy sans"/>
              </a:rPr>
              <a:t>Une la siguiente lista en un </a:t>
            </a:r>
            <a:r>
              <a:rPr lang="es-MX" sz="1400" b="0" i="0" dirty="0" err="1">
                <a:effectLst/>
                <a:latin typeface="udemy sans"/>
              </a:rPr>
              <a:t>string</a:t>
            </a:r>
            <a:r>
              <a:rPr lang="es-MX" sz="1400" b="0" i="0" dirty="0">
                <a:effectLst/>
                <a:latin typeface="udemy sans"/>
              </a:rPr>
              <a:t>, separando cada elemento con un espacio. Utiliza el método apropiado de listas/strings, y muestra en pantalla el resultado.</a:t>
            </a:r>
          </a:p>
          <a:p>
            <a:pPr lvl="1"/>
            <a:r>
              <a:rPr lang="es-MX" sz="1400" dirty="0" err="1"/>
              <a:t>lista_palabras</a:t>
            </a:r>
            <a:r>
              <a:rPr lang="es-MX" sz="1400" dirty="0"/>
              <a:t> = ["</a:t>
            </a:r>
            <a:r>
              <a:rPr lang="es-MX" sz="1400" dirty="0" err="1"/>
              <a:t>La","legibilidad","cuenta</a:t>
            </a:r>
            <a:r>
              <a:rPr lang="es-MX" sz="1400" dirty="0"/>
              <a:t>."]</a:t>
            </a:r>
          </a:p>
          <a:p>
            <a:r>
              <a:rPr lang="es-MX" sz="1400" b="0" i="0" dirty="0">
                <a:effectLst/>
                <a:latin typeface="udemy sans"/>
              </a:rPr>
              <a:t>Reemplaza en la siguiente frase:</a:t>
            </a:r>
          </a:p>
          <a:p>
            <a:pPr lvl="1"/>
            <a:r>
              <a:rPr lang="es-MX" sz="1400" b="0" i="0" dirty="0">
                <a:effectLst/>
                <a:latin typeface="udemy sans"/>
              </a:rPr>
              <a:t>"</a:t>
            </a:r>
            <a:r>
              <a:rPr lang="es-MX" sz="1400" b="0" i="1" dirty="0">
                <a:effectLst/>
                <a:latin typeface="udemy sans"/>
              </a:rPr>
              <a:t>Si la implementación es difícil de explicar, puede que sea una mala idea.</a:t>
            </a:r>
            <a:r>
              <a:rPr lang="es-MX" sz="1400" b="0" i="0" dirty="0">
                <a:effectLst/>
                <a:latin typeface="udemy sans"/>
              </a:rPr>
              <a:t>"</a:t>
            </a:r>
          </a:p>
          <a:p>
            <a:pPr marL="0" indent="0">
              <a:buNone/>
            </a:pPr>
            <a:r>
              <a:rPr lang="es-MX" sz="1400" b="0" i="0" dirty="0">
                <a:effectLst/>
                <a:latin typeface="udemy sans"/>
              </a:rPr>
              <a:t> 	los siguientes pares de palabras:</a:t>
            </a:r>
          </a:p>
          <a:p>
            <a:pPr lvl="2"/>
            <a:r>
              <a:rPr lang="es-MX" sz="1400" b="0" i="0" dirty="0">
                <a:effectLst/>
                <a:latin typeface="udemy sans"/>
              </a:rPr>
              <a:t>"</a:t>
            </a:r>
            <a:r>
              <a:rPr lang="es-MX" sz="1400" b="0" i="1" dirty="0">
                <a:effectLst/>
                <a:latin typeface="udemy sans"/>
              </a:rPr>
              <a:t>difícil</a:t>
            </a:r>
            <a:r>
              <a:rPr lang="es-MX" sz="1400" b="0" i="0" dirty="0">
                <a:effectLst/>
                <a:latin typeface="udemy sans"/>
              </a:rPr>
              <a:t>" --&gt; "</a:t>
            </a:r>
            <a:r>
              <a:rPr lang="es-MX" sz="1400" b="1" i="0" dirty="0">
                <a:effectLst/>
                <a:latin typeface="udemy sans"/>
              </a:rPr>
              <a:t>fácil</a:t>
            </a:r>
            <a:r>
              <a:rPr lang="es-MX" sz="1400" b="0" i="0" dirty="0">
                <a:effectLst/>
                <a:latin typeface="udemy sans"/>
              </a:rPr>
              <a:t>"</a:t>
            </a:r>
          </a:p>
          <a:p>
            <a:pPr lvl="2"/>
            <a:r>
              <a:rPr lang="es-MX" sz="1400" b="0" i="0" dirty="0">
                <a:effectLst/>
                <a:latin typeface="udemy sans"/>
              </a:rPr>
              <a:t>"</a:t>
            </a:r>
            <a:r>
              <a:rPr lang="es-MX" sz="1400" b="0" i="1" dirty="0">
                <a:effectLst/>
                <a:latin typeface="udemy sans"/>
              </a:rPr>
              <a:t>mala</a:t>
            </a:r>
            <a:r>
              <a:rPr lang="es-MX" sz="1400" b="0" i="0" dirty="0">
                <a:effectLst/>
                <a:latin typeface="udemy sans"/>
              </a:rPr>
              <a:t>" --&gt; "</a:t>
            </a:r>
            <a:r>
              <a:rPr lang="es-MX" sz="1400" b="1" i="0" dirty="0">
                <a:effectLst/>
                <a:latin typeface="udemy sans"/>
              </a:rPr>
              <a:t>buena</a:t>
            </a:r>
            <a:r>
              <a:rPr lang="es-MX" sz="1400" b="0" i="0" dirty="0">
                <a:effectLst/>
                <a:latin typeface="udemy sans"/>
              </a:rPr>
              <a:t>"</a:t>
            </a:r>
          </a:p>
          <a:p>
            <a:pPr lvl="1"/>
            <a:r>
              <a:rPr lang="es-MX" sz="1400" b="0" i="0" dirty="0">
                <a:effectLst/>
                <a:latin typeface="udemy sans"/>
              </a:rPr>
              <a:t>y muestra en pantalla la frase con ambas palabras modificadas.</a:t>
            </a:r>
            <a:br>
              <a:rPr lang="es-MX" sz="1400" dirty="0"/>
            </a:br>
            <a:endParaRPr lang="es-MX" sz="1400" dirty="0"/>
          </a:p>
        </p:txBody>
      </p:sp>
      <p:sp>
        <p:nvSpPr>
          <p:cNvPr id="5" name="Marcador de número de diapositiva 4">
            <a:extLst>
              <a:ext uri="{FF2B5EF4-FFF2-40B4-BE49-F238E27FC236}">
                <a16:creationId xmlns:a16="http://schemas.microsoft.com/office/drawing/2014/main" id="{229564B1-51C1-8C0C-5D2D-F9497847F010}"/>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49</a:t>
            </a:fld>
            <a:endParaRPr lang="es-MX" sz="1100">
              <a:solidFill>
                <a:schemeClr val="tx1">
                  <a:lumMod val="50000"/>
                  <a:lumOff val="50000"/>
                </a:schemeClr>
              </a:solidFill>
            </a:endParaRPr>
          </a:p>
        </p:txBody>
      </p:sp>
    </p:spTree>
    <p:extLst>
      <p:ext uri="{BB962C8B-B14F-4D97-AF65-F5344CB8AC3E}">
        <p14:creationId xmlns:p14="http://schemas.microsoft.com/office/powerpoint/2010/main" val="146950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
            <a:extLst>
              <a:ext uri="{FF2B5EF4-FFF2-40B4-BE49-F238E27FC236}">
                <a16:creationId xmlns:a16="http://schemas.microsoft.com/office/drawing/2014/main" id="{9DA632CD-ED68-F736-E1CF-DEB774476162}"/>
              </a:ext>
            </a:extLst>
          </p:cNvPr>
          <p:cNvSpPr txBox="1">
            <a:spLocks noChangeArrowheads="1"/>
          </p:cNvSpPr>
          <p:nvPr/>
        </p:nvSpPr>
        <p:spPr bwMode="auto">
          <a:xfrm>
            <a:off x="4776788" y="642938"/>
            <a:ext cx="6780213" cy="220503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normAutofit/>
          </a:bodyPr>
          <a:lstStyle>
            <a:lvl1pPr algn="l" defTabSz="914400" rtl="0" eaLnBrk="0" fontAlgn="base" latinLnBrk="0" hangingPunct="0">
              <a:lnSpc>
                <a:spcPct val="90000"/>
              </a:lnSpc>
              <a:spcBef>
                <a:spcPct val="0"/>
              </a:spcBef>
              <a:spcAft>
                <a:spcPct val="0"/>
              </a:spcAft>
              <a:buNone/>
              <a:defRPr sz="44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s-MX" altLang="es-MX" sz="2000" dirty="0">
                <a:solidFill>
                  <a:srgbClr val="1C1D1F"/>
                </a:solidFill>
                <a:latin typeface="udemy sans"/>
              </a:rPr>
              <a:t>Crea un código que imprima en pantalla la siguiente expresión (pero usando </a:t>
            </a:r>
            <a:r>
              <a:rPr lang="es-MX" altLang="es-MX" sz="2000" b="1" dirty="0" err="1">
                <a:solidFill>
                  <a:srgbClr val="1C1D1F"/>
                </a:solidFill>
                <a:latin typeface="udemy sans"/>
              </a:rPr>
              <a:t>print</a:t>
            </a:r>
            <a:r>
              <a:rPr lang="es-MX" altLang="es-MX" sz="2000" b="1" dirty="0">
                <a:solidFill>
                  <a:srgbClr val="1C1D1F"/>
                </a:solidFill>
                <a:latin typeface="udemy sans"/>
              </a:rPr>
              <a:t> </a:t>
            </a:r>
            <a:r>
              <a:rPr lang="es-MX" altLang="es-MX" sz="2000" dirty="0">
                <a:solidFill>
                  <a:srgbClr val="1C1D1F"/>
                </a:solidFill>
                <a:latin typeface="udemy sans"/>
              </a:rPr>
              <a:t>una sola vez):</a:t>
            </a:r>
            <a:endParaRPr lang="es-MX" altLang="es-MX" sz="2000" dirty="0"/>
          </a:p>
          <a:p>
            <a:pPr>
              <a:spcAft>
                <a:spcPts val="600"/>
              </a:spcAft>
              <a:buFontTx/>
              <a:buAutoNum type="arabicPeriod"/>
            </a:pPr>
            <a:r>
              <a:rPr lang="es-MX" altLang="es-MX" sz="2000" dirty="0">
                <a:solidFill>
                  <a:srgbClr val="1C1D1F"/>
                </a:solidFill>
                <a:latin typeface="sfmono-regular"/>
              </a:rPr>
              <a:t>Línea 1</a:t>
            </a:r>
          </a:p>
          <a:p>
            <a:pPr>
              <a:spcAft>
                <a:spcPts val="600"/>
              </a:spcAft>
              <a:buFontTx/>
              <a:buAutoNum type="arabicPeriod" startAt="2"/>
            </a:pPr>
            <a:r>
              <a:rPr lang="es-MX" altLang="es-MX" sz="2000" dirty="0">
                <a:solidFill>
                  <a:srgbClr val="1C1D1F"/>
                </a:solidFill>
                <a:latin typeface="sfmono-regular"/>
              </a:rPr>
              <a:t>Línea 2</a:t>
            </a:r>
          </a:p>
          <a:p>
            <a:pPr>
              <a:spcAft>
                <a:spcPts val="600"/>
              </a:spcAft>
              <a:buFontTx/>
              <a:buAutoNum type="arabicPeriod" startAt="3"/>
            </a:pPr>
            <a:r>
              <a:rPr lang="es-MX" altLang="es-MX" sz="2000" dirty="0">
                <a:solidFill>
                  <a:srgbClr val="1C1D1F"/>
                </a:solidFill>
                <a:latin typeface="sfmono-regular"/>
              </a:rPr>
              <a:t>Línea 3</a:t>
            </a:r>
          </a:p>
          <a:p>
            <a:pPr>
              <a:spcAft>
                <a:spcPts val="600"/>
              </a:spcAft>
            </a:pPr>
            <a:endParaRPr lang="es-MX" altLang="es-MX" sz="2400" dirty="0"/>
          </a:p>
        </p:txBody>
      </p:sp>
      <p:sp>
        <p:nvSpPr>
          <p:cNvPr id="7" name="Rectangle 2">
            <a:extLst>
              <a:ext uri="{FF2B5EF4-FFF2-40B4-BE49-F238E27FC236}">
                <a16:creationId xmlns:a16="http://schemas.microsoft.com/office/drawing/2014/main" id="{67861529-A195-3813-70CD-CCA572B5D945}"/>
              </a:ext>
            </a:extLst>
          </p:cNvPr>
          <p:cNvSpPr>
            <a:spLocks noChangeArrowheads="1"/>
          </p:cNvSpPr>
          <p:nvPr/>
        </p:nvSpPr>
        <p:spPr bwMode="auto">
          <a:xfrm>
            <a:off x="4776788" y="2916238"/>
            <a:ext cx="6780213" cy="14351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0" i="0" u="none" strike="noStrike" cap="none" normalizeH="0" baseline="0" dirty="0">
                <a:ln>
                  <a:noFill/>
                </a:ln>
                <a:solidFill>
                  <a:srgbClr val="1C1D1F"/>
                </a:solidFill>
                <a:effectLst/>
                <a:latin typeface="udemy sans"/>
              </a:rPr>
              <a:t>Crea un código que imprima en pantalla la siguiente expresión.</a:t>
            </a:r>
            <a:endParaRPr kumimoji="0" lang="es-MX" altLang="es-MX" sz="20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AutoNum type="arabicPeriod"/>
              <a:tabLst/>
            </a:pPr>
            <a:r>
              <a:rPr kumimoji="0" lang="es-MX" altLang="es-MX" sz="2000" b="0" i="0" u="none" strike="noStrike" cap="none" normalizeH="0" baseline="0" dirty="0">
                <a:ln>
                  <a:noFill/>
                </a:ln>
                <a:solidFill>
                  <a:srgbClr val="1C1D1F"/>
                </a:solidFill>
                <a:effectLst/>
                <a:latin typeface="sfmono-regular"/>
              </a:rPr>
              <a:t>A B C</a:t>
            </a:r>
          </a:p>
          <a:p>
            <a:pPr marL="0" marR="0" lvl="0" indent="0" algn="l" defTabSz="914400" rtl="0" eaLnBrk="0" fontAlgn="base" latinLnBrk="0" hangingPunct="0">
              <a:lnSpc>
                <a:spcPct val="90000"/>
              </a:lnSpc>
              <a:spcBef>
                <a:spcPct val="0"/>
              </a:spcBef>
              <a:spcAft>
                <a:spcPts val="600"/>
              </a:spcAft>
              <a:buClrTx/>
              <a:buSzTx/>
              <a:buFontTx/>
              <a:buAutoNum type="arabicPeriod" startAt="2"/>
              <a:tabLst/>
            </a:pPr>
            <a:r>
              <a:rPr kumimoji="0" lang="es-MX" altLang="es-MX" sz="2000" b="0" i="0" u="none" strike="noStrike" cap="none" normalizeH="0" baseline="0" dirty="0">
                <a:ln>
                  <a:noFill/>
                </a:ln>
                <a:solidFill>
                  <a:srgbClr val="1C1D1F"/>
                </a:solidFill>
                <a:effectLst/>
                <a:latin typeface="sfmono-regular"/>
              </a:rPr>
              <a:t>D E F</a:t>
            </a:r>
          </a:p>
          <a:p>
            <a:pPr marL="0" marR="0" lvl="0" indent="0" algn="l" defTabSz="914400" rtl="0" eaLnBrk="0" fontAlgn="base" latinLnBrk="0" hangingPunct="0">
              <a:lnSpc>
                <a:spcPct val="90000"/>
              </a:lnSpc>
              <a:spcBef>
                <a:spcPct val="0"/>
              </a:spcBef>
              <a:spcAft>
                <a:spcPts val="600"/>
              </a:spcAft>
              <a:buClrTx/>
              <a:buSzTx/>
              <a:buFontTx/>
              <a:buAutoNum type="arabicPeriod" startAt="3"/>
              <a:tabLst/>
            </a:pPr>
            <a:r>
              <a:rPr kumimoji="0" lang="es-MX" altLang="es-MX" sz="2000" b="0" i="0" u="none" strike="noStrike" cap="none" normalizeH="0" baseline="0" dirty="0">
                <a:ln>
                  <a:noFill/>
                </a:ln>
                <a:solidFill>
                  <a:srgbClr val="1C1D1F"/>
                </a:solidFill>
                <a:effectLst/>
                <a:latin typeface="sfmono-regular"/>
              </a:rPr>
              <a:t>G H I</a:t>
            </a:r>
          </a:p>
          <a:p>
            <a:pPr marL="0" marR="0" lvl="0" indent="0" algn="l" defTabSz="914400" rtl="0" eaLnBrk="0" fontAlgn="base" latinLnBrk="0" hangingPunct="0">
              <a:lnSpc>
                <a:spcPct val="90000"/>
              </a:lnSpc>
              <a:spcBef>
                <a:spcPct val="0"/>
              </a:spcBef>
              <a:spcAft>
                <a:spcPts val="600"/>
              </a:spcAft>
              <a:buClrTx/>
              <a:buSzTx/>
              <a:buFontTx/>
              <a:buNone/>
              <a:tabLst/>
            </a:pPr>
            <a:endParaRPr kumimoji="0" lang="es-MX" altLang="es-MX"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F332A38-B437-2DA7-2272-AEF2A632C605}"/>
              </a:ext>
            </a:extLst>
          </p:cNvPr>
          <p:cNvSpPr>
            <a:spLocks noChangeArrowheads="1"/>
          </p:cNvSpPr>
          <p:nvPr/>
        </p:nvSpPr>
        <p:spPr bwMode="auto">
          <a:xfrm>
            <a:off x="4776788" y="4418013"/>
            <a:ext cx="6780213" cy="179228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i="0" u="none" strike="noStrike" cap="none" normalizeH="0" baseline="0" dirty="0">
                <a:ln>
                  <a:noFill/>
                </a:ln>
                <a:solidFill>
                  <a:srgbClr val="1C1D1F"/>
                </a:solidFill>
                <a:effectLst/>
                <a:latin typeface="udemy sans"/>
              </a:rPr>
              <a:t>Crea un código que imprima en pantalla la siguiente expresión:</a:t>
            </a:r>
            <a:endParaRPr kumimoji="0" lang="es-MX" altLang="es-MX" sz="200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AutoNum type="arabicPeriod"/>
              <a:tabLst/>
            </a:pPr>
            <a:r>
              <a:rPr kumimoji="0" lang="es-MX" altLang="es-MX" sz="2000" i="0" u="none" strike="noStrike" cap="none" normalizeH="0" baseline="0" dirty="0">
                <a:ln>
                  <a:noFill/>
                </a:ln>
                <a:solidFill>
                  <a:srgbClr val="1C1D1F"/>
                </a:solidFill>
                <a:effectLst/>
                <a:latin typeface="sfmono-regular"/>
              </a:rPr>
              <a:t>Barra Normal: /</a:t>
            </a:r>
          </a:p>
          <a:p>
            <a:pPr marL="0" marR="0" lvl="0" indent="0" algn="l" defTabSz="914400" rtl="0" eaLnBrk="0" fontAlgn="base" latinLnBrk="0" hangingPunct="0">
              <a:lnSpc>
                <a:spcPct val="90000"/>
              </a:lnSpc>
              <a:spcBef>
                <a:spcPct val="0"/>
              </a:spcBef>
              <a:spcAft>
                <a:spcPts val="600"/>
              </a:spcAft>
              <a:buClrTx/>
              <a:buSzTx/>
              <a:buFontTx/>
              <a:buAutoNum type="arabicPeriod" startAt="2"/>
              <a:tabLst/>
            </a:pPr>
            <a:r>
              <a:rPr kumimoji="0" lang="es-MX" altLang="es-MX" sz="2000" i="0" u="none" strike="noStrike" cap="none" normalizeH="0" baseline="0" dirty="0">
                <a:ln>
                  <a:noFill/>
                </a:ln>
                <a:solidFill>
                  <a:srgbClr val="1C1D1F"/>
                </a:solidFill>
                <a:effectLst/>
                <a:latin typeface="sfmono-regular"/>
              </a:rPr>
              <a:t>Barra Invertida: \</a:t>
            </a:r>
          </a:p>
          <a:p>
            <a:pPr marL="0" marR="0" lvl="0" indent="0" algn="l" defTabSz="914400" rtl="0" eaLnBrk="0" fontAlgn="base" latinLnBrk="0" hangingPunct="0">
              <a:lnSpc>
                <a:spcPct val="90000"/>
              </a:lnSpc>
              <a:spcBef>
                <a:spcPct val="0"/>
              </a:spcBef>
              <a:spcAft>
                <a:spcPts val="600"/>
              </a:spcAft>
              <a:buClrTx/>
              <a:buSzTx/>
              <a:buFontTx/>
              <a:buNone/>
              <a:tabLst/>
            </a:pPr>
            <a:endParaRPr kumimoji="0" lang="es-MX" altLang="es-MX" sz="2800" b="0" i="0" u="none" strike="noStrike" cap="none" normalizeH="0" baseline="0" dirty="0">
              <a:ln>
                <a:noFill/>
              </a:ln>
              <a:solidFill>
                <a:schemeClr val="tx1"/>
              </a:solidFill>
              <a:effectLst/>
              <a:latin typeface="Arial" panose="020B0604020202020204" pitchFamily="34" charset="0"/>
            </a:endParaRPr>
          </a:p>
        </p:txBody>
      </p:sp>
      <p:sp>
        <p:nvSpPr>
          <p:cNvPr id="3" name="Marcador de pie de página 2">
            <a:extLst>
              <a:ext uri="{FF2B5EF4-FFF2-40B4-BE49-F238E27FC236}">
                <a16:creationId xmlns:a16="http://schemas.microsoft.com/office/drawing/2014/main" id="{6C63A45E-812E-B6DD-2B24-FE766BA7D16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D74E3371-7778-E730-8DBC-821E70A4D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5</a:t>
            </a:fld>
            <a:endParaRPr lang="en-US">
              <a:solidFill>
                <a:schemeClr val="tx1">
                  <a:alpha val="80000"/>
                </a:schemeClr>
              </a:solidFill>
            </a:endParaRPr>
          </a:p>
        </p:txBody>
      </p:sp>
      <p:sp>
        <p:nvSpPr>
          <p:cNvPr id="9" name="Título 8">
            <a:extLst>
              <a:ext uri="{FF2B5EF4-FFF2-40B4-BE49-F238E27FC236}">
                <a16:creationId xmlns:a16="http://schemas.microsoft.com/office/drawing/2014/main" id="{951BA499-A7B4-11EF-C44F-490351CA98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Ejercios Print</a:t>
            </a:r>
          </a:p>
        </p:txBody>
      </p:sp>
    </p:spTree>
    <p:extLst>
      <p:ext uri="{BB962C8B-B14F-4D97-AF65-F5344CB8AC3E}">
        <p14:creationId xmlns:p14="http://schemas.microsoft.com/office/powerpoint/2010/main" val="194385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4EDC349-D5BE-567B-7719-DE9D2E2EA393}"/>
              </a:ext>
            </a:extLst>
          </p:cNvPr>
          <p:cNvSpPr>
            <a:spLocks noGrp="1"/>
          </p:cNvSpPr>
          <p:nvPr>
            <p:ph type="title"/>
          </p:nvPr>
        </p:nvSpPr>
        <p:spPr>
          <a:xfrm>
            <a:off x="826396" y="586855"/>
            <a:ext cx="4230100" cy="3387497"/>
          </a:xfrm>
        </p:spPr>
        <p:txBody>
          <a:bodyPr anchor="b">
            <a:normAutofit/>
          </a:bodyPr>
          <a:lstStyle/>
          <a:p>
            <a:pPr algn="r"/>
            <a:r>
              <a:rPr lang="es-MX" sz="4000" i="1" dirty="0">
                <a:solidFill>
                  <a:srgbClr val="FFFFFF"/>
                </a:solidFill>
              </a:rPr>
              <a:t>Propiedades de Strings</a:t>
            </a:r>
          </a:p>
        </p:txBody>
      </p:sp>
      <p:sp>
        <p:nvSpPr>
          <p:cNvPr id="4" name="Marcador de pie de página 3">
            <a:extLst>
              <a:ext uri="{FF2B5EF4-FFF2-40B4-BE49-F238E27FC236}">
                <a16:creationId xmlns:a16="http://schemas.microsoft.com/office/drawing/2014/main" id="{0836E0F8-686D-EC23-7C24-BE0078D9C768}"/>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D25D6B3-4A8A-07FC-217D-7C8FC8F45AEF}"/>
              </a:ext>
            </a:extLst>
          </p:cNvPr>
          <p:cNvSpPr>
            <a:spLocks noGrp="1"/>
          </p:cNvSpPr>
          <p:nvPr>
            <p:ph idx="1"/>
          </p:nvPr>
        </p:nvSpPr>
        <p:spPr>
          <a:xfrm>
            <a:off x="6503158" y="649480"/>
            <a:ext cx="4862447" cy="5546047"/>
          </a:xfrm>
        </p:spPr>
        <p:txBody>
          <a:bodyPr anchor="ctr">
            <a:normAutofit/>
          </a:bodyPr>
          <a:lstStyle/>
          <a:p>
            <a:pPr marL="0" indent="0">
              <a:buNone/>
            </a:pPr>
            <a:r>
              <a:rPr lang="es-MX" sz="1700" dirty="0"/>
              <a:t>Esto es lo que debes tener presente al trabajar con strings en Python: Python </a:t>
            </a:r>
          </a:p>
          <a:p>
            <a:pPr marL="0" indent="0">
              <a:buNone/>
            </a:pPr>
            <a:r>
              <a:rPr lang="es-MX" sz="1700" dirty="0"/>
              <a:t>son inmutables: una vez creados, no pueden modificarse sus partes, pero sí pueden reasignarse los valores de las variables a través de métodos de strings</a:t>
            </a:r>
          </a:p>
          <a:p>
            <a:pPr marL="0" indent="0">
              <a:buNone/>
            </a:pPr>
            <a:r>
              <a:rPr lang="es-MX" sz="1700" dirty="0"/>
              <a:t> </a:t>
            </a:r>
            <a:r>
              <a:rPr lang="es-MX" sz="1700" dirty="0" err="1"/>
              <a:t>concatenable</a:t>
            </a:r>
            <a:r>
              <a:rPr lang="es-MX" sz="1700" dirty="0"/>
              <a:t>: es posible unir strings con el símbolo + </a:t>
            </a:r>
          </a:p>
          <a:p>
            <a:pPr marL="0" indent="0">
              <a:buNone/>
            </a:pPr>
            <a:r>
              <a:rPr lang="es-MX" sz="1700" dirty="0"/>
              <a:t>multiplicable: es posible concatenar repeticiones de un </a:t>
            </a:r>
            <a:r>
              <a:rPr lang="es-MX" sz="1700" dirty="0" err="1"/>
              <a:t>string</a:t>
            </a:r>
            <a:r>
              <a:rPr lang="es-MX" sz="1700" dirty="0"/>
              <a:t> con el símbolo *</a:t>
            </a:r>
          </a:p>
          <a:p>
            <a:pPr marL="0" indent="0">
              <a:buNone/>
            </a:pPr>
            <a:r>
              <a:rPr lang="es-MX" sz="1700" dirty="0"/>
              <a:t> </a:t>
            </a:r>
            <a:r>
              <a:rPr lang="es-MX" sz="1700" dirty="0" err="1"/>
              <a:t>multilineales</a:t>
            </a:r>
            <a:r>
              <a:rPr lang="es-MX" sz="1700" dirty="0"/>
              <a:t>: pueden escribirse en varias líneas al encerrarse entre triples comillas simples (''' ''') o dobles (""" """) </a:t>
            </a:r>
          </a:p>
          <a:p>
            <a:pPr marL="0" indent="0">
              <a:buNone/>
            </a:pPr>
            <a:r>
              <a:rPr lang="es-MX" sz="1700" dirty="0"/>
              <a:t>determinar su longitud: a través de la función </a:t>
            </a:r>
            <a:r>
              <a:rPr lang="es-MX" sz="1700" dirty="0" err="1"/>
              <a:t>len</a:t>
            </a:r>
            <a:r>
              <a:rPr lang="es-MX" sz="1700" dirty="0"/>
              <a:t>(</a:t>
            </a:r>
            <a:r>
              <a:rPr lang="es-MX" sz="1700" dirty="0" err="1"/>
              <a:t>mi_string</a:t>
            </a:r>
            <a:r>
              <a:rPr lang="es-MX" sz="1700" dirty="0"/>
              <a:t>) </a:t>
            </a:r>
          </a:p>
          <a:p>
            <a:pPr marL="0" indent="0">
              <a:buNone/>
            </a:pPr>
            <a:r>
              <a:rPr lang="es-MX" sz="1700" dirty="0"/>
              <a:t>verificar su contenido: a través de las palabras clave in y </a:t>
            </a:r>
            <a:r>
              <a:rPr lang="es-MX" sz="1700" dirty="0" err="1"/>
              <a:t>not</a:t>
            </a:r>
            <a:r>
              <a:rPr lang="es-MX" sz="1700" dirty="0"/>
              <a:t> in. El resultado de esta verificación es un booleano (True / False).</a:t>
            </a:r>
          </a:p>
        </p:txBody>
      </p:sp>
      <p:sp>
        <p:nvSpPr>
          <p:cNvPr id="5" name="Marcador de número de diapositiva 4">
            <a:extLst>
              <a:ext uri="{FF2B5EF4-FFF2-40B4-BE49-F238E27FC236}">
                <a16:creationId xmlns:a16="http://schemas.microsoft.com/office/drawing/2014/main" id="{CA89DAB5-9165-9C3B-FE60-7B3E74EC8D38}"/>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50</a:t>
            </a:fld>
            <a:endParaRPr lang="es-MX" sz="1100">
              <a:solidFill>
                <a:schemeClr val="tx1">
                  <a:lumMod val="50000"/>
                  <a:lumOff val="50000"/>
                </a:schemeClr>
              </a:solidFill>
            </a:endParaRPr>
          </a:p>
        </p:txBody>
      </p:sp>
    </p:spTree>
    <p:extLst>
      <p:ext uri="{BB962C8B-B14F-4D97-AF65-F5344CB8AC3E}">
        <p14:creationId xmlns:p14="http://schemas.microsoft.com/office/powerpoint/2010/main" val="132245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8DD65C-6C12-65DF-04E3-72E80E386FAC}"/>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a:t>
            </a:r>
          </a:p>
        </p:txBody>
      </p:sp>
      <p:sp>
        <p:nvSpPr>
          <p:cNvPr id="4" name="Marcador de pie de página 3">
            <a:extLst>
              <a:ext uri="{FF2B5EF4-FFF2-40B4-BE49-F238E27FC236}">
                <a16:creationId xmlns:a16="http://schemas.microsoft.com/office/drawing/2014/main" id="{DF0D3034-3F05-DAB7-BF69-F664AC677D5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B429C1AB-55CB-922A-182B-A93A627E0399}"/>
              </a:ext>
            </a:extLst>
          </p:cNvPr>
          <p:cNvSpPr>
            <a:spLocks noGrp="1"/>
          </p:cNvSpPr>
          <p:nvPr>
            <p:ph idx="1"/>
          </p:nvPr>
        </p:nvSpPr>
        <p:spPr>
          <a:xfrm>
            <a:off x="1371599" y="2318197"/>
            <a:ext cx="9724031" cy="3683358"/>
          </a:xfrm>
        </p:spPr>
        <p:txBody>
          <a:bodyPr anchor="ctr">
            <a:normAutofit/>
          </a:bodyPr>
          <a:lstStyle/>
          <a:p>
            <a:r>
              <a:rPr lang="es-MX" sz="2000" b="0" i="0" dirty="0">
                <a:effectLst/>
                <a:latin typeface="udemy sans"/>
              </a:rPr>
              <a:t>Concatena 15 veces el texto "Repetición" y muestra el resultado en pantalla. Por suerte, conoces que los strings son multiplicables y puedes realizar esta actividad de forma simple y elegante.</a:t>
            </a:r>
          </a:p>
          <a:p>
            <a:r>
              <a:rPr lang="es-MX" sz="2000" b="0" i="0" dirty="0">
                <a:effectLst/>
                <a:latin typeface="udemy sans"/>
              </a:rPr>
              <a:t>Verifica si la palabra "agua" </a:t>
            </a:r>
            <a:r>
              <a:rPr lang="es-MX" sz="2000" b="1" i="0" dirty="0">
                <a:effectLst/>
                <a:latin typeface="udemy sans"/>
              </a:rPr>
              <a:t>no </a:t>
            </a:r>
            <a:r>
              <a:rPr lang="es-MX" sz="2000" b="0" i="0" dirty="0">
                <a:effectLst/>
                <a:latin typeface="udemy sans"/>
              </a:rPr>
              <a:t>se encuentra en el siguiente haiku. Debes imprimir el booleano.</a:t>
            </a:r>
          </a:p>
          <a:p>
            <a:pPr lvl="1"/>
            <a:r>
              <a:rPr lang="es-MX" sz="2000" b="0" i="1" dirty="0">
                <a:effectLst/>
                <a:latin typeface="udemy sans"/>
              </a:rPr>
              <a:t>Tierra </a:t>
            </a:r>
            <a:r>
              <a:rPr lang="es-MX" sz="2000" b="0" i="1" dirty="0" err="1">
                <a:effectLst/>
                <a:latin typeface="udemy sans"/>
              </a:rPr>
              <a:t>mojada,mis</a:t>
            </a:r>
            <a:r>
              <a:rPr lang="es-MX" sz="2000" b="0" i="1" dirty="0">
                <a:effectLst/>
                <a:latin typeface="udemy sans"/>
              </a:rPr>
              <a:t> recuerdos de viaje entre las lluvias</a:t>
            </a:r>
            <a:endParaRPr lang="es-MX" sz="2000" b="0" i="0" dirty="0">
              <a:effectLst/>
              <a:latin typeface="udemy sans"/>
            </a:endParaRPr>
          </a:p>
          <a:p>
            <a:r>
              <a:rPr lang="es-MX" sz="2000" b="0" i="0" dirty="0">
                <a:effectLst/>
                <a:latin typeface="udemy sans"/>
              </a:rPr>
              <a:t>Muestra en pantalla el largo (en números de caracteres) de la palabra </a:t>
            </a:r>
            <a:r>
              <a:rPr lang="es-MX" sz="2000" b="1" i="1" dirty="0">
                <a:effectLst/>
                <a:latin typeface="udemy sans"/>
              </a:rPr>
              <a:t>electroencefalografista</a:t>
            </a:r>
            <a:r>
              <a:rPr lang="es-MX" sz="2000" b="0" i="0" dirty="0">
                <a:effectLst/>
                <a:latin typeface="udemy sans"/>
              </a:rPr>
              <a:t>.</a:t>
            </a:r>
            <a:endParaRPr lang="es-MX" sz="2000" dirty="0"/>
          </a:p>
        </p:txBody>
      </p:sp>
      <p:sp>
        <p:nvSpPr>
          <p:cNvPr id="5" name="Marcador de número de diapositiva 4">
            <a:extLst>
              <a:ext uri="{FF2B5EF4-FFF2-40B4-BE49-F238E27FC236}">
                <a16:creationId xmlns:a16="http://schemas.microsoft.com/office/drawing/2014/main" id="{5524F0BE-8D0F-C18D-4232-925A4508B252}"/>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51</a:t>
            </a:fld>
            <a:endParaRPr lang="es-MX" sz="1100">
              <a:solidFill>
                <a:schemeClr val="tx1">
                  <a:lumMod val="50000"/>
                  <a:lumOff val="50000"/>
                </a:schemeClr>
              </a:solidFill>
            </a:endParaRPr>
          </a:p>
        </p:txBody>
      </p:sp>
    </p:spTree>
    <p:extLst>
      <p:ext uri="{BB962C8B-B14F-4D97-AF65-F5344CB8AC3E}">
        <p14:creationId xmlns:p14="http://schemas.microsoft.com/office/powerpoint/2010/main" val="884197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DAFB36-1B5C-45E6-24DF-140A70341900}"/>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Listas</a:t>
            </a:r>
          </a:p>
        </p:txBody>
      </p:sp>
      <p:sp>
        <p:nvSpPr>
          <p:cNvPr id="4" name="Marcador de pie de página 3">
            <a:extLst>
              <a:ext uri="{FF2B5EF4-FFF2-40B4-BE49-F238E27FC236}">
                <a16:creationId xmlns:a16="http://schemas.microsoft.com/office/drawing/2014/main" id="{EFDFDA24-D92D-D857-297D-43395E1F6E5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5A2F6DC8-1F97-2090-1EBC-BE16DCDBFBFE}"/>
              </a:ext>
            </a:extLst>
          </p:cNvPr>
          <p:cNvSpPr>
            <a:spLocks noGrp="1"/>
          </p:cNvSpPr>
          <p:nvPr>
            <p:ph idx="1"/>
          </p:nvPr>
        </p:nvSpPr>
        <p:spPr>
          <a:xfrm>
            <a:off x="6503158" y="649480"/>
            <a:ext cx="4862447" cy="5546047"/>
          </a:xfrm>
        </p:spPr>
        <p:txBody>
          <a:bodyPr anchor="ctr">
            <a:normAutofit/>
          </a:bodyPr>
          <a:lstStyle/>
          <a:p>
            <a:pPr marL="0" indent="0">
              <a:buNone/>
            </a:pPr>
            <a:r>
              <a:rPr lang="es-MX" sz="1700" dirty="0"/>
              <a:t>Las listas son secuencias ordenadas de objetos. Estos objetos pueden ser datos de cualquier tipo: strings, </a:t>
            </a:r>
            <a:r>
              <a:rPr lang="es-MX" sz="1700" dirty="0" err="1"/>
              <a:t>integers</a:t>
            </a:r>
            <a:r>
              <a:rPr lang="es-MX" sz="1700" dirty="0"/>
              <a:t>, </a:t>
            </a:r>
            <a:r>
              <a:rPr lang="es-MX" sz="1700" dirty="0" err="1"/>
              <a:t>floats</a:t>
            </a:r>
            <a:r>
              <a:rPr lang="es-MX" sz="1700" dirty="0"/>
              <a:t>, booleanos, listas, entre otros. Son tipos de datos mutables.</a:t>
            </a:r>
          </a:p>
          <a:p>
            <a:pPr marL="0" indent="0">
              <a:buNone/>
            </a:pPr>
            <a:r>
              <a:rPr lang="es-MX" sz="1700" dirty="0"/>
              <a:t>	Mutable    ordenado     admite duplicados</a:t>
            </a:r>
          </a:p>
          <a:p>
            <a:pPr marL="0" indent="0">
              <a:buNone/>
            </a:pPr>
            <a:r>
              <a:rPr lang="es-MX" sz="1700" dirty="0"/>
              <a:t>	lista_1 = ["C" , "C++" , "Python" , "Java"] </a:t>
            </a:r>
          </a:p>
          <a:p>
            <a:pPr marL="0" indent="0">
              <a:buNone/>
            </a:pPr>
            <a:r>
              <a:rPr lang="es-MX" sz="1700" dirty="0"/>
              <a:t>	lista_2 = ["PHP" , "SQL" , "Visual Basic"]</a:t>
            </a:r>
          </a:p>
          <a:p>
            <a:pPr marL="0" indent="0">
              <a:buNone/>
            </a:pPr>
            <a:r>
              <a:rPr lang="es-MX" sz="1700" dirty="0"/>
              <a:t>indexado: podemos acceder a los elementos de una lista a través de sus índices [</a:t>
            </a:r>
            <a:r>
              <a:rPr lang="es-MX" sz="1700" dirty="0" err="1"/>
              <a:t>inicio:fin:paso</a:t>
            </a:r>
            <a:r>
              <a:rPr lang="es-MX" sz="1700" dirty="0"/>
              <a:t>]</a:t>
            </a:r>
          </a:p>
          <a:p>
            <a:pPr marL="0" indent="0">
              <a:buNone/>
            </a:pPr>
            <a:r>
              <a:rPr lang="es-MX" sz="1700" dirty="0"/>
              <a:t> 	</a:t>
            </a:r>
            <a:r>
              <a:rPr lang="es-MX" sz="1700" dirty="0" err="1"/>
              <a:t>print</a:t>
            </a:r>
            <a:r>
              <a:rPr lang="es-MX" sz="1700" dirty="0"/>
              <a:t>(lista_1[1:3]) </a:t>
            </a:r>
          </a:p>
          <a:p>
            <a:pPr marL="0" indent="0">
              <a:buNone/>
            </a:pPr>
            <a:r>
              <a:rPr lang="es-MX" sz="1700" dirty="0"/>
              <a:t>	&gt;&gt; ["C++" , "Python"]</a:t>
            </a:r>
          </a:p>
          <a:p>
            <a:pPr marL="0" indent="0">
              <a:buNone/>
            </a:pPr>
            <a:r>
              <a:rPr lang="es-MX" sz="1700" dirty="0"/>
              <a:t>cantidad de elementos: a través de la propiedad </a:t>
            </a:r>
            <a:r>
              <a:rPr lang="es-MX" sz="1700" dirty="0" err="1"/>
              <a:t>len</a:t>
            </a:r>
            <a:r>
              <a:rPr lang="es-MX" sz="1700" dirty="0"/>
              <a:t>( ) </a:t>
            </a:r>
          </a:p>
          <a:p>
            <a:pPr marL="0" indent="0">
              <a:buNone/>
            </a:pPr>
            <a:r>
              <a:rPr lang="es-MX" sz="1700" dirty="0"/>
              <a:t>	</a:t>
            </a:r>
            <a:r>
              <a:rPr lang="es-MX" sz="1700" dirty="0" err="1"/>
              <a:t>print</a:t>
            </a:r>
            <a:r>
              <a:rPr lang="es-MX" sz="1700" dirty="0"/>
              <a:t>(</a:t>
            </a:r>
            <a:r>
              <a:rPr lang="es-MX" sz="1700" dirty="0" err="1"/>
              <a:t>len</a:t>
            </a:r>
            <a:r>
              <a:rPr lang="es-MX" sz="1700" dirty="0"/>
              <a:t>(lista_1)) </a:t>
            </a:r>
          </a:p>
          <a:p>
            <a:pPr marL="0" indent="0">
              <a:buNone/>
            </a:pPr>
            <a:r>
              <a:rPr lang="es-MX" sz="1700" dirty="0"/>
              <a:t>	&gt;&gt; 4</a:t>
            </a:r>
          </a:p>
        </p:txBody>
      </p:sp>
      <p:sp>
        <p:nvSpPr>
          <p:cNvPr id="5" name="Marcador de número de diapositiva 4">
            <a:extLst>
              <a:ext uri="{FF2B5EF4-FFF2-40B4-BE49-F238E27FC236}">
                <a16:creationId xmlns:a16="http://schemas.microsoft.com/office/drawing/2014/main" id="{706A53FF-783C-18DE-7ACA-2D2131DD326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52</a:t>
            </a:fld>
            <a:endParaRPr lang="es-MX" sz="1100">
              <a:solidFill>
                <a:schemeClr val="tx1">
                  <a:lumMod val="50000"/>
                  <a:lumOff val="50000"/>
                </a:schemeClr>
              </a:solidFill>
            </a:endParaRPr>
          </a:p>
        </p:txBody>
      </p:sp>
    </p:spTree>
    <p:extLst>
      <p:ext uri="{BB962C8B-B14F-4D97-AF65-F5344CB8AC3E}">
        <p14:creationId xmlns:p14="http://schemas.microsoft.com/office/powerpoint/2010/main" val="1612924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029D93-3A23-0211-CC5A-B7BA0F3F028A}"/>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7A15635-085A-C9E9-DE94-6F14E20C9A2A}"/>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0BC1626C-1D8F-ED20-9212-08C0B204075D}"/>
              </a:ext>
            </a:extLst>
          </p:cNvPr>
          <p:cNvSpPr>
            <a:spLocks noGrp="1"/>
          </p:cNvSpPr>
          <p:nvPr>
            <p:ph idx="1"/>
          </p:nvPr>
        </p:nvSpPr>
        <p:spPr>
          <a:xfrm>
            <a:off x="-4" y="1590740"/>
            <a:ext cx="12192003" cy="5267259"/>
          </a:xfrm>
        </p:spPr>
        <p:txBody>
          <a:bodyPr anchor="ctr">
            <a:normAutofit/>
          </a:bodyPr>
          <a:lstStyle/>
          <a:p>
            <a:pPr marL="0" indent="0">
              <a:buNone/>
            </a:pPr>
            <a:r>
              <a:rPr lang="es-MX" sz="3200" dirty="0"/>
              <a:t>concatenación: sumamos los elementos de varias listas con el símbolo + </a:t>
            </a:r>
          </a:p>
          <a:p>
            <a:pPr marL="0" indent="0">
              <a:buNone/>
            </a:pPr>
            <a:r>
              <a:rPr lang="es-MX" sz="3200" dirty="0"/>
              <a:t>	</a:t>
            </a:r>
            <a:r>
              <a:rPr lang="es-MX" sz="3200" dirty="0" err="1"/>
              <a:t>print</a:t>
            </a:r>
            <a:r>
              <a:rPr lang="es-MX" sz="3200" dirty="0"/>
              <a:t>(lista_1 + lista_2) </a:t>
            </a:r>
          </a:p>
          <a:p>
            <a:pPr marL="0" indent="0">
              <a:buNone/>
            </a:pPr>
            <a:r>
              <a:rPr lang="es-MX" sz="3200" dirty="0"/>
              <a:t>	&gt;&gt; ['C' , 'C++' , 'Python' , 'Java' , 'PHP' , 'SQL' , 'Visual Basic’]</a:t>
            </a:r>
          </a:p>
          <a:p>
            <a:pPr marL="0" indent="0">
              <a:buNone/>
            </a:pPr>
            <a:r>
              <a:rPr lang="fi-FI" sz="3200" dirty="0"/>
              <a:t>	lista_1 = ["C" , "C++" , "Python" , "Java"]</a:t>
            </a:r>
            <a:endParaRPr lang="pt-BR" sz="3200" dirty="0"/>
          </a:p>
          <a:p>
            <a:pPr marL="0" indent="0">
              <a:buNone/>
            </a:pPr>
            <a:r>
              <a:rPr lang="pt-BR" sz="3200" dirty="0"/>
              <a:t>	lista_2 = ["PHP" , "SQL" , "Visual Basic"]</a:t>
            </a:r>
          </a:p>
          <a:p>
            <a:pPr marL="0" indent="0">
              <a:buNone/>
            </a:pPr>
            <a:r>
              <a:rPr lang="pt-BR" sz="3200" dirty="0"/>
              <a:t>	lista_3 = ["d" , "a" , "c" , "b" , "e"] </a:t>
            </a:r>
          </a:p>
          <a:p>
            <a:pPr marL="0" indent="0">
              <a:buNone/>
            </a:pPr>
            <a:r>
              <a:rPr lang="pt-BR" sz="3200" dirty="0"/>
              <a:t>	lista_4 = [5, 4, 7, 1, 9]</a:t>
            </a:r>
            <a:endParaRPr lang="es-MX" sz="3200" dirty="0"/>
          </a:p>
        </p:txBody>
      </p:sp>
      <p:sp>
        <p:nvSpPr>
          <p:cNvPr id="5" name="Marcador de número de diapositiva 4">
            <a:extLst>
              <a:ext uri="{FF2B5EF4-FFF2-40B4-BE49-F238E27FC236}">
                <a16:creationId xmlns:a16="http://schemas.microsoft.com/office/drawing/2014/main" id="{CE289E16-A944-9BB4-C865-EAEA48C9D7A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53</a:t>
            </a:fld>
            <a:endParaRPr lang="es-MX" sz="1100">
              <a:solidFill>
                <a:schemeClr val="tx1">
                  <a:lumMod val="50000"/>
                  <a:lumOff val="50000"/>
                </a:schemeClr>
              </a:solidFill>
            </a:endParaRPr>
          </a:p>
        </p:txBody>
      </p:sp>
    </p:spTree>
    <p:extLst>
      <p:ext uri="{BB962C8B-B14F-4D97-AF65-F5344CB8AC3E}">
        <p14:creationId xmlns:p14="http://schemas.microsoft.com/office/powerpoint/2010/main" val="3583605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FA733D-823A-64CC-F679-091FD6E59C07}"/>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8D664507-E5B9-BC9B-EEAC-206F091DCBF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8925957-A403-5DCA-F102-3BA0E735C4A1}"/>
              </a:ext>
            </a:extLst>
          </p:cNvPr>
          <p:cNvSpPr>
            <a:spLocks noGrp="1"/>
          </p:cNvSpPr>
          <p:nvPr>
            <p:ph idx="1"/>
          </p:nvPr>
        </p:nvSpPr>
        <p:spPr>
          <a:xfrm>
            <a:off x="0" y="1587320"/>
            <a:ext cx="12192000" cy="5270679"/>
          </a:xfrm>
        </p:spPr>
        <p:txBody>
          <a:bodyPr anchor="ctr">
            <a:normAutofit/>
          </a:bodyPr>
          <a:lstStyle/>
          <a:p>
            <a:pPr marL="0" indent="0">
              <a:buNone/>
            </a:pPr>
            <a:r>
              <a:rPr lang="es-MX" sz="1800" dirty="0"/>
              <a:t>función </a:t>
            </a:r>
            <a:r>
              <a:rPr lang="es-MX" sz="1800" dirty="0" err="1"/>
              <a:t>append</a:t>
            </a:r>
            <a:r>
              <a:rPr lang="es-MX" sz="1800" dirty="0"/>
              <a:t>( ): agrega un elemento a una lista en el lugar lista_1.append("R") </a:t>
            </a:r>
          </a:p>
          <a:p>
            <a:pPr marL="0" indent="0">
              <a:buNone/>
            </a:pPr>
            <a:r>
              <a:rPr lang="es-MX" sz="1800" dirty="0" err="1"/>
              <a:t>print</a:t>
            </a:r>
            <a:r>
              <a:rPr lang="es-MX" sz="1800" dirty="0"/>
              <a:t>(</a:t>
            </a:r>
            <a:r>
              <a:rPr lang="es-MX" sz="2000" dirty="0"/>
              <a:t>lista</a:t>
            </a:r>
            <a:r>
              <a:rPr lang="es-MX" sz="1800" dirty="0"/>
              <a:t>_1) </a:t>
            </a:r>
          </a:p>
          <a:p>
            <a:pPr marL="0" indent="0">
              <a:buNone/>
            </a:pPr>
            <a:r>
              <a:rPr lang="es-MX" sz="1800" dirty="0"/>
              <a:t>	&gt;&gt; ["C" , "C++" , "Python" , "Java" , "R"]</a:t>
            </a:r>
          </a:p>
          <a:p>
            <a:pPr marL="0" indent="0">
              <a:buNone/>
            </a:pPr>
            <a:r>
              <a:rPr lang="es-MX" sz="1800" dirty="0"/>
              <a:t>función pop( ): elimina un elemento de la lista dado el índice, y devuelve el valor quitado </a:t>
            </a:r>
          </a:p>
          <a:p>
            <a:pPr marL="0" indent="0">
              <a:buNone/>
            </a:pPr>
            <a:r>
              <a:rPr lang="pt-BR" sz="1800" dirty="0"/>
              <a:t>print(lista_1.pop(4)) </a:t>
            </a:r>
          </a:p>
          <a:p>
            <a:pPr marL="0" indent="0">
              <a:buNone/>
            </a:pPr>
            <a:r>
              <a:rPr lang="pt-BR" sz="1800" dirty="0"/>
              <a:t>	&gt;&gt; "R“</a:t>
            </a:r>
          </a:p>
          <a:p>
            <a:pPr marL="0" indent="0">
              <a:buNone/>
            </a:pPr>
            <a:r>
              <a:rPr lang="es-MX" sz="1800" dirty="0"/>
              <a:t>función </a:t>
            </a:r>
            <a:r>
              <a:rPr lang="es-MX" sz="1800" dirty="0" err="1"/>
              <a:t>sort</a:t>
            </a:r>
            <a:r>
              <a:rPr lang="es-MX" sz="1800" dirty="0"/>
              <a:t>( ): ordena los elementos de la lista en el lugar lista_3.sort() </a:t>
            </a:r>
          </a:p>
          <a:p>
            <a:pPr marL="0" indent="0">
              <a:buNone/>
            </a:pPr>
            <a:r>
              <a:rPr lang="es-MX" sz="1800" dirty="0" err="1"/>
              <a:t>print</a:t>
            </a:r>
            <a:r>
              <a:rPr lang="es-MX" sz="1800" dirty="0"/>
              <a:t>(lista_3)</a:t>
            </a:r>
          </a:p>
          <a:p>
            <a:pPr marL="0" indent="0">
              <a:buNone/>
            </a:pPr>
            <a:r>
              <a:rPr lang="es-MX" sz="1800" dirty="0"/>
              <a:t> 	&gt;&gt; ['a' , 'b' , 'c' , 'd' , 'e']</a:t>
            </a:r>
          </a:p>
          <a:p>
            <a:pPr marL="0" indent="0">
              <a:buNone/>
            </a:pPr>
            <a:r>
              <a:rPr lang="es-MX" sz="1800" dirty="0"/>
              <a:t>función reverse( ): </a:t>
            </a:r>
          </a:p>
          <a:p>
            <a:pPr marL="0" indent="0">
              <a:buNone/>
            </a:pPr>
            <a:r>
              <a:rPr lang="es-MX" sz="1800" dirty="0"/>
              <a:t>invierte el orden de los elementos en el lugar</a:t>
            </a:r>
          </a:p>
          <a:p>
            <a:pPr marL="0" indent="0">
              <a:buNone/>
            </a:pPr>
            <a:r>
              <a:rPr lang="es-MX" sz="1800" dirty="0"/>
              <a:t> lista_4.reverse() </a:t>
            </a:r>
            <a:r>
              <a:rPr lang="es-MX" sz="1800" dirty="0" err="1"/>
              <a:t>print</a:t>
            </a:r>
            <a:r>
              <a:rPr lang="es-MX" sz="1800" dirty="0"/>
              <a:t>(lista_4)</a:t>
            </a:r>
          </a:p>
          <a:p>
            <a:pPr marL="0" indent="0">
              <a:buNone/>
            </a:pPr>
            <a:r>
              <a:rPr lang="es-MX" sz="1800" dirty="0"/>
              <a:t> 	&gt;&gt; [9, 1, 7, 4, 5]</a:t>
            </a:r>
          </a:p>
        </p:txBody>
      </p:sp>
      <p:sp>
        <p:nvSpPr>
          <p:cNvPr id="5" name="Marcador de número de diapositiva 4">
            <a:extLst>
              <a:ext uri="{FF2B5EF4-FFF2-40B4-BE49-F238E27FC236}">
                <a16:creationId xmlns:a16="http://schemas.microsoft.com/office/drawing/2014/main" id="{C52A3830-8108-BBF1-9248-530F39F645E9}"/>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54</a:t>
            </a:fld>
            <a:endParaRPr lang="es-MX" sz="1100">
              <a:solidFill>
                <a:schemeClr val="tx1">
                  <a:lumMod val="50000"/>
                  <a:lumOff val="50000"/>
                </a:schemeClr>
              </a:solidFill>
            </a:endParaRPr>
          </a:p>
        </p:txBody>
      </p:sp>
    </p:spTree>
    <p:extLst>
      <p:ext uri="{BB962C8B-B14F-4D97-AF65-F5344CB8AC3E}">
        <p14:creationId xmlns:p14="http://schemas.microsoft.com/office/powerpoint/2010/main" val="867050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79E93F-CB26-BE4E-2A90-1EADD44FDBC3}"/>
              </a:ext>
            </a:extLst>
          </p:cNvPr>
          <p:cNvSpPr>
            <a:spLocks noGrp="1"/>
          </p:cNvSpPr>
          <p:nvPr>
            <p:ph type="title"/>
          </p:nvPr>
        </p:nvSpPr>
        <p:spPr>
          <a:xfrm>
            <a:off x="1371599" y="294538"/>
            <a:ext cx="9895951" cy="1033669"/>
          </a:xfrm>
        </p:spPr>
        <p:txBody>
          <a:bodyPr>
            <a:normAutofit fontScale="90000"/>
          </a:bodyPr>
          <a:lstStyle/>
          <a:p>
            <a:r>
              <a:rPr lang="es-MX" sz="4000" i="1" dirty="0">
                <a:solidFill>
                  <a:srgbClr val="FFFFFF"/>
                </a:solidFill>
              </a:rPr>
              <a:t>Sets </a:t>
            </a:r>
            <a:r>
              <a:rPr lang="es-MX" sz="2700" dirty="0">
                <a:solidFill>
                  <a:schemeClr val="bg1"/>
                </a:solidFill>
              </a:rPr>
              <a:t>Los sets son otro tipo de estructuras de datos. Se diferencian de listas, tuplas y diccionarios porque son una colección mutable de elementos inmutables, no ordenados y sin datos repetidos.</a:t>
            </a:r>
            <a:br>
              <a:rPr lang="es-MX" sz="2700" dirty="0">
                <a:solidFill>
                  <a:schemeClr val="bg1"/>
                </a:solidFill>
              </a:rPr>
            </a:br>
            <a:endParaRPr lang="es-MX" sz="2700" i="1" dirty="0">
              <a:solidFill>
                <a:schemeClr val="bg1"/>
              </a:solidFill>
            </a:endParaRPr>
          </a:p>
        </p:txBody>
      </p:sp>
      <p:sp>
        <p:nvSpPr>
          <p:cNvPr id="4" name="Marcador de pie de página 3">
            <a:extLst>
              <a:ext uri="{FF2B5EF4-FFF2-40B4-BE49-F238E27FC236}">
                <a16:creationId xmlns:a16="http://schemas.microsoft.com/office/drawing/2014/main" id="{035CC2AC-B65F-0023-5C06-18AB3AEF9A5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667DAC2B-269C-0239-4737-DF58A30FCA79}"/>
              </a:ext>
            </a:extLst>
          </p:cNvPr>
          <p:cNvSpPr>
            <a:spLocks noGrp="1"/>
          </p:cNvSpPr>
          <p:nvPr>
            <p:ph idx="1"/>
          </p:nvPr>
        </p:nvSpPr>
        <p:spPr>
          <a:xfrm>
            <a:off x="0" y="1597432"/>
            <a:ext cx="12191999" cy="5260568"/>
          </a:xfrm>
        </p:spPr>
        <p:txBody>
          <a:bodyPr anchor="ctr">
            <a:normAutofit/>
          </a:bodyPr>
          <a:lstStyle/>
          <a:p>
            <a:pPr marL="0" indent="0">
              <a:buNone/>
            </a:pPr>
            <a:r>
              <a:rPr lang="es-MX" sz="1800" dirty="0" err="1"/>
              <a:t>mi_set_a</a:t>
            </a:r>
            <a:r>
              <a:rPr lang="es-MX" sz="1800" dirty="0"/>
              <a:t> = {1, 2, "tres"} </a:t>
            </a:r>
            <a:r>
              <a:rPr lang="es-MX" sz="1800" dirty="0" err="1"/>
              <a:t>mi_set_b</a:t>
            </a:r>
            <a:r>
              <a:rPr lang="es-MX" sz="1800" dirty="0"/>
              <a:t> = {3, "tres"}</a:t>
            </a:r>
          </a:p>
          <a:p>
            <a:pPr marL="0" indent="0">
              <a:buNone/>
            </a:pPr>
            <a:r>
              <a:rPr lang="es-MX" sz="1800" dirty="0"/>
              <a:t>Métodos</a:t>
            </a:r>
          </a:p>
          <a:p>
            <a:pPr marL="0" indent="0">
              <a:buNone/>
            </a:pPr>
            <a:r>
              <a:rPr lang="it-IT" sz="1800" dirty="0"/>
              <a:t>add(item) agrega un elemento al set mi_set_a.add(5) </a:t>
            </a:r>
          </a:p>
          <a:p>
            <a:pPr marL="0" indent="0">
              <a:buNone/>
            </a:pPr>
            <a:r>
              <a:rPr lang="it-IT" sz="1800" dirty="0"/>
              <a:t>	print(mi_set_a) </a:t>
            </a:r>
          </a:p>
          <a:p>
            <a:pPr marL="0" indent="0">
              <a:buNone/>
            </a:pPr>
            <a:r>
              <a:rPr lang="it-IT" sz="1800" dirty="0"/>
              <a:t>	&gt;&gt; {1, 2, "tres" , 5}</a:t>
            </a:r>
          </a:p>
          <a:p>
            <a:pPr marL="0" indent="0">
              <a:buNone/>
            </a:pPr>
            <a:r>
              <a:rPr lang="es-MX" sz="1800" dirty="0" err="1"/>
              <a:t>clear</a:t>
            </a:r>
            <a:r>
              <a:rPr lang="es-MX" sz="1800" dirty="0"/>
              <a:t>( ) remueve todos los elementos de un set</a:t>
            </a:r>
          </a:p>
          <a:p>
            <a:pPr marL="0" indent="0">
              <a:buNone/>
            </a:pPr>
            <a:r>
              <a:rPr lang="es-MX" sz="1800" dirty="0"/>
              <a:t>	</a:t>
            </a:r>
            <a:r>
              <a:rPr lang="es-MX" sz="1800" dirty="0" err="1"/>
              <a:t>mi_set_a.clear</a:t>
            </a:r>
            <a:r>
              <a:rPr lang="es-MX" sz="1800" dirty="0"/>
              <a:t>() </a:t>
            </a:r>
          </a:p>
          <a:p>
            <a:pPr marL="0" indent="0">
              <a:buNone/>
            </a:pPr>
            <a:r>
              <a:rPr lang="es-MX" sz="1800" dirty="0"/>
              <a:t>	</a:t>
            </a:r>
            <a:r>
              <a:rPr lang="es-MX" sz="1800" dirty="0" err="1"/>
              <a:t>print</a:t>
            </a:r>
            <a:r>
              <a:rPr lang="es-MX" sz="1800" dirty="0"/>
              <a:t>(</a:t>
            </a:r>
            <a:r>
              <a:rPr lang="es-MX" sz="1800" dirty="0" err="1"/>
              <a:t>mi_set_a</a:t>
            </a:r>
            <a:r>
              <a:rPr lang="es-MX" sz="1800" dirty="0"/>
              <a:t>)</a:t>
            </a:r>
          </a:p>
          <a:p>
            <a:pPr marL="0" indent="0">
              <a:buNone/>
            </a:pPr>
            <a:r>
              <a:rPr lang="es-MX" sz="1800" dirty="0"/>
              <a:t>	&gt;&gt; set()</a:t>
            </a:r>
          </a:p>
          <a:p>
            <a:pPr marL="0" indent="0">
              <a:buNone/>
            </a:pPr>
            <a:r>
              <a:rPr lang="es-MX" sz="1800" dirty="0"/>
              <a:t> </a:t>
            </a:r>
            <a:r>
              <a:rPr lang="es-MX" sz="1800" dirty="0" err="1"/>
              <a:t>copy</a:t>
            </a:r>
            <a:r>
              <a:rPr lang="es-MX" sz="1800" dirty="0"/>
              <a:t>( ) retorna una copia del set </a:t>
            </a:r>
          </a:p>
          <a:p>
            <a:pPr marL="0" indent="0">
              <a:buNone/>
            </a:pPr>
            <a:r>
              <a:rPr lang="es-MX" sz="1800" dirty="0"/>
              <a:t>	</a:t>
            </a:r>
            <a:r>
              <a:rPr lang="es-MX" sz="1800" dirty="0" err="1"/>
              <a:t>mi_set_c</a:t>
            </a:r>
            <a:r>
              <a:rPr lang="es-MX" sz="1800" dirty="0"/>
              <a:t> = </a:t>
            </a:r>
            <a:r>
              <a:rPr lang="es-MX" sz="1800" dirty="0" err="1"/>
              <a:t>mi_set_a.copy</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 </a:t>
            </a:r>
          </a:p>
          <a:p>
            <a:pPr marL="0" indent="0">
              <a:buNone/>
            </a:pPr>
            <a:r>
              <a:rPr lang="es-MX" sz="1800" dirty="0"/>
              <a:t>	&gt;&gt; {1, 2, "tres"}</a:t>
            </a:r>
          </a:p>
        </p:txBody>
      </p:sp>
      <p:sp>
        <p:nvSpPr>
          <p:cNvPr id="5" name="Marcador de número de diapositiva 4">
            <a:extLst>
              <a:ext uri="{FF2B5EF4-FFF2-40B4-BE49-F238E27FC236}">
                <a16:creationId xmlns:a16="http://schemas.microsoft.com/office/drawing/2014/main" id="{6F51743D-71BF-E53F-B46D-8E6A450139F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55</a:t>
            </a:fld>
            <a:endParaRPr lang="es-MX" sz="1100">
              <a:solidFill>
                <a:schemeClr val="tx1">
                  <a:lumMod val="50000"/>
                  <a:lumOff val="50000"/>
                </a:schemeClr>
              </a:solidFill>
            </a:endParaRPr>
          </a:p>
        </p:txBody>
      </p:sp>
    </p:spTree>
    <p:extLst>
      <p:ext uri="{BB962C8B-B14F-4D97-AF65-F5344CB8AC3E}">
        <p14:creationId xmlns:p14="http://schemas.microsoft.com/office/powerpoint/2010/main" val="2335862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3C2A80-6EE2-AB9B-AFD6-3AD84AE19F30}"/>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011305E-9718-14B0-FE70-03B4FC88F337}"/>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E7903D5-56C8-1D9B-EBBE-929B8885B3D9}"/>
              </a:ext>
            </a:extLst>
          </p:cNvPr>
          <p:cNvSpPr>
            <a:spLocks noGrp="1"/>
          </p:cNvSpPr>
          <p:nvPr>
            <p:ph idx="1"/>
          </p:nvPr>
        </p:nvSpPr>
        <p:spPr>
          <a:xfrm>
            <a:off x="-7" y="1590740"/>
            <a:ext cx="12192007" cy="5267259"/>
          </a:xfrm>
        </p:spPr>
        <p:txBody>
          <a:bodyPr anchor="ctr">
            <a:normAutofit/>
          </a:bodyPr>
          <a:lstStyle/>
          <a:p>
            <a:pPr marL="0" indent="0">
              <a:buNone/>
            </a:pPr>
            <a:r>
              <a:rPr lang="es-MX" sz="1800" dirty="0" err="1"/>
              <a:t>Mi_set_a</a:t>
            </a:r>
            <a:r>
              <a:rPr lang="es-MX" sz="1800" dirty="0"/>
              <a:t> = {1, 2, "tres"} </a:t>
            </a:r>
            <a:r>
              <a:rPr lang="es-MX" sz="1800" dirty="0" err="1"/>
              <a:t>mi_set_b</a:t>
            </a:r>
            <a:r>
              <a:rPr lang="es-MX" sz="1800" dirty="0"/>
              <a:t> = {3, "tres"}</a:t>
            </a:r>
          </a:p>
          <a:p>
            <a:pPr marL="0" indent="0">
              <a:buNone/>
            </a:pPr>
            <a:r>
              <a:rPr lang="es-MX" sz="1800" dirty="0" err="1"/>
              <a:t>difference</a:t>
            </a:r>
            <a:r>
              <a:rPr lang="es-MX" sz="1800" dirty="0"/>
              <a:t>(set) retorna el set formado por todos los elementos que únicamente existen en el set A </a:t>
            </a:r>
            <a:r>
              <a:rPr lang="es-MX" sz="1800" dirty="0" err="1"/>
              <a:t>mi_set_c</a:t>
            </a:r>
            <a:r>
              <a:rPr lang="es-MX" sz="1800" dirty="0"/>
              <a:t> = </a:t>
            </a:r>
            <a:r>
              <a:rPr lang="es-MX" sz="1800" dirty="0" err="1"/>
              <a:t>mi_set_a.difference</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a:t>
            </a:r>
          </a:p>
          <a:p>
            <a:pPr marL="0" indent="0">
              <a:buNone/>
            </a:pPr>
            <a:r>
              <a:rPr lang="es-MX" sz="1800" dirty="0"/>
              <a:t>	 &gt;&gt; {1, 2}</a:t>
            </a:r>
          </a:p>
          <a:p>
            <a:pPr marL="0" indent="0">
              <a:buNone/>
            </a:pPr>
            <a:r>
              <a:rPr lang="es-MX" sz="1800" dirty="0" err="1"/>
              <a:t>difference_update</a:t>
            </a:r>
            <a:r>
              <a:rPr lang="es-MX" sz="1800" dirty="0"/>
              <a:t>(set) remueve de A todos los elementos comunes a </a:t>
            </a:r>
            <a:r>
              <a:rPr lang="es-MX" sz="1800" dirty="0" err="1"/>
              <a:t>A</a:t>
            </a:r>
            <a:r>
              <a:rPr lang="es-MX" sz="1800" dirty="0"/>
              <a:t> y B</a:t>
            </a:r>
          </a:p>
          <a:p>
            <a:pPr marL="0" indent="0">
              <a:buNone/>
            </a:pPr>
            <a:r>
              <a:rPr lang="es-MX" sz="1800" dirty="0"/>
              <a:t>	</a:t>
            </a:r>
            <a:r>
              <a:rPr lang="es-MX" sz="1800" dirty="0" err="1"/>
              <a:t>mi_set_a.difference_update</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mi_set_a</a:t>
            </a:r>
            <a:r>
              <a:rPr lang="es-MX" sz="1800" dirty="0"/>
              <a:t>) </a:t>
            </a:r>
          </a:p>
          <a:p>
            <a:pPr marL="0" indent="0">
              <a:buNone/>
            </a:pPr>
            <a:r>
              <a:rPr lang="es-MX" sz="1800" dirty="0"/>
              <a:t>	&gt;&gt; {1, 2}</a:t>
            </a:r>
          </a:p>
          <a:p>
            <a:pPr marL="0" indent="0">
              <a:buNone/>
            </a:pPr>
            <a:r>
              <a:rPr lang="en-US" sz="1800" dirty="0"/>
              <a:t>discard(item) </a:t>
            </a:r>
            <a:r>
              <a:rPr lang="en-US" sz="1800" dirty="0" err="1"/>
              <a:t>remueve</a:t>
            </a:r>
            <a:r>
              <a:rPr lang="en-US" sz="1800" dirty="0"/>
              <a:t> un </a:t>
            </a:r>
            <a:r>
              <a:rPr lang="en-US" sz="1800" dirty="0" err="1"/>
              <a:t>elemento</a:t>
            </a:r>
            <a:r>
              <a:rPr lang="en-US" sz="1800" dirty="0"/>
              <a:t> del set</a:t>
            </a:r>
          </a:p>
          <a:p>
            <a:pPr marL="0" indent="0">
              <a:buNone/>
            </a:pPr>
            <a:r>
              <a:rPr lang="en-US" sz="1800" dirty="0"/>
              <a:t> 	</a:t>
            </a:r>
            <a:r>
              <a:rPr lang="en-US" sz="1800" dirty="0" err="1"/>
              <a:t>mi_set_a.discard</a:t>
            </a:r>
            <a:r>
              <a:rPr lang="en-US" sz="1800" dirty="0"/>
              <a:t>("</a:t>
            </a:r>
            <a:r>
              <a:rPr lang="en-US" sz="1800" dirty="0" err="1"/>
              <a:t>tres</a:t>
            </a:r>
            <a:r>
              <a:rPr lang="en-US" sz="1800" dirty="0"/>
              <a:t>") </a:t>
            </a:r>
          </a:p>
          <a:p>
            <a:pPr marL="0" indent="0">
              <a:buNone/>
            </a:pPr>
            <a:r>
              <a:rPr lang="en-US" sz="1800" dirty="0"/>
              <a:t>	print(</a:t>
            </a:r>
            <a:r>
              <a:rPr lang="en-US" sz="1800" dirty="0" err="1"/>
              <a:t>mi_set_a</a:t>
            </a:r>
            <a:r>
              <a:rPr lang="en-US" sz="1800" dirty="0"/>
              <a:t>) </a:t>
            </a:r>
          </a:p>
          <a:p>
            <a:pPr marL="0" indent="0">
              <a:buNone/>
            </a:pPr>
            <a:r>
              <a:rPr lang="en-US" sz="1800" dirty="0"/>
              <a:t>	&gt;&gt; {1, 2}</a:t>
            </a:r>
            <a:endParaRPr lang="es-MX" sz="1800" dirty="0"/>
          </a:p>
        </p:txBody>
      </p:sp>
      <p:sp>
        <p:nvSpPr>
          <p:cNvPr id="5" name="Marcador de número de diapositiva 4">
            <a:extLst>
              <a:ext uri="{FF2B5EF4-FFF2-40B4-BE49-F238E27FC236}">
                <a16:creationId xmlns:a16="http://schemas.microsoft.com/office/drawing/2014/main" id="{B29D5093-50F9-E3BE-53BE-DC3561F3D54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56</a:t>
            </a:fld>
            <a:endParaRPr lang="es-MX" sz="1100">
              <a:solidFill>
                <a:schemeClr val="tx1">
                  <a:lumMod val="50000"/>
                  <a:lumOff val="50000"/>
                </a:schemeClr>
              </a:solidFill>
            </a:endParaRPr>
          </a:p>
        </p:txBody>
      </p:sp>
    </p:spTree>
    <p:extLst>
      <p:ext uri="{BB962C8B-B14F-4D97-AF65-F5344CB8AC3E}">
        <p14:creationId xmlns:p14="http://schemas.microsoft.com/office/powerpoint/2010/main" val="1682188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4F327DE-0954-078F-F2DC-A3861B299956}"/>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E9D910DD-0AA3-DF40-F806-D8580D956491}"/>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6670CAB-702A-675E-0A9A-D1EE8AB1458C}"/>
              </a:ext>
            </a:extLst>
          </p:cNvPr>
          <p:cNvSpPr>
            <a:spLocks noGrp="1"/>
          </p:cNvSpPr>
          <p:nvPr>
            <p:ph idx="1"/>
          </p:nvPr>
        </p:nvSpPr>
        <p:spPr>
          <a:xfrm>
            <a:off x="-7" y="1590740"/>
            <a:ext cx="12192007" cy="5267259"/>
          </a:xfrm>
        </p:spPr>
        <p:txBody>
          <a:bodyPr anchor="ctr">
            <a:normAutofit/>
          </a:bodyPr>
          <a:lstStyle/>
          <a:p>
            <a:pPr marL="0" indent="0">
              <a:buNone/>
            </a:pPr>
            <a:r>
              <a:rPr lang="es-MX" sz="1800" dirty="0" err="1"/>
              <a:t>intersection</a:t>
            </a:r>
            <a:r>
              <a:rPr lang="es-MX" sz="1800" dirty="0"/>
              <a:t>(set) retorna el set formado por todos los elementos que existen en A y B simultáneamente.  </a:t>
            </a:r>
          </a:p>
          <a:p>
            <a:pPr marL="0" indent="0">
              <a:buNone/>
            </a:pPr>
            <a:r>
              <a:rPr lang="es-MX" sz="1800" dirty="0"/>
              <a:t>	</a:t>
            </a:r>
            <a:r>
              <a:rPr lang="es-MX" sz="1800" dirty="0" err="1"/>
              <a:t>mi_set_c</a:t>
            </a:r>
            <a:r>
              <a:rPr lang="es-MX" sz="1800" dirty="0"/>
              <a:t> = </a:t>
            </a:r>
            <a:r>
              <a:rPr lang="es-MX" sz="1800" dirty="0" err="1"/>
              <a:t>mi_set_a.intersection</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 </a:t>
            </a:r>
          </a:p>
          <a:p>
            <a:pPr marL="0" indent="0">
              <a:buNone/>
            </a:pPr>
            <a:r>
              <a:rPr lang="es-MX" sz="1800" dirty="0"/>
              <a:t>	&gt;&gt; {'tres’}</a:t>
            </a:r>
          </a:p>
          <a:p>
            <a:pPr marL="0" indent="0">
              <a:buNone/>
            </a:pPr>
            <a:r>
              <a:rPr lang="es-MX" sz="1800" dirty="0"/>
              <a:t>	</a:t>
            </a:r>
            <a:r>
              <a:rPr lang="es-MX" sz="1800" dirty="0" err="1"/>
              <a:t>mi_set_a</a:t>
            </a:r>
            <a:r>
              <a:rPr lang="es-MX" sz="1800" dirty="0"/>
              <a:t> = {1, 2, "tres"} </a:t>
            </a:r>
            <a:r>
              <a:rPr lang="es-MX" sz="1800" dirty="0" err="1"/>
              <a:t>mi_set_b</a:t>
            </a:r>
            <a:r>
              <a:rPr lang="es-MX" sz="1800" dirty="0"/>
              <a:t> = {3, "tres"}</a:t>
            </a:r>
          </a:p>
          <a:p>
            <a:pPr marL="0" indent="0">
              <a:buNone/>
            </a:pPr>
            <a:r>
              <a:rPr lang="es-MX" sz="1800" dirty="0" err="1"/>
              <a:t>intersection_update</a:t>
            </a:r>
            <a:r>
              <a:rPr lang="es-MX" sz="1800" dirty="0"/>
              <a:t>(set) mantiene únicamente los elementos comunes a </a:t>
            </a:r>
            <a:r>
              <a:rPr lang="es-MX" sz="1800" dirty="0" err="1"/>
              <a:t>A</a:t>
            </a:r>
            <a:r>
              <a:rPr lang="es-MX" sz="1800" dirty="0"/>
              <a:t> y B </a:t>
            </a:r>
          </a:p>
          <a:p>
            <a:pPr marL="0" indent="0">
              <a:buNone/>
            </a:pPr>
            <a:r>
              <a:rPr lang="es-MX" sz="1800" dirty="0"/>
              <a:t>	</a:t>
            </a:r>
            <a:r>
              <a:rPr lang="es-MX" sz="1800" dirty="0" err="1"/>
              <a:t>mi_set_b.intersection_update</a:t>
            </a:r>
            <a:r>
              <a:rPr lang="es-MX" sz="1800" dirty="0"/>
              <a:t>(</a:t>
            </a:r>
            <a:r>
              <a:rPr lang="es-MX" sz="1800" dirty="0" err="1"/>
              <a:t>mi_set_a</a:t>
            </a:r>
            <a:r>
              <a:rPr lang="es-MX" sz="1800" dirty="0"/>
              <a:t>) </a:t>
            </a:r>
          </a:p>
          <a:p>
            <a:pPr marL="0" indent="0">
              <a:buNone/>
            </a:pPr>
            <a:r>
              <a:rPr lang="es-MX" sz="1800" dirty="0"/>
              <a:t>	</a:t>
            </a:r>
            <a:r>
              <a:rPr lang="es-MX" sz="1800" dirty="0" err="1"/>
              <a:t>print</a:t>
            </a:r>
            <a:r>
              <a:rPr lang="es-MX" sz="1800" dirty="0"/>
              <a:t>(</a:t>
            </a:r>
            <a:r>
              <a:rPr lang="es-MX" sz="1800" dirty="0" err="1"/>
              <a:t>mi_set_b</a:t>
            </a:r>
            <a:r>
              <a:rPr lang="es-MX" sz="1800" dirty="0"/>
              <a:t>) </a:t>
            </a:r>
          </a:p>
          <a:p>
            <a:pPr marL="0" indent="0">
              <a:buNone/>
            </a:pPr>
            <a:r>
              <a:rPr lang="es-MX" sz="1800" dirty="0"/>
              <a:t>	&gt;&gt; {"tres"}</a:t>
            </a:r>
          </a:p>
          <a:p>
            <a:pPr marL="0" indent="0">
              <a:buNone/>
            </a:pPr>
            <a:r>
              <a:rPr lang="es-MX" sz="1800" dirty="0" err="1"/>
              <a:t>isdisjoint</a:t>
            </a:r>
            <a:r>
              <a:rPr lang="es-MX" sz="1800" dirty="0"/>
              <a:t>(set) devuelve True si A y B no tienen elementos en común</a:t>
            </a:r>
          </a:p>
          <a:p>
            <a:pPr marL="0" indent="0">
              <a:buNone/>
            </a:pPr>
            <a:r>
              <a:rPr lang="es-MX" sz="1800" dirty="0"/>
              <a:t>	</a:t>
            </a:r>
            <a:r>
              <a:rPr lang="es-MX" sz="1800" dirty="0" err="1"/>
              <a:t>Conjunto_disjunto</a:t>
            </a:r>
            <a:r>
              <a:rPr lang="es-MX" sz="1800" dirty="0"/>
              <a:t> = </a:t>
            </a:r>
            <a:r>
              <a:rPr lang="es-MX" sz="1800" dirty="0" err="1"/>
              <a:t>mi_set_a.isdisjoint</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conjunto_disjunto</a:t>
            </a:r>
            <a:r>
              <a:rPr lang="es-MX" sz="1800" dirty="0"/>
              <a:t>) </a:t>
            </a:r>
          </a:p>
          <a:p>
            <a:pPr marL="0" indent="0">
              <a:buNone/>
            </a:pPr>
            <a:r>
              <a:rPr lang="es-MX" sz="1800" dirty="0"/>
              <a:t>	&gt;&gt; False</a:t>
            </a:r>
          </a:p>
        </p:txBody>
      </p:sp>
      <p:sp>
        <p:nvSpPr>
          <p:cNvPr id="5" name="Marcador de número de diapositiva 4">
            <a:extLst>
              <a:ext uri="{FF2B5EF4-FFF2-40B4-BE49-F238E27FC236}">
                <a16:creationId xmlns:a16="http://schemas.microsoft.com/office/drawing/2014/main" id="{5287C34F-B2F0-7F41-9A10-B615BF67D14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57</a:t>
            </a:fld>
            <a:endParaRPr lang="es-MX" sz="1100">
              <a:solidFill>
                <a:schemeClr val="tx1">
                  <a:lumMod val="50000"/>
                  <a:lumOff val="50000"/>
                </a:schemeClr>
              </a:solidFill>
            </a:endParaRPr>
          </a:p>
        </p:txBody>
      </p:sp>
    </p:spTree>
    <p:extLst>
      <p:ext uri="{BB962C8B-B14F-4D97-AF65-F5344CB8AC3E}">
        <p14:creationId xmlns:p14="http://schemas.microsoft.com/office/powerpoint/2010/main" val="92819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AC704E-7968-2B39-18FF-D8C2E287BF85}"/>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9C344A06-1506-696A-1B4B-27CE8792A1E6}"/>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6D8164A-A667-DE86-FF47-9FDCADFBE844}"/>
              </a:ext>
            </a:extLst>
          </p:cNvPr>
          <p:cNvSpPr>
            <a:spLocks noGrp="1"/>
          </p:cNvSpPr>
          <p:nvPr>
            <p:ph idx="1"/>
          </p:nvPr>
        </p:nvSpPr>
        <p:spPr>
          <a:xfrm>
            <a:off x="0" y="1590741"/>
            <a:ext cx="12191999" cy="5267259"/>
          </a:xfrm>
        </p:spPr>
        <p:txBody>
          <a:bodyPr anchor="ctr">
            <a:normAutofit/>
          </a:bodyPr>
          <a:lstStyle/>
          <a:p>
            <a:pPr marL="0" indent="0">
              <a:buNone/>
            </a:pPr>
            <a:r>
              <a:rPr lang="es-MX" dirty="0" err="1"/>
              <a:t>issubset</a:t>
            </a:r>
            <a:r>
              <a:rPr lang="es-MX" dirty="0"/>
              <a:t>(set) devuelve True si todos los elementos de B están presentes en A </a:t>
            </a:r>
          </a:p>
          <a:p>
            <a:pPr marL="0" indent="0">
              <a:buNone/>
            </a:pPr>
            <a:r>
              <a:rPr lang="es-MX" dirty="0"/>
              <a:t>	</a:t>
            </a:r>
            <a:r>
              <a:rPr lang="es-MX" dirty="0" err="1"/>
              <a:t>es_subset</a:t>
            </a:r>
            <a:r>
              <a:rPr lang="es-MX" dirty="0"/>
              <a:t> = </a:t>
            </a:r>
            <a:r>
              <a:rPr lang="es-MX" dirty="0" err="1"/>
              <a:t>mi_set_b.issubset</a:t>
            </a:r>
            <a:r>
              <a:rPr lang="es-MX" dirty="0"/>
              <a:t>(</a:t>
            </a:r>
            <a:r>
              <a:rPr lang="es-MX" dirty="0" err="1"/>
              <a:t>mi_set_a</a:t>
            </a:r>
            <a:r>
              <a:rPr lang="es-MX" dirty="0"/>
              <a:t>) </a:t>
            </a:r>
          </a:p>
          <a:p>
            <a:pPr marL="0" indent="0">
              <a:buNone/>
            </a:pPr>
            <a:r>
              <a:rPr lang="es-MX" dirty="0"/>
              <a:t>	</a:t>
            </a:r>
            <a:r>
              <a:rPr lang="es-MX" dirty="0" err="1"/>
              <a:t>print</a:t>
            </a:r>
            <a:r>
              <a:rPr lang="es-MX" dirty="0"/>
              <a:t>(</a:t>
            </a:r>
            <a:r>
              <a:rPr lang="es-MX" dirty="0" err="1"/>
              <a:t>es_subset</a:t>
            </a:r>
            <a:r>
              <a:rPr lang="es-MX" dirty="0"/>
              <a:t>) </a:t>
            </a:r>
          </a:p>
          <a:p>
            <a:pPr marL="0" indent="0">
              <a:buNone/>
            </a:pPr>
            <a:r>
              <a:rPr lang="es-MX" dirty="0"/>
              <a:t>	&gt;&gt; False</a:t>
            </a:r>
          </a:p>
          <a:p>
            <a:pPr marL="0" indent="0">
              <a:buNone/>
            </a:pPr>
            <a:r>
              <a:rPr lang="es-MX" dirty="0" err="1"/>
              <a:t>issuperset</a:t>
            </a:r>
            <a:r>
              <a:rPr lang="es-MX" dirty="0"/>
              <a:t>(set) devuelve True si A contiene todos los elementos de B </a:t>
            </a:r>
            <a:r>
              <a:rPr lang="es-MX" dirty="0" err="1"/>
              <a:t>es_superset</a:t>
            </a:r>
            <a:r>
              <a:rPr lang="es-MX" dirty="0"/>
              <a:t> = 	</a:t>
            </a:r>
            <a:r>
              <a:rPr lang="es-MX" dirty="0" err="1"/>
              <a:t>mi_set_a.issuperset</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es_superset</a:t>
            </a:r>
            <a:r>
              <a:rPr lang="es-MX" dirty="0"/>
              <a:t>) </a:t>
            </a:r>
          </a:p>
          <a:p>
            <a:pPr marL="0" indent="0">
              <a:buNone/>
            </a:pPr>
            <a:r>
              <a:rPr lang="es-MX" dirty="0"/>
              <a:t>	&gt;&gt; False</a:t>
            </a:r>
          </a:p>
        </p:txBody>
      </p:sp>
      <p:sp>
        <p:nvSpPr>
          <p:cNvPr id="5" name="Marcador de número de diapositiva 4">
            <a:extLst>
              <a:ext uri="{FF2B5EF4-FFF2-40B4-BE49-F238E27FC236}">
                <a16:creationId xmlns:a16="http://schemas.microsoft.com/office/drawing/2014/main" id="{F16BEFDF-869C-90F6-614E-B9DCCF6068E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58</a:t>
            </a:fld>
            <a:endParaRPr lang="es-MX" sz="1100">
              <a:solidFill>
                <a:schemeClr val="tx1">
                  <a:lumMod val="50000"/>
                  <a:lumOff val="50000"/>
                </a:schemeClr>
              </a:solidFill>
            </a:endParaRPr>
          </a:p>
        </p:txBody>
      </p:sp>
    </p:spTree>
    <p:extLst>
      <p:ext uri="{BB962C8B-B14F-4D97-AF65-F5344CB8AC3E}">
        <p14:creationId xmlns:p14="http://schemas.microsoft.com/office/powerpoint/2010/main" val="3935529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A8C20A-DAD5-0A7A-F734-2F73DEE557E9}"/>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8160C24-C12B-3122-A284-DEACDA610BF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A4A29633-DB83-0E65-08B8-456C3999964A}"/>
              </a:ext>
            </a:extLst>
          </p:cNvPr>
          <p:cNvSpPr>
            <a:spLocks noGrp="1"/>
          </p:cNvSpPr>
          <p:nvPr>
            <p:ph idx="1"/>
          </p:nvPr>
        </p:nvSpPr>
        <p:spPr>
          <a:xfrm>
            <a:off x="0" y="1597432"/>
            <a:ext cx="12191995" cy="5260568"/>
          </a:xfrm>
        </p:spPr>
        <p:txBody>
          <a:bodyPr anchor="ctr">
            <a:normAutofit/>
          </a:bodyPr>
          <a:lstStyle/>
          <a:p>
            <a:pPr marL="0" indent="0">
              <a:buNone/>
            </a:pPr>
            <a:r>
              <a:rPr lang="es-MX" sz="2000" dirty="0" err="1"/>
              <a:t>mi_set_a</a:t>
            </a:r>
            <a:r>
              <a:rPr lang="es-MX" sz="2000" dirty="0"/>
              <a:t> = {1, 2, "tres"} </a:t>
            </a:r>
            <a:r>
              <a:rPr lang="es-MX" sz="2000" dirty="0" err="1"/>
              <a:t>mi_set_b</a:t>
            </a:r>
            <a:r>
              <a:rPr lang="es-MX" sz="2000" dirty="0"/>
              <a:t> = {3, "tres"}</a:t>
            </a:r>
          </a:p>
          <a:p>
            <a:pPr marL="0" indent="0">
              <a:buNone/>
            </a:pPr>
            <a:r>
              <a:rPr lang="es-MX" sz="2000" dirty="0"/>
              <a:t>pop( ) elimina y retorna un elemento al azar del set </a:t>
            </a:r>
          </a:p>
          <a:p>
            <a:pPr marL="0" indent="0">
              <a:buNone/>
            </a:pPr>
            <a:r>
              <a:rPr lang="es-MX" sz="2000" dirty="0"/>
              <a:t>	aleatorio = </a:t>
            </a:r>
            <a:r>
              <a:rPr lang="es-MX" sz="2000" dirty="0" err="1"/>
              <a:t>mi_set_a.pop</a:t>
            </a:r>
            <a:r>
              <a:rPr lang="es-MX" sz="2000" dirty="0"/>
              <a:t>() </a:t>
            </a:r>
          </a:p>
          <a:p>
            <a:pPr marL="0" indent="0">
              <a:buNone/>
            </a:pPr>
            <a:r>
              <a:rPr lang="es-MX" sz="2000" dirty="0"/>
              <a:t>	</a:t>
            </a:r>
            <a:r>
              <a:rPr lang="es-MX" sz="2000" dirty="0" err="1"/>
              <a:t>print</a:t>
            </a:r>
            <a:r>
              <a:rPr lang="es-MX" sz="2000" dirty="0"/>
              <a:t>(aleatorio) </a:t>
            </a:r>
          </a:p>
          <a:p>
            <a:pPr marL="0" indent="0">
              <a:buNone/>
            </a:pPr>
            <a:r>
              <a:rPr lang="es-MX" sz="2000" dirty="0"/>
              <a:t>	&gt;&gt; {2}</a:t>
            </a:r>
          </a:p>
          <a:p>
            <a:pPr marL="0" indent="0">
              <a:buNone/>
            </a:pPr>
            <a:r>
              <a:rPr lang="es-MX" sz="2000" dirty="0" err="1"/>
              <a:t>remove</a:t>
            </a:r>
            <a:r>
              <a:rPr lang="es-MX" sz="2000" dirty="0"/>
              <a:t>(</a:t>
            </a:r>
            <a:r>
              <a:rPr lang="es-MX" sz="2000" dirty="0" err="1"/>
              <a:t>item</a:t>
            </a:r>
            <a:r>
              <a:rPr lang="es-MX" sz="2000" dirty="0"/>
              <a:t>) elimina un </a:t>
            </a:r>
            <a:r>
              <a:rPr lang="es-MX" sz="2000" dirty="0" err="1"/>
              <a:t>item</a:t>
            </a:r>
            <a:r>
              <a:rPr lang="es-MX" sz="2000" dirty="0"/>
              <a:t> del set, y arroja error si no existe</a:t>
            </a:r>
          </a:p>
          <a:p>
            <a:pPr marL="0" indent="0">
              <a:buNone/>
            </a:pPr>
            <a:r>
              <a:rPr lang="es-MX" sz="2000" dirty="0"/>
              <a:t>	</a:t>
            </a:r>
            <a:r>
              <a:rPr lang="es-MX" sz="2000" dirty="0" err="1"/>
              <a:t>mi_set_a.remove</a:t>
            </a:r>
            <a:r>
              <a:rPr lang="es-MX" sz="2000" dirty="0"/>
              <a:t>("tres") </a:t>
            </a:r>
          </a:p>
          <a:p>
            <a:pPr marL="0" indent="0">
              <a:buNone/>
            </a:pPr>
            <a:r>
              <a:rPr lang="es-MX" sz="2000" dirty="0"/>
              <a:t>	</a:t>
            </a:r>
            <a:r>
              <a:rPr lang="es-MX" sz="2000" dirty="0" err="1"/>
              <a:t>print</a:t>
            </a:r>
            <a:r>
              <a:rPr lang="es-MX" sz="2000" dirty="0"/>
              <a:t>(</a:t>
            </a:r>
            <a:r>
              <a:rPr lang="es-MX" sz="2000" dirty="0" err="1"/>
              <a:t>mi_set_a</a:t>
            </a:r>
            <a:r>
              <a:rPr lang="es-MX" sz="2000" dirty="0"/>
              <a:t>) </a:t>
            </a:r>
          </a:p>
          <a:p>
            <a:pPr marL="0" indent="0">
              <a:buNone/>
            </a:pPr>
            <a:r>
              <a:rPr lang="es-MX" sz="2000" dirty="0"/>
              <a:t>	&gt;&gt; {1, 2}</a:t>
            </a:r>
          </a:p>
          <a:p>
            <a:pPr marL="0" indent="0">
              <a:buNone/>
            </a:pPr>
            <a:r>
              <a:rPr lang="es-MX" sz="2000" dirty="0" err="1"/>
              <a:t>symmetric_difference</a:t>
            </a:r>
            <a:r>
              <a:rPr lang="es-MX" sz="2000" dirty="0"/>
              <a:t>(set) retorna todos los elementos de A y B, excepto aquellos que son comunes a los dos</a:t>
            </a:r>
          </a:p>
          <a:p>
            <a:pPr marL="0" indent="0">
              <a:buNone/>
            </a:pPr>
            <a:r>
              <a:rPr lang="es-MX" sz="2000" dirty="0"/>
              <a:t> 	</a:t>
            </a:r>
            <a:r>
              <a:rPr lang="es-MX" sz="2000" dirty="0" err="1"/>
              <a:t>mi_set_c</a:t>
            </a:r>
            <a:r>
              <a:rPr lang="es-MX" sz="2000" dirty="0"/>
              <a:t> = </a:t>
            </a:r>
            <a:r>
              <a:rPr lang="es-MX" sz="2000" dirty="0" err="1"/>
              <a:t>mi_set_b.symmetric_difference</a:t>
            </a:r>
            <a:r>
              <a:rPr lang="es-MX" sz="2000" dirty="0"/>
              <a:t>(</a:t>
            </a:r>
            <a:r>
              <a:rPr lang="es-MX" sz="2000" dirty="0" err="1"/>
              <a:t>mi_set_a</a:t>
            </a:r>
            <a:r>
              <a:rPr lang="es-MX" sz="2000" dirty="0"/>
              <a:t>) </a:t>
            </a:r>
          </a:p>
          <a:p>
            <a:pPr marL="0" indent="0">
              <a:buNone/>
            </a:pPr>
            <a:r>
              <a:rPr lang="es-MX" sz="2000" dirty="0"/>
              <a:t>	</a:t>
            </a:r>
            <a:r>
              <a:rPr lang="es-MX" sz="2000" dirty="0" err="1"/>
              <a:t>print</a:t>
            </a:r>
            <a:r>
              <a:rPr lang="es-MX" sz="2000" dirty="0"/>
              <a:t>(</a:t>
            </a:r>
            <a:r>
              <a:rPr lang="es-MX" sz="2000" dirty="0" err="1"/>
              <a:t>mi_set_c</a:t>
            </a:r>
            <a:r>
              <a:rPr lang="es-MX" sz="2000" dirty="0"/>
              <a:t>) </a:t>
            </a:r>
          </a:p>
          <a:p>
            <a:pPr marL="0" indent="0">
              <a:buNone/>
            </a:pPr>
            <a:r>
              <a:rPr lang="es-MX" sz="2000" dirty="0"/>
              <a:t>	&gt;&gt; {1, 2, 3}</a:t>
            </a:r>
          </a:p>
        </p:txBody>
      </p:sp>
      <p:sp>
        <p:nvSpPr>
          <p:cNvPr id="5" name="Marcador de número de diapositiva 4">
            <a:extLst>
              <a:ext uri="{FF2B5EF4-FFF2-40B4-BE49-F238E27FC236}">
                <a16:creationId xmlns:a16="http://schemas.microsoft.com/office/drawing/2014/main" id="{BFC2F021-6007-3F06-994E-A29CA3B98C8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59</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1974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7577757-EC53-DF18-1B2F-0A2E814CC40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6678AD23-E956-7681-AC0A-98F5749850A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sp>
        <p:nvSpPr>
          <p:cNvPr id="5" name="CuadroTexto 4">
            <a:extLst>
              <a:ext uri="{FF2B5EF4-FFF2-40B4-BE49-F238E27FC236}">
                <a16:creationId xmlns:a16="http://schemas.microsoft.com/office/drawing/2014/main" id="{EDEA3F54-91CC-B3F8-C9A6-5D49421B62E2}"/>
              </a:ext>
            </a:extLst>
          </p:cNvPr>
          <p:cNvSpPr txBox="1"/>
          <p:nvPr/>
        </p:nvSpPr>
        <p:spPr>
          <a:xfrm>
            <a:off x="4287519" y="718456"/>
            <a:ext cx="7170083" cy="3493264"/>
          </a:xfrm>
          <a:prstGeom prst="rect">
            <a:avLst/>
          </a:prstGeom>
          <a:noFill/>
        </p:spPr>
        <p:txBody>
          <a:bodyPr wrap="square">
            <a:spAutoFit/>
          </a:bodyPr>
          <a:lstStyle/>
          <a:p>
            <a:pPr>
              <a:spcAft>
                <a:spcPts val="600"/>
              </a:spcAft>
            </a:pPr>
            <a:r>
              <a:rPr lang="es-MX" sz="2800" dirty="0"/>
              <a:t>Input("Dime tu nombre: ") </a:t>
            </a:r>
          </a:p>
          <a:p>
            <a:pPr>
              <a:spcAft>
                <a:spcPts val="600"/>
              </a:spcAft>
            </a:pPr>
            <a:endParaRPr lang="es-MX" sz="2800" dirty="0"/>
          </a:p>
          <a:p>
            <a:pPr>
              <a:spcAft>
                <a:spcPts val="600"/>
              </a:spcAft>
            </a:pPr>
            <a:r>
              <a:rPr lang="es-MX" sz="2800" dirty="0"/>
              <a:t>&gt;&gt; Dime tu nombre: |</a:t>
            </a:r>
          </a:p>
          <a:p>
            <a:pPr>
              <a:spcAft>
                <a:spcPts val="600"/>
              </a:spcAft>
            </a:pPr>
            <a:r>
              <a:rPr lang="es-MX" sz="2800" dirty="0"/>
              <a:t>print("Tu nombre es " + input("Dime tu nombre: ")) </a:t>
            </a:r>
          </a:p>
          <a:p>
            <a:pPr>
              <a:spcAft>
                <a:spcPts val="600"/>
              </a:spcAft>
            </a:pPr>
            <a:r>
              <a:rPr lang="es-MX" sz="2800" dirty="0"/>
              <a:t>&gt;&gt; Dime tu nombre: Federico </a:t>
            </a:r>
          </a:p>
          <a:p>
            <a:pPr>
              <a:spcAft>
                <a:spcPts val="600"/>
              </a:spcAft>
            </a:pPr>
            <a:r>
              <a:rPr lang="es-MX" sz="2800" dirty="0"/>
              <a:t>&gt;&gt; Tu nombre es Federico</a:t>
            </a:r>
          </a:p>
        </p:txBody>
      </p:sp>
      <p:graphicFrame>
        <p:nvGraphicFramePr>
          <p:cNvPr id="9" name="Marcador de texto 6">
            <a:extLst>
              <a:ext uri="{FF2B5EF4-FFF2-40B4-BE49-F238E27FC236}">
                <a16:creationId xmlns:a16="http://schemas.microsoft.com/office/drawing/2014/main" id="{3F4FBAC7-28FD-5877-D401-F3985C90A3E8}"/>
              </a:ext>
            </a:extLst>
          </p:cNvPr>
          <p:cNvGraphicFramePr/>
          <p:nvPr>
            <p:extLst>
              <p:ext uri="{D42A27DB-BD31-4B8C-83A1-F6EECF244321}">
                <p14:modId xmlns:p14="http://schemas.microsoft.com/office/powerpoint/2010/main" val="2266587679"/>
              </p:ext>
            </p:extLst>
          </p:nvPr>
        </p:nvGraphicFramePr>
        <p:xfrm>
          <a:off x="4539143" y="4562668"/>
          <a:ext cx="6666833" cy="1892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9F2F1EBB-A0C4-C74A-E549-29BC8EC98125}"/>
              </a:ext>
            </a:extLst>
          </p:cNvPr>
          <p:cNvSpPr txBox="1"/>
          <p:nvPr/>
        </p:nvSpPr>
        <p:spPr>
          <a:xfrm>
            <a:off x="411163" y="174562"/>
            <a:ext cx="3489810" cy="6386364"/>
          </a:xfrm>
          <a:prstGeom prst="rect">
            <a:avLst/>
          </a:prstGeom>
          <a:noFill/>
        </p:spPr>
        <p:txBody>
          <a:bodyPr wrap="square">
            <a:spAutoFit/>
          </a:bodyPr>
          <a:lstStyle/>
          <a:p>
            <a:pPr>
              <a:spcAft>
                <a:spcPts val="600"/>
              </a:spcAft>
            </a:pPr>
            <a:r>
              <a:rPr lang="es-MX" sz="2400" i="1" dirty="0">
                <a:solidFill>
                  <a:schemeClr val="bg1"/>
                </a:solidFill>
              </a:rPr>
              <a:t>Input</a:t>
            </a:r>
          </a:p>
          <a:p>
            <a:pPr>
              <a:spcAft>
                <a:spcPts val="600"/>
              </a:spcAft>
            </a:pPr>
            <a:endParaRPr lang="es-MX" sz="2400" i="1" dirty="0">
              <a:solidFill>
                <a:schemeClr val="bg1"/>
              </a:solidFill>
            </a:endParaRPr>
          </a:p>
          <a:p>
            <a:pPr>
              <a:spcAft>
                <a:spcPts val="600"/>
              </a:spcAft>
            </a:pPr>
            <a:r>
              <a:rPr lang="es-MX" sz="2400" dirty="0">
                <a:solidFill>
                  <a:schemeClr val="bg1"/>
                </a:solidFill>
              </a:rPr>
              <a:t>Función que permite al usuario introducir información por medio del teclado al ejecutarse, otorgándole una instrucción acerca del ingreso solicitado. El código continuará ejecutándose luego de que el usuario realice la acción.</a:t>
            </a:r>
          </a:p>
          <a:p>
            <a:pPr>
              <a:spcAft>
                <a:spcPts val="600"/>
              </a:spcAft>
            </a:pPr>
            <a:endParaRPr lang="es-MX" sz="2400" i="1" dirty="0">
              <a:solidFill>
                <a:schemeClr val="bg1"/>
              </a:solidFill>
            </a:endParaRPr>
          </a:p>
          <a:p>
            <a:pPr>
              <a:spcAft>
                <a:spcPts val="600"/>
              </a:spcAft>
            </a:pPr>
            <a:endParaRPr lang="es-MX" sz="2400" i="1" dirty="0">
              <a:solidFill>
                <a:schemeClr val="bg1"/>
              </a:solidFill>
            </a:endParaRPr>
          </a:p>
          <a:p>
            <a:pPr>
              <a:spcAft>
                <a:spcPts val="600"/>
              </a:spcAft>
            </a:pPr>
            <a:endParaRPr lang="es-MX" sz="2400" i="1" dirty="0">
              <a:solidFill>
                <a:schemeClr val="bg1"/>
              </a:solidFill>
            </a:endParaRPr>
          </a:p>
        </p:txBody>
      </p:sp>
    </p:spTree>
    <p:extLst>
      <p:ext uri="{BB962C8B-B14F-4D97-AF65-F5344CB8AC3E}">
        <p14:creationId xmlns:p14="http://schemas.microsoft.com/office/powerpoint/2010/main" val="4069247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D64405-29E0-98F8-AB60-A2351560ADDA}"/>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DCF07CC1-D9B0-3C9E-8C60-0A0E04327283}"/>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8" name="Marcador de contenido 7">
            <a:extLst>
              <a:ext uri="{FF2B5EF4-FFF2-40B4-BE49-F238E27FC236}">
                <a16:creationId xmlns:a16="http://schemas.microsoft.com/office/drawing/2014/main" id="{B50EAF35-B29B-FE9D-8B7E-5121D50EFCA6}"/>
              </a:ext>
            </a:extLst>
          </p:cNvPr>
          <p:cNvSpPr txBox="1">
            <a:spLocks noGrp="1"/>
          </p:cNvSpPr>
          <p:nvPr>
            <p:ph idx="1"/>
          </p:nvPr>
        </p:nvSpPr>
        <p:spPr>
          <a:xfrm>
            <a:off x="-7" y="1590740"/>
            <a:ext cx="12192007" cy="5267259"/>
          </a:xfrm>
          <a:prstGeom prst="rect">
            <a:avLst/>
          </a:prstGeom>
        </p:spPr>
        <p:txBody>
          <a:bodyPr anchor="ctr">
            <a:normAutofit lnSpcReduction="10000"/>
          </a:bodyPr>
          <a:lstStyle/>
          <a:p>
            <a:pPr marL="0" indent="0">
              <a:buNone/>
            </a:pPr>
            <a:r>
              <a:rPr lang="es-MX" dirty="0" err="1"/>
              <a:t>symmetric_difference_update</a:t>
            </a:r>
            <a:r>
              <a:rPr lang="es-MX" dirty="0"/>
              <a:t>(set) elimina los elementos comunes a </a:t>
            </a:r>
            <a:r>
              <a:rPr lang="es-MX" dirty="0" err="1"/>
              <a:t>A</a:t>
            </a:r>
            <a:r>
              <a:rPr lang="es-MX" dirty="0"/>
              <a:t> y B, agregando los que no están presentes e ambos a la vez</a:t>
            </a:r>
          </a:p>
          <a:p>
            <a:pPr marL="0" indent="0">
              <a:buNone/>
            </a:pPr>
            <a:r>
              <a:rPr lang="es-MX" dirty="0"/>
              <a:t>	</a:t>
            </a:r>
            <a:r>
              <a:rPr lang="es-MX" dirty="0" err="1"/>
              <a:t>mi_set_b.symmetric_difference_update</a:t>
            </a:r>
            <a:r>
              <a:rPr lang="es-MX" dirty="0"/>
              <a:t>(</a:t>
            </a:r>
            <a:r>
              <a:rPr lang="es-MX" dirty="0" err="1"/>
              <a:t>mi_set_a</a:t>
            </a:r>
            <a:r>
              <a:rPr lang="es-MX" dirty="0"/>
              <a:t>) </a:t>
            </a:r>
          </a:p>
          <a:p>
            <a:pPr marL="0" indent="0">
              <a:buNone/>
            </a:pPr>
            <a:r>
              <a:rPr lang="es-MX" dirty="0"/>
              <a:t>	</a:t>
            </a:r>
            <a:r>
              <a:rPr lang="es-MX" dirty="0" err="1"/>
              <a:t>print</a:t>
            </a:r>
            <a:r>
              <a:rPr lang="es-MX" dirty="0"/>
              <a:t>(</a:t>
            </a:r>
            <a:r>
              <a:rPr lang="es-MX" dirty="0" err="1"/>
              <a:t>mi_set_b</a:t>
            </a:r>
            <a:r>
              <a:rPr lang="es-MX" dirty="0"/>
              <a:t>) </a:t>
            </a:r>
          </a:p>
          <a:p>
            <a:pPr marL="0" indent="0">
              <a:buNone/>
            </a:pPr>
            <a:r>
              <a:rPr lang="es-MX" dirty="0"/>
              <a:t>	&gt;&gt; {1, 2, 3}</a:t>
            </a:r>
          </a:p>
          <a:p>
            <a:pPr marL="0" indent="0">
              <a:buNone/>
            </a:pPr>
            <a:r>
              <a:rPr lang="es-MX" dirty="0"/>
              <a:t>	</a:t>
            </a:r>
            <a:r>
              <a:rPr lang="es-MX" dirty="0" err="1"/>
              <a:t>mi_set_a</a:t>
            </a:r>
            <a:r>
              <a:rPr lang="es-MX" dirty="0"/>
              <a:t> = {1, 2, "tres"} </a:t>
            </a:r>
            <a:r>
              <a:rPr lang="es-MX" dirty="0" err="1"/>
              <a:t>mi_set_b</a:t>
            </a:r>
            <a:r>
              <a:rPr lang="es-MX" dirty="0"/>
              <a:t> = {3, "tres"}</a:t>
            </a:r>
          </a:p>
          <a:p>
            <a:pPr marL="0" indent="0">
              <a:buNone/>
            </a:pPr>
            <a:r>
              <a:rPr lang="es-MX" dirty="0" err="1"/>
              <a:t>union</a:t>
            </a:r>
            <a:r>
              <a:rPr lang="es-MX" dirty="0"/>
              <a:t>(set) retorna un set resultado de combinar A y B (los datos duplicados se eliminan) </a:t>
            </a:r>
          </a:p>
          <a:p>
            <a:pPr marL="0" indent="0">
              <a:buNone/>
            </a:pPr>
            <a:r>
              <a:rPr lang="es-MX" dirty="0"/>
              <a:t>	</a:t>
            </a:r>
            <a:r>
              <a:rPr lang="es-MX" dirty="0" err="1"/>
              <a:t>mi_set_c</a:t>
            </a:r>
            <a:r>
              <a:rPr lang="es-MX" dirty="0"/>
              <a:t> = </a:t>
            </a:r>
            <a:r>
              <a:rPr lang="es-MX" dirty="0" err="1"/>
              <a:t>mi_set_a.union</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mi_set_c</a:t>
            </a:r>
            <a:r>
              <a:rPr lang="es-MX" dirty="0"/>
              <a:t>) </a:t>
            </a:r>
          </a:p>
          <a:p>
            <a:pPr marL="0" indent="0">
              <a:buNone/>
            </a:pPr>
            <a:r>
              <a:rPr lang="es-MX" dirty="0"/>
              <a:t>	&gt;&gt; {1, 2, 3, 'tres'} </a:t>
            </a:r>
          </a:p>
        </p:txBody>
      </p:sp>
      <p:sp>
        <p:nvSpPr>
          <p:cNvPr id="5" name="Marcador de número de diapositiva 4">
            <a:extLst>
              <a:ext uri="{FF2B5EF4-FFF2-40B4-BE49-F238E27FC236}">
                <a16:creationId xmlns:a16="http://schemas.microsoft.com/office/drawing/2014/main" id="{5D937E41-A2CD-EB61-7662-55ADE7A43C59}"/>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60</a:t>
            </a:fld>
            <a:endParaRPr lang="es-MX" sz="1100">
              <a:solidFill>
                <a:schemeClr val="tx1">
                  <a:lumMod val="50000"/>
                  <a:lumOff val="50000"/>
                </a:schemeClr>
              </a:solidFill>
            </a:endParaRPr>
          </a:p>
        </p:txBody>
      </p:sp>
    </p:spTree>
    <p:extLst>
      <p:ext uri="{BB962C8B-B14F-4D97-AF65-F5344CB8AC3E}">
        <p14:creationId xmlns:p14="http://schemas.microsoft.com/office/powerpoint/2010/main" val="524598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7E1775-0A38-8138-7134-D281FF5AA84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76CE0D2B-E53F-294C-3AA0-C3900AA5BC3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D5C7C074-6671-F1CF-90AA-281CD7948F28}"/>
              </a:ext>
            </a:extLst>
          </p:cNvPr>
          <p:cNvSpPr>
            <a:spLocks noGrp="1"/>
          </p:cNvSpPr>
          <p:nvPr>
            <p:ph idx="1"/>
          </p:nvPr>
        </p:nvSpPr>
        <p:spPr>
          <a:xfrm>
            <a:off x="-83976" y="1590740"/>
            <a:ext cx="12275975" cy="5267259"/>
          </a:xfrm>
        </p:spPr>
        <p:txBody>
          <a:bodyPr anchor="ctr">
            <a:normAutofit/>
          </a:bodyPr>
          <a:lstStyle/>
          <a:p>
            <a:pPr marL="0" indent="0">
              <a:buNone/>
            </a:pPr>
            <a:r>
              <a:rPr lang="es-MX" dirty="0" err="1"/>
              <a:t>update</a:t>
            </a:r>
            <a:r>
              <a:rPr lang="es-MX" dirty="0"/>
              <a:t>(set) inserta en A los elementos de B </a:t>
            </a:r>
            <a:r>
              <a:rPr lang="es-MX" dirty="0" err="1"/>
              <a:t>mi_set_a.update</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mi_set_a</a:t>
            </a:r>
            <a:r>
              <a:rPr lang="es-MX" dirty="0"/>
              <a:t>) </a:t>
            </a:r>
          </a:p>
          <a:p>
            <a:pPr marL="0" indent="0">
              <a:buNone/>
            </a:pPr>
            <a:r>
              <a:rPr lang="es-MX" dirty="0"/>
              <a:t>	&gt;&gt; {1, 2, 3, 'tres'} </a:t>
            </a:r>
          </a:p>
        </p:txBody>
      </p:sp>
      <p:sp>
        <p:nvSpPr>
          <p:cNvPr id="5" name="Marcador de número de diapositiva 4">
            <a:extLst>
              <a:ext uri="{FF2B5EF4-FFF2-40B4-BE49-F238E27FC236}">
                <a16:creationId xmlns:a16="http://schemas.microsoft.com/office/drawing/2014/main" id="{4885D76C-F5DA-F914-D9A0-50E9BC655E4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61</a:t>
            </a:fld>
            <a:endParaRPr lang="es-MX" sz="1100">
              <a:solidFill>
                <a:schemeClr val="tx1">
                  <a:lumMod val="50000"/>
                  <a:lumOff val="50000"/>
                </a:schemeClr>
              </a:solidFill>
            </a:endParaRPr>
          </a:p>
        </p:txBody>
      </p:sp>
    </p:spTree>
    <p:extLst>
      <p:ext uri="{BB962C8B-B14F-4D97-AF65-F5344CB8AC3E}">
        <p14:creationId xmlns:p14="http://schemas.microsoft.com/office/powerpoint/2010/main" val="225687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E67AA98-EA94-84F1-B017-16BAC013678E}"/>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Ejercicio</a:t>
            </a:r>
          </a:p>
        </p:txBody>
      </p:sp>
      <p:sp>
        <p:nvSpPr>
          <p:cNvPr id="4" name="Marcador de pie de página 3">
            <a:extLst>
              <a:ext uri="{FF2B5EF4-FFF2-40B4-BE49-F238E27FC236}">
                <a16:creationId xmlns:a16="http://schemas.microsoft.com/office/drawing/2014/main" id="{BE641CFA-3552-C685-CB7D-49A0A36CF12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0" name="Rectangle 5">
            <a:extLst>
              <a:ext uri="{FF2B5EF4-FFF2-40B4-BE49-F238E27FC236}">
                <a16:creationId xmlns:a16="http://schemas.microsoft.com/office/drawing/2014/main" id="{9D14CCBA-EA9C-3E37-7120-27D2784E5F35}"/>
              </a:ext>
            </a:extLst>
          </p:cNvPr>
          <p:cNvSpPr>
            <a:spLocks noChangeArrowheads="1"/>
          </p:cNvSpPr>
          <p:nvPr/>
        </p:nvSpPr>
        <p:spPr bwMode="auto">
          <a:xfrm>
            <a:off x="5625478" y="649480"/>
            <a:ext cx="6566522" cy="554604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28600" eaLnBrk="1" hangingPunct="1">
              <a:lnSpc>
                <a:spcPct val="90000"/>
              </a:lnSpc>
              <a:spcAft>
                <a:spcPts val="600"/>
              </a:spcAft>
              <a:buFont typeface="Arial" panose="020B0604020202020204" pitchFamily="34" charset="0"/>
              <a:buChar char="•"/>
            </a:pPr>
            <a:r>
              <a:rPr kumimoji="0" lang="en-US" altLang="es-MX" sz="1400" b="0" i="0" u="none" strike="noStrike" cap="none" normalizeH="0" baseline="0" dirty="0" err="1">
                <a:ln>
                  <a:noFill/>
                </a:ln>
                <a:effectLst/>
                <a:latin typeface="+mn-lt"/>
              </a:rPr>
              <a:t>Crea</a:t>
            </a:r>
            <a:r>
              <a:rPr kumimoji="0" lang="en-US" altLang="es-MX" sz="1400" b="0" i="0" u="none" strike="noStrike" cap="none" normalizeH="0" baseline="0" dirty="0">
                <a:ln>
                  <a:noFill/>
                </a:ln>
                <a:effectLst/>
                <a:latin typeface="+mn-lt"/>
              </a:rPr>
              <a:t> una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con 5 </a:t>
            </a:r>
            <a:r>
              <a:rPr kumimoji="0" lang="en-US" altLang="es-MX" sz="1400" b="0" i="0" u="none" strike="noStrike" cap="none" normalizeH="0" baseline="0" dirty="0" err="1">
                <a:ln>
                  <a:noFill/>
                </a:ln>
                <a:effectLst/>
                <a:latin typeface="+mn-lt"/>
              </a:rPr>
              <a:t>elementos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dentro</a:t>
            </a:r>
            <a:r>
              <a:rPr kumimoji="0" lang="en-US" altLang="es-MX" sz="1400" b="0" i="0" u="none" strike="noStrike" cap="none" normalizeH="0" baseline="0" dirty="0">
                <a:ln>
                  <a:noFill/>
                </a:ln>
                <a:effectLst/>
                <a:latin typeface="+mn-lt"/>
              </a:rPr>
              <a:t> de la variable </a:t>
            </a:r>
            <a:r>
              <a:rPr kumimoji="0" lang="en-US" altLang="es-MX" sz="1400" b="1" i="0" u="none" strike="noStrike" cap="none" normalizeH="0" baseline="0" dirty="0" err="1">
                <a:ln>
                  <a:noFill/>
                </a:ln>
                <a:effectLst/>
                <a:latin typeface="+mn-lt"/>
              </a:rPr>
              <a:t>mi_lista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Puedes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incluir</a:t>
            </a:r>
            <a:r>
              <a:rPr kumimoji="0" lang="en-US" altLang="es-MX" sz="1400" b="0" i="0" u="none" strike="noStrike" cap="none" normalizeH="0" baseline="0" dirty="0">
                <a:ln>
                  <a:noFill/>
                </a:ln>
                <a:effectLst/>
                <a:latin typeface="+mn-lt"/>
              </a:rPr>
              <a:t> strings, </a:t>
            </a:r>
            <a:r>
              <a:rPr kumimoji="0" lang="en-US" altLang="es-MX" sz="1400" b="0" i="0" u="none" strike="noStrike" cap="none" normalizeH="0" baseline="0" dirty="0" err="1">
                <a:ln>
                  <a:noFill/>
                </a:ln>
                <a:effectLst/>
                <a:latin typeface="+mn-lt"/>
              </a:rPr>
              <a:t>booleanos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números</a:t>
            </a:r>
            <a:r>
              <a:rPr kumimoji="0" lang="en-US" altLang="es-MX" sz="1400" b="0" i="0" u="none" strike="noStrike" cap="none" normalizeH="0" baseline="0" dirty="0">
                <a:ln>
                  <a:noFill/>
                </a:ln>
                <a:effectLst/>
                <a:latin typeface="+mn-lt"/>
              </a:rPr>
              <a:t>, etc.</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Agrega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motocicleta</a:t>
            </a:r>
            <a:r>
              <a:rPr kumimoji="0" lang="en-US" altLang="es-MX" sz="1400" b="0" i="0" u="none" strike="noStrike" cap="none" normalizeH="0" baseline="0" dirty="0">
                <a:ln>
                  <a:noFill/>
                </a:ln>
                <a:effectLst/>
                <a:latin typeface="+mn-lt"/>
              </a:rPr>
              <a:t>" a la </a:t>
            </a:r>
            <a:r>
              <a:rPr kumimoji="0" lang="en-US" altLang="es-MX" sz="1400" b="0" i="0" u="none" strike="noStrike" cap="none" normalizeH="0" baseline="0" dirty="0" err="1">
                <a:ln>
                  <a:noFill/>
                </a:ln>
                <a:effectLst/>
                <a:latin typeface="+mn-lt"/>
              </a:rPr>
              <a:t>siguiente</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medios</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transporte</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medios_transporte</a:t>
            </a:r>
            <a:r>
              <a:rPr kumimoji="0" lang="en-US" altLang="es-MX" sz="1400" b="0" i="0" u="none" strike="noStrike" cap="none" normalizeH="0" baseline="0" dirty="0">
                <a:ln>
                  <a:noFill/>
                </a:ln>
                <a:effectLst/>
                <a:latin typeface="+mn-lt"/>
              </a:rPr>
              <a:t> = ["</a:t>
            </a:r>
            <a:r>
              <a:rPr kumimoji="0" lang="en-US" altLang="es-MX" sz="1400" b="0" i="0" u="none" strike="noStrike" cap="none" normalizeH="0" baseline="0" dirty="0" err="1">
                <a:ln>
                  <a:noFill/>
                </a:ln>
                <a:effectLst/>
                <a:latin typeface="+mn-lt"/>
              </a:rPr>
              <a:t>avión</a:t>
            </a:r>
            <a:r>
              <a:rPr kumimoji="0" lang="en-US" altLang="es-MX" sz="1400" b="0" i="0" u="none" strike="noStrike" cap="none" normalizeH="0" baseline="0" dirty="0">
                <a:ln>
                  <a:noFill/>
                </a:ln>
                <a:effectLst/>
                <a:latin typeface="+mn-lt"/>
              </a:rPr>
              <a:t>", "auto", "</a:t>
            </a:r>
            <a:r>
              <a:rPr kumimoji="0" lang="en-US" altLang="es-MX" sz="1400" b="0" i="0" u="none" strike="noStrike" cap="none" normalizeH="0" baseline="0" dirty="0" err="1">
                <a:ln>
                  <a:noFill/>
                </a:ln>
                <a:effectLst/>
                <a:latin typeface="+mn-lt"/>
              </a:rPr>
              <a:t>barco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bicicleta</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1" i="0" u="none" strike="noStrike" cap="none" normalizeH="0" baseline="0" dirty="0">
                <a:ln>
                  <a:noFill/>
                </a:ln>
                <a:effectLst/>
                <a:latin typeface="+mn-lt"/>
              </a:rPr>
              <a:t>No </a:t>
            </a:r>
            <a:r>
              <a:rPr kumimoji="0" lang="en-US" altLang="es-MX" sz="1400" b="1" i="0" u="none" strike="noStrike" cap="none" normalizeH="0" baseline="0" dirty="0" err="1">
                <a:ln>
                  <a:noFill/>
                </a:ln>
                <a:effectLst/>
                <a:latin typeface="+mn-lt"/>
              </a:rPr>
              <a:t>debes</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modificar</a:t>
            </a:r>
            <a:r>
              <a:rPr kumimoji="0" lang="en-US" altLang="es-MX" sz="1400" b="1" i="0" u="none" strike="noStrike" cap="none" normalizeH="0" baseline="0" dirty="0">
                <a:ln>
                  <a:noFill/>
                </a:ln>
                <a:effectLst/>
                <a:latin typeface="+mn-lt"/>
              </a:rPr>
              <a:t> la </a:t>
            </a:r>
            <a:r>
              <a:rPr kumimoji="0" lang="en-US" altLang="es-MX" sz="1400" b="1" i="0" u="none" strike="noStrike" cap="none" normalizeH="0" baseline="0" dirty="0" err="1">
                <a:ln>
                  <a:noFill/>
                </a:ln>
                <a:effectLst/>
                <a:latin typeface="+mn-lt"/>
              </a:rPr>
              <a:t>línea</a:t>
            </a:r>
            <a:r>
              <a:rPr kumimoji="0" lang="en-US" altLang="es-MX" sz="1400" b="1" i="0" u="none" strike="noStrike" cap="none" normalizeH="0" baseline="0" dirty="0">
                <a:ln>
                  <a:noFill/>
                </a:ln>
                <a:effectLst/>
                <a:latin typeface="+mn-lt"/>
              </a:rPr>
              <a:t> de </a:t>
            </a:r>
            <a:r>
              <a:rPr kumimoji="0" lang="en-US" altLang="es-MX" sz="1400" b="1" i="0" u="none" strike="noStrike" cap="none" normalizeH="0" baseline="0" dirty="0" err="1">
                <a:ln>
                  <a:noFill/>
                </a:ln>
                <a:effectLst/>
                <a:latin typeface="+mn-lt"/>
              </a:rPr>
              <a:t>código</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ya</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suministrada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sino</a:t>
            </a:r>
            <a:r>
              <a:rPr kumimoji="0" lang="en-US" altLang="es-MX" sz="1400" b="0" i="0" u="none" strike="noStrike" cap="none" normalizeH="0" baseline="0" dirty="0">
                <a:ln>
                  <a:noFill/>
                </a:ln>
                <a:effectLst/>
                <a:latin typeface="+mn-lt"/>
              </a:rPr>
              <a:t> que </a:t>
            </a:r>
            <a:r>
              <a:rPr kumimoji="0" lang="en-US" altLang="es-MX" sz="1400" b="0" i="0" u="none" strike="noStrike" cap="none" normalizeH="0" baseline="0" dirty="0" err="1">
                <a:ln>
                  <a:noFill/>
                </a:ln>
                <a:effectLst/>
                <a:latin typeface="+mn-lt"/>
              </a:rPr>
              <a:t>debes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emplear</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método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apropiado</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listas</a:t>
            </a:r>
            <a:r>
              <a:rPr kumimoji="0" lang="en-US" altLang="es-MX" sz="1400" b="0" i="0" u="none" strike="noStrike" cap="none" normalizeH="0" baseline="0" dirty="0">
                <a:ln>
                  <a:noFill/>
                </a:ln>
                <a:effectLst/>
                <a:latin typeface="+mn-lt"/>
              </a:rPr>
              <a:t> para </a:t>
            </a:r>
            <a:r>
              <a:rPr kumimoji="0" lang="en-US" altLang="es-MX" sz="1400" b="0" i="0" u="none" strike="noStrike" cap="none" normalizeH="0" baseline="0" dirty="0" err="1">
                <a:ln>
                  <a:noFill/>
                </a:ln>
                <a:effectLst/>
                <a:latin typeface="+mn-lt"/>
              </a:rPr>
              <a:t>añadir</a:t>
            </a:r>
            <a:r>
              <a:rPr kumimoji="0" lang="en-US" altLang="es-MX" sz="1400" b="0" i="0" u="none" strike="noStrike" cap="none" normalizeH="0" baseline="0" dirty="0">
                <a:ln>
                  <a:noFill/>
                </a:ln>
                <a:effectLst/>
                <a:latin typeface="+mn-lt"/>
              </a:rPr>
              <a:t> un nuevo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lang="en-US" altLang="es-MX" sz="1400" dirty="0">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Utiliza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método</a:t>
            </a:r>
            <a:r>
              <a:rPr kumimoji="0" lang="en-US" altLang="es-MX" sz="1400" b="0" i="0" u="none" strike="noStrike" cap="none" normalizeH="0" baseline="0" dirty="0">
                <a:ln>
                  <a:noFill/>
                </a:ln>
                <a:effectLst/>
                <a:latin typeface="+mn-lt"/>
              </a:rPr>
              <a:t> </a:t>
            </a:r>
            <a:r>
              <a:rPr kumimoji="0" lang="en-US" altLang="es-MX" sz="1400" b="1" i="0" u="none" strike="noStrike" cap="none" normalizeH="0" baseline="0" dirty="0">
                <a:ln>
                  <a:noFill/>
                </a:ln>
                <a:effectLst/>
                <a:latin typeface="+mn-lt"/>
              </a:rPr>
              <a:t>pop()</a:t>
            </a:r>
            <a:r>
              <a:rPr kumimoji="0" lang="en-US" altLang="es-MX" sz="1400" b="0" i="0" u="none" strike="noStrike" cap="none" normalizeH="0" baseline="0" dirty="0">
                <a:ln>
                  <a:noFill/>
                </a:ln>
                <a:effectLst/>
                <a:latin typeface="+mn-lt"/>
              </a:rPr>
              <a:t> para </a:t>
            </a:r>
            <a:r>
              <a:rPr kumimoji="0" lang="en-US" altLang="es-MX" sz="1400" b="0" i="0" u="none" strike="noStrike" cap="none" normalizeH="0" baseline="0" dirty="0" err="1">
                <a:ln>
                  <a:noFill/>
                </a:ln>
                <a:effectLst/>
                <a:latin typeface="+mn-lt"/>
              </a:rPr>
              <a:t>quitar</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tercer</a:t>
            </a:r>
            <a:r>
              <a:rPr kumimoji="0" lang="en-US" altLang="es-MX" sz="1400" b="1"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 de la </a:t>
            </a:r>
            <a:r>
              <a:rPr kumimoji="0" lang="en-US" altLang="es-MX" sz="1400" b="0" i="0" u="none" strike="noStrike" cap="none" normalizeH="0" baseline="0" dirty="0" err="1">
                <a:ln>
                  <a:noFill/>
                </a:ln>
                <a:effectLst/>
                <a:latin typeface="+mn-lt"/>
              </a:rPr>
              <a:t>siguiente</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llamada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frutas</a:t>
            </a:r>
            <a:r>
              <a:rPr kumimoji="0" lang="en-US" altLang="es-MX" sz="1400" b="0" i="0" u="none" strike="noStrike" cap="none" normalizeH="0" baseline="0" dirty="0">
                <a:ln>
                  <a:noFill/>
                </a:ln>
                <a:effectLst/>
                <a:latin typeface="+mn-lt"/>
              </a:rPr>
              <a:t>, y </a:t>
            </a:r>
            <a:r>
              <a:rPr kumimoji="0" lang="en-US" altLang="es-MX" sz="1400" b="0" i="0" u="none" strike="noStrike" cap="none" normalizeH="0" baseline="0" dirty="0" err="1">
                <a:ln>
                  <a:noFill/>
                </a:ln>
                <a:effectLst/>
                <a:latin typeface="+mn-lt"/>
              </a:rPr>
              <a:t>almacénalo</a:t>
            </a:r>
            <a:r>
              <a:rPr kumimoji="0" lang="en-US" altLang="es-MX" sz="1400" b="0" i="0" u="none" strike="noStrike" cap="none" normalizeH="0" baseline="0" dirty="0">
                <a:ln>
                  <a:noFill/>
                </a:ln>
                <a:effectLst/>
                <a:latin typeface="+mn-lt"/>
              </a:rPr>
              <a:t> en una variable </a:t>
            </a:r>
            <a:r>
              <a:rPr kumimoji="0" lang="en-US" altLang="es-MX" sz="1400" b="0" i="0" u="none" strike="noStrike" cap="none" normalizeH="0" baseline="0" dirty="0" err="1">
                <a:ln>
                  <a:noFill/>
                </a:ln>
                <a:effectLst/>
                <a:latin typeface="+mn-lt"/>
              </a:rPr>
              <a:t>llamada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eliminado</a:t>
            </a:r>
            <a:r>
              <a:rPr kumimoji="0" lang="en-US" altLang="es-MX" sz="1400" b="0" i="0" u="none" strike="noStrike" cap="none" normalizeH="0" baseline="0" dirty="0">
                <a:ln>
                  <a:noFill/>
                </a:ln>
                <a:effectLst/>
                <a:latin typeface="+mn-lt"/>
              </a:rPr>
              <a:t>.</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Utiliza</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métodos</a:t>
            </a:r>
            <a:r>
              <a:rPr kumimoji="0" lang="en-US" altLang="es-MX" sz="1400" b="1" i="0" u="none" strike="noStrike" cap="none" normalizeH="0" baseline="0" dirty="0">
                <a:ln>
                  <a:noFill/>
                </a:ln>
                <a:effectLst/>
                <a:latin typeface="+mn-lt"/>
              </a:rPr>
              <a:t> de </a:t>
            </a:r>
            <a:r>
              <a:rPr kumimoji="0" lang="en-US" altLang="es-MX" sz="1400" b="1" i="0" u="none" strike="noStrike" cap="none" normalizeH="0" baseline="0" dirty="0" err="1">
                <a:ln>
                  <a:noFill/>
                </a:ln>
                <a:effectLst/>
                <a:latin typeface="+mn-lt"/>
              </a:rPr>
              <a:t>listas</a:t>
            </a:r>
            <a:r>
              <a:rPr kumimoji="0" lang="en-US" altLang="es-MX" sz="1400" b="1" i="0" u="none" strike="noStrike" cap="none" normalizeH="0" baseline="0" dirty="0">
                <a:ln>
                  <a:noFill/>
                </a:ln>
                <a:effectLst/>
                <a:latin typeface="+mn-lt"/>
              </a:rPr>
              <a:t> </a:t>
            </a:r>
            <a:r>
              <a:rPr kumimoji="0" lang="en-US" altLang="es-MX" sz="1400" b="0" i="0" u="none" strike="noStrike" cap="none" normalizeH="0" baseline="0" dirty="0">
                <a:ln>
                  <a:noFill/>
                </a:ln>
                <a:effectLst/>
                <a:latin typeface="+mn-lt"/>
              </a:rPr>
              <a:t>sin </a:t>
            </a:r>
            <a:r>
              <a:rPr kumimoji="0" lang="en-US" altLang="es-MX" sz="1400" b="0" i="0" u="none" strike="noStrike" cap="none" normalizeH="0" baseline="0" dirty="0" err="1">
                <a:ln>
                  <a:noFill/>
                </a:ln>
                <a:effectLst/>
                <a:latin typeface="+mn-lt"/>
              </a:rPr>
              <a:t>alterar</a:t>
            </a:r>
            <a:r>
              <a:rPr kumimoji="0" lang="en-US" altLang="es-MX" sz="1400" b="0" i="0" u="none" strike="noStrike" cap="none" normalizeH="0" baseline="0" dirty="0">
                <a:ln>
                  <a:noFill/>
                </a:ln>
                <a:effectLst/>
                <a:latin typeface="+mn-lt"/>
              </a:rPr>
              <a:t> la </a:t>
            </a:r>
            <a:r>
              <a:rPr kumimoji="0" lang="en-US" altLang="es-MX" sz="1400" b="0" i="0" u="none" strike="noStrike" cap="none" normalizeH="0" baseline="0" dirty="0" err="1">
                <a:ln>
                  <a:noFill/>
                </a:ln>
                <a:effectLst/>
                <a:latin typeface="+mn-lt"/>
              </a:rPr>
              <a:t>línea</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código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ya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suministrada</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manzana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banana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1" u="none" strike="noStrike" cap="none" normalizeH="0" baseline="0" dirty="0">
                <a:ln>
                  <a:noFill/>
                </a:ln>
                <a:effectLst/>
                <a:latin typeface="+mn-lt"/>
              </a:rPr>
              <a:t>mango</a:t>
            </a: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cereza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sandía</a:t>
            </a: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p:txBody>
      </p:sp>
      <p:sp>
        <p:nvSpPr>
          <p:cNvPr id="5" name="Marcador de número de diapositiva 4">
            <a:extLst>
              <a:ext uri="{FF2B5EF4-FFF2-40B4-BE49-F238E27FC236}">
                <a16:creationId xmlns:a16="http://schemas.microsoft.com/office/drawing/2014/main" id="{301B95A2-85C2-66D7-1AAF-7638CDD0780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09715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3A5CD7-D64B-07FF-9D78-272EFD423FA2}"/>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Diccionarios</a:t>
            </a:r>
          </a:p>
        </p:txBody>
      </p:sp>
      <p:sp>
        <p:nvSpPr>
          <p:cNvPr id="4" name="Marcador de pie de página 3">
            <a:extLst>
              <a:ext uri="{FF2B5EF4-FFF2-40B4-BE49-F238E27FC236}">
                <a16:creationId xmlns:a16="http://schemas.microsoft.com/office/drawing/2014/main" id="{638154E2-5C8B-5005-8F2B-4A7508A24464}"/>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9AA8E95D-642A-CA2F-F00F-F908FC24026F}"/>
              </a:ext>
            </a:extLst>
          </p:cNvPr>
          <p:cNvSpPr>
            <a:spLocks noGrp="1"/>
          </p:cNvSpPr>
          <p:nvPr>
            <p:ph idx="1"/>
          </p:nvPr>
        </p:nvSpPr>
        <p:spPr>
          <a:xfrm>
            <a:off x="-4" y="1590740"/>
            <a:ext cx="12192003" cy="5267259"/>
          </a:xfrm>
        </p:spPr>
        <p:txBody>
          <a:bodyPr anchor="ctr">
            <a:normAutofit/>
          </a:bodyPr>
          <a:lstStyle/>
          <a:p>
            <a:pPr marL="0" indent="0">
              <a:buNone/>
            </a:pPr>
            <a:r>
              <a:rPr lang="es-MX" sz="2000" dirty="0"/>
              <a:t>Los diccionarios son estructuras de datos que almacenan información en pares </a:t>
            </a:r>
            <a:r>
              <a:rPr lang="es-MX" sz="2000" dirty="0" err="1"/>
              <a:t>clave:valor</a:t>
            </a:r>
            <a:r>
              <a:rPr lang="es-MX" sz="2000" dirty="0"/>
              <a:t>. Son especialmente útiles para guardar y recuperar información a partir de los nombres de sus claves (no utilizan índices).</a:t>
            </a:r>
          </a:p>
          <a:p>
            <a:pPr marL="0" indent="0">
              <a:buNone/>
            </a:pPr>
            <a:endParaRPr lang="es-MX" sz="2000" dirty="0"/>
          </a:p>
          <a:p>
            <a:pPr marL="0" indent="0">
              <a:buNone/>
            </a:pPr>
            <a:r>
              <a:rPr lang="es-MX" sz="2000" dirty="0" err="1"/>
              <a:t>mi_diccionario</a:t>
            </a:r>
            <a:r>
              <a:rPr lang="es-MX" sz="2000" dirty="0"/>
              <a:t> = {"</a:t>
            </a:r>
            <a:r>
              <a:rPr lang="es-MX" sz="2000" dirty="0" err="1"/>
              <a:t>curso":"Python</a:t>
            </a:r>
            <a:r>
              <a:rPr lang="es-MX" sz="2000" dirty="0"/>
              <a:t> TOTAL" , "</a:t>
            </a:r>
            <a:r>
              <a:rPr lang="es-MX" sz="2000" dirty="0" err="1"/>
              <a:t>clase":"Diccionarios</a:t>
            </a:r>
            <a:r>
              <a:rPr lang="es-MX" sz="2000" dirty="0"/>
              <a:t>"} </a:t>
            </a:r>
          </a:p>
          <a:p>
            <a:pPr marL="0" indent="0">
              <a:buNone/>
            </a:pPr>
            <a:r>
              <a:rPr lang="es-MX" sz="2000" dirty="0"/>
              <a:t>agregar nuevos datos, o modificarlos</a:t>
            </a:r>
          </a:p>
          <a:p>
            <a:pPr marL="0" indent="0">
              <a:buNone/>
            </a:pPr>
            <a:endParaRPr lang="es-MX" sz="2000" dirty="0"/>
          </a:p>
          <a:p>
            <a:pPr marL="0" indent="0">
              <a:buNone/>
            </a:pPr>
            <a:r>
              <a:rPr lang="es-MX" sz="2000" dirty="0" err="1"/>
              <a:t>mi_diccionario</a:t>
            </a:r>
            <a:r>
              <a:rPr lang="es-MX" sz="2000" dirty="0"/>
              <a:t>["recursos"] = ["notas" , "ejercicios"]</a:t>
            </a:r>
          </a:p>
          <a:p>
            <a:pPr marL="0" indent="0">
              <a:buNone/>
            </a:pPr>
            <a:endParaRPr lang="es-MX" sz="2000" dirty="0"/>
          </a:p>
          <a:p>
            <a:pPr marL="0" indent="0">
              <a:buNone/>
            </a:pPr>
            <a:r>
              <a:rPr lang="es-MX" sz="2000" dirty="0"/>
              <a:t>acceso a valores a través del nombre de las claves</a:t>
            </a:r>
          </a:p>
          <a:p>
            <a:pPr marL="0" indent="0">
              <a:buNone/>
            </a:pPr>
            <a:r>
              <a:rPr lang="es-MX" sz="2000" dirty="0" err="1"/>
              <a:t>print</a:t>
            </a:r>
            <a:r>
              <a:rPr lang="es-MX" sz="2000" dirty="0"/>
              <a:t>(</a:t>
            </a:r>
            <a:r>
              <a:rPr lang="es-MX" sz="2000" dirty="0" err="1"/>
              <a:t>mi_diccionario</a:t>
            </a:r>
            <a:r>
              <a:rPr lang="es-MX" sz="2000" dirty="0"/>
              <a:t>["recursos"][1]) &gt;&gt; "ejercicios“</a:t>
            </a:r>
          </a:p>
          <a:p>
            <a:pPr marL="0" indent="0">
              <a:buNone/>
            </a:pPr>
            <a:endParaRPr lang="es-MX" sz="2000" dirty="0"/>
          </a:p>
          <a:p>
            <a:pPr marL="0" indent="0">
              <a:buNone/>
            </a:pPr>
            <a:r>
              <a:rPr lang="es-MX" sz="2000" dirty="0"/>
              <a:t>A partir de Python 3.7+, los diccionarios son tipos de datos ordenados, en el sentido que dicho orden se mantiene según su orden de inserción para aumentar la eficiencia en el uso de la memoria.</a:t>
            </a:r>
          </a:p>
        </p:txBody>
      </p:sp>
      <p:sp>
        <p:nvSpPr>
          <p:cNvPr id="5" name="Marcador de número de diapositiva 4">
            <a:extLst>
              <a:ext uri="{FF2B5EF4-FFF2-40B4-BE49-F238E27FC236}">
                <a16:creationId xmlns:a16="http://schemas.microsoft.com/office/drawing/2014/main" id="{5E7D074E-C3E2-06B0-9AB8-80CED08AB5C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63</a:t>
            </a:fld>
            <a:endParaRPr lang="es-MX" sz="1100">
              <a:solidFill>
                <a:schemeClr val="tx1">
                  <a:lumMod val="50000"/>
                  <a:lumOff val="50000"/>
                </a:schemeClr>
              </a:solidFill>
            </a:endParaRPr>
          </a:p>
        </p:txBody>
      </p:sp>
    </p:spTree>
    <p:extLst>
      <p:ext uri="{BB962C8B-B14F-4D97-AF65-F5344CB8AC3E}">
        <p14:creationId xmlns:p14="http://schemas.microsoft.com/office/powerpoint/2010/main" val="421644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724F3-279C-BEC8-3229-6727D519EB4F}"/>
              </a:ext>
            </a:extLst>
          </p:cNvPr>
          <p:cNvSpPr>
            <a:spLocks noGrp="1"/>
          </p:cNvSpPr>
          <p:nvPr>
            <p:ph type="title"/>
          </p:nvPr>
        </p:nvSpPr>
        <p:spPr>
          <a:xfrm>
            <a:off x="0" y="0"/>
            <a:ext cx="10515600" cy="1325563"/>
          </a:xfrm>
        </p:spPr>
        <p:txBody>
          <a:bodyPr/>
          <a:lstStyle/>
          <a:p>
            <a:r>
              <a:rPr lang="es-MX" dirty="0"/>
              <a:t>Ejercicios</a:t>
            </a:r>
          </a:p>
        </p:txBody>
      </p:sp>
      <p:sp>
        <p:nvSpPr>
          <p:cNvPr id="4" name="Marcador de pie de página 3">
            <a:extLst>
              <a:ext uri="{FF2B5EF4-FFF2-40B4-BE49-F238E27FC236}">
                <a16:creationId xmlns:a16="http://schemas.microsoft.com/office/drawing/2014/main" id="{EA9C4F1F-B19B-59E1-97C2-3E8B225AC4ED}"/>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50E7082D-6446-8F42-55A3-173EA89DA3E1}"/>
              </a:ext>
            </a:extLst>
          </p:cNvPr>
          <p:cNvSpPr>
            <a:spLocks noGrp="1"/>
          </p:cNvSpPr>
          <p:nvPr>
            <p:ph type="sldNum" sz="quarter" idx="12"/>
          </p:nvPr>
        </p:nvSpPr>
        <p:spPr/>
        <p:txBody>
          <a:bodyPr/>
          <a:lstStyle/>
          <a:p>
            <a:fld id="{4EA4A3B0-B5DF-4E2B-B48F-E4B7B7872040}" type="slidenum">
              <a:rPr lang="es-MX" smtClean="0"/>
              <a:t>64</a:t>
            </a:fld>
            <a:endParaRPr lang="es-MX"/>
          </a:p>
        </p:txBody>
      </p:sp>
      <p:sp>
        <p:nvSpPr>
          <p:cNvPr id="6" name="Rectangle 1">
            <a:extLst>
              <a:ext uri="{FF2B5EF4-FFF2-40B4-BE49-F238E27FC236}">
                <a16:creationId xmlns:a16="http://schemas.microsoft.com/office/drawing/2014/main" id="{77DD6B6B-87E2-9F61-CF0F-90EB9552E092}"/>
              </a:ext>
            </a:extLst>
          </p:cNvPr>
          <p:cNvSpPr>
            <a:spLocks noGrp="1" noChangeArrowheads="1"/>
          </p:cNvSpPr>
          <p:nvPr>
            <p:ph idx="1"/>
          </p:nvPr>
        </p:nvSpPr>
        <p:spPr bwMode="auto">
          <a:xfrm>
            <a:off x="838200" y="3478074"/>
            <a:ext cx="65"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000"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000"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B01FAF0-C971-E388-6DC2-B8F89CD4985C}"/>
              </a:ext>
            </a:extLst>
          </p:cNvPr>
          <p:cNvSpPr>
            <a:spLocks noChangeArrowheads="1"/>
          </p:cNvSpPr>
          <p:nvPr/>
        </p:nvSpPr>
        <p:spPr bwMode="auto">
          <a:xfrm>
            <a:off x="19050" y="1747063"/>
            <a:ext cx="12192000"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0" i="0" u="none" strike="noStrike" cap="none" normalizeH="0" baseline="0" dirty="0">
                <a:ln>
                  <a:noFill/>
                </a:ln>
                <a:solidFill>
                  <a:srgbClr val="1C1D1F"/>
                </a:solidFill>
                <a:effectLst/>
                <a:latin typeface="udemy sans"/>
              </a:rPr>
              <a:t>Crea una función </a:t>
            </a:r>
            <a:r>
              <a:rPr kumimoji="0" lang="es-MX" altLang="es-MX" sz="1400" b="0" i="0" u="none" strike="noStrike" cap="none" normalizeH="0" baseline="0" dirty="0" err="1">
                <a:ln>
                  <a:noFill/>
                </a:ln>
                <a:solidFill>
                  <a:srgbClr val="1C1D1F"/>
                </a:solidFill>
                <a:effectLst/>
                <a:latin typeface="udemy sans"/>
              </a:rPr>
              <a:t>print</a:t>
            </a:r>
            <a:r>
              <a:rPr kumimoji="0" lang="es-MX" altLang="es-MX" sz="1400" b="0" i="0" u="none" strike="noStrike" cap="none" normalizeH="0" baseline="0" dirty="0">
                <a:ln>
                  <a:noFill/>
                </a:ln>
                <a:solidFill>
                  <a:srgbClr val="1C1D1F"/>
                </a:solidFill>
                <a:effectLst/>
                <a:latin typeface="udemy sans"/>
              </a:rPr>
              <a:t> que devuelva del segundo </a:t>
            </a:r>
            <a:r>
              <a:rPr kumimoji="0" lang="es-MX" altLang="es-MX" sz="1400" b="0" i="0" u="none" strike="noStrike" cap="none" normalizeH="0" baseline="0" dirty="0" err="1">
                <a:ln>
                  <a:noFill/>
                </a:ln>
                <a:solidFill>
                  <a:srgbClr val="1C1D1F"/>
                </a:solidFill>
                <a:effectLst/>
                <a:latin typeface="udemy sans"/>
              </a:rPr>
              <a:t>item</a:t>
            </a:r>
            <a:r>
              <a:rPr kumimoji="0" lang="es-MX" altLang="es-MX" sz="1400" b="0" i="0" u="none" strike="noStrike" cap="none" normalizeH="0" baseline="0" dirty="0">
                <a:ln>
                  <a:noFill/>
                </a:ln>
                <a:solidFill>
                  <a:srgbClr val="1C1D1F"/>
                </a:solidFill>
                <a:effectLst/>
                <a:latin typeface="udemy sans"/>
              </a:rPr>
              <a:t> de la lista llamada </a:t>
            </a:r>
            <a:r>
              <a:rPr kumimoji="0" lang="es-MX" altLang="es-MX" sz="1400" b="0" i="0" u="none" strike="noStrike" cap="none" normalizeH="0" baseline="0" dirty="0">
                <a:ln>
                  <a:noFill/>
                </a:ln>
                <a:solidFill>
                  <a:srgbClr val="B4690E"/>
                </a:solidFill>
                <a:effectLst/>
                <a:latin typeface="sfmono-regular"/>
              </a:rPr>
              <a:t>points2</a:t>
            </a:r>
            <a:r>
              <a:rPr kumimoji="0" lang="es-MX" altLang="es-MX" sz="1400" b="0" i="0" u="none" strike="noStrike" cap="none" normalizeH="0" baseline="0" dirty="0">
                <a:ln>
                  <a:noFill/>
                </a:ln>
                <a:solidFill>
                  <a:srgbClr val="1C1D1F"/>
                </a:solidFill>
                <a:effectLst/>
                <a:latin typeface="udemy sans"/>
              </a:rPr>
              <a:t>, dentro del siguiente diccionario.</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Si el valor 300 cambiara en el futuro, el código debería funcionar igual para devolver el valor que se encuentre en esa misma posición. </a:t>
            </a:r>
            <a:r>
              <a:rPr kumimoji="0" lang="es-MX" altLang="es-MX" sz="1400" b="1" i="0" u="none" strike="noStrike" cap="none" normalizeH="0" baseline="0" dirty="0">
                <a:ln>
                  <a:noFill/>
                </a:ln>
                <a:solidFill>
                  <a:srgbClr val="1C1D1F"/>
                </a:solidFill>
                <a:effectLst/>
                <a:latin typeface="udemy sans"/>
              </a:rPr>
              <a:t>Para ello, deberás hacer referencia a los nombres de las claves y/o índices según corresponda.</a:t>
            </a:r>
            <a:endParaRPr lang="es-MX" altLang="es-MX" sz="1400" b="1"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err="1">
                <a:ln>
                  <a:noFill/>
                </a:ln>
                <a:solidFill>
                  <a:schemeClr val="tx1"/>
                </a:solidFill>
                <a:effectLst/>
              </a:rPr>
              <a:t>mi_dict</a:t>
            </a:r>
            <a:r>
              <a:rPr kumimoji="0" lang="es-MX" altLang="es-MX" sz="1400" b="0" i="0" u="none" strike="noStrike" cap="none" normalizeH="0" baseline="0" dirty="0">
                <a:ln>
                  <a:noFill/>
                </a:ln>
                <a:solidFill>
                  <a:schemeClr val="tx1"/>
                </a:solidFill>
                <a:effectLst/>
              </a:rPr>
              <a:t> = {"valores_1":{"v1":3,"v2":6},"puntos":{"points1":9,"points2":[10,300,15]}}</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0" i="0" u="none" strike="noStrike" cap="none" normalizeH="0" baseline="0" dirty="0">
                <a:ln>
                  <a:noFill/>
                </a:ln>
                <a:solidFill>
                  <a:srgbClr val="1C1D1F"/>
                </a:solidFill>
                <a:effectLst/>
                <a:latin typeface="udemy sans"/>
              </a:rPr>
              <a:t>Crea un diccionario llamado </a:t>
            </a:r>
            <a:r>
              <a:rPr kumimoji="0" lang="es-MX" altLang="es-MX" sz="1400" b="0" i="0" u="none" strike="noStrike" cap="none" normalizeH="0" baseline="0" dirty="0" err="1">
                <a:ln>
                  <a:noFill/>
                </a:ln>
                <a:solidFill>
                  <a:srgbClr val="B4690E"/>
                </a:solidFill>
                <a:effectLst/>
                <a:latin typeface="sfmono-regular"/>
              </a:rPr>
              <a:t>mi_dic</a:t>
            </a:r>
            <a:r>
              <a:rPr kumimoji="0" lang="es-MX" altLang="es-MX" sz="1400" b="0" i="0" u="none" strike="noStrike" cap="none" normalizeH="0" baseline="0" dirty="0">
                <a:ln>
                  <a:noFill/>
                </a:ln>
                <a:solidFill>
                  <a:srgbClr val="1C1D1F"/>
                </a:solidFill>
                <a:effectLst/>
                <a:latin typeface="udemy sans"/>
              </a:rPr>
              <a:t> que almacene la siguiente información de una persona:</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nombre</a:t>
            </a:r>
            <a:r>
              <a:rPr kumimoji="0" lang="es-MX" altLang="es-MX" sz="1400" b="0" i="0" u="none" strike="noStrike" cap="none" normalizeH="0" baseline="0" dirty="0">
                <a:ln>
                  <a:noFill/>
                </a:ln>
                <a:solidFill>
                  <a:srgbClr val="1C1D1F"/>
                </a:solidFill>
                <a:effectLst/>
                <a:latin typeface="udemy sans"/>
              </a:rPr>
              <a:t>: Karen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apellido</a:t>
            </a:r>
            <a:r>
              <a:rPr kumimoji="0" lang="es-MX" altLang="es-MX" sz="1400" b="0" i="0" u="none" strike="noStrike" cap="none" normalizeH="0" baseline="0" dirty="0">
                <a:ln>
                  <a:noFill/>
                </a:ln>
                <a:solidFill>
                  <a:srgbClr val="1C1D1F"/>
                </a:solidFill>
                <a:effectLst/>
                <a:latin typeface="udemy sans"/>
              </a:rPr>
              <a:t>: </a:t>
            </a:r>
            <a:r>
              <a:rPr kumimoji="0" lang="es-MX" altLang="es-MX" sz="1400" b="0" i="0" u="none" strike="noStrike" cap="none" normalizeH="0" baseline="0" dirty="0" err="1">
                <a:ln>
                  <a:noFill/>
                </a:ln>
                <a:solidFill>
                  <a:srgbClr val="1C1D1F"/>
                </a:solidFill>
                <a:effectLst/>
                <a:latin typeface="udemy sans"/>
              </a:rPr>
              <a:t>Jurgens</a:t>
            </a:r>
            <a:endParaRPr kumimoji="0" lang="es-MX" altLang="es-MX" sz="14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edad</a:t>
            </a:r>
            <a:r>
              <a:rPr kumimoji="0" lang="es-MX" altLang="es-MX" sz="1400" b="0" i="0" u="none" strike="noStrike" cap="none" normalizeH="0" baseline="0" dirty="0">
                <a:ln>
                  <a:noFill/>
                </a:ln>
                <a:solidFill>
                  <a:srgbClr val="1C1D1F"/>
                </a:solidFill>
                <a:effectLst/>
                <a:latin typeface="udemy sans"/>
              </a:rPr>
              <a:t>: 35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ocupacion</a:t>
            </a:r>
            <a:r>
              <a:rPr kumimoji="0" lang="es-MX" altLang="es-MX" sz="1400" b="0" i="0" u="none" strike="noStrike" cap="none" normalizeH="0" baseline="0" dirty="0">
                <a:ln>
                  <a:noFill/>
                </a:ln>
                <a:solidFill>
                  <a:srgbClr val="1C1D1F"/>
                </a:solidFill>
                <a:effectLst/>
                <a:latin typeface="udemy sans"/>
              </a:rPr>
              <a:t>: Periodista</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Los nombres de las claves y valores deben ser iguales a la consigna.</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1" i="0" u="none" strike="noStrike" cap="none" normalizeH="0" baseline="0" dirty="0">
                <a:ln>
                  <a:noFill/>
                </a:ln>
                <a:solidFill>
                  <a:srgbClr val="1C1D1F"/>
                </a:solidFill>
                <a:effectLst/>
                <a:latin typeface="udemy sans"/>
              </a:rPr>
              <a:t>Actualiza </a:t>
            </a:r>
            <a:r>
              <a:rPr kumimoji="0" lang="es-MX" altLang="es-MX" sz="1400" b="0" i="0" u="none" strike="noStrike" cap="none" normalizeH="0" baseline="0" dirty="0">
                <a:ln>
                  <a:noFill/>
                </a:ln>
                <a:solidFill>
                  <a:srgbClr val="1C1D1F"/>
                </a:solidFill>
                <a:effectLst/>
                <a:latin typeface="udemy sans"/>
              </a:rPr>
              <a:t>la información de nuestro diccionario llamado </a:t>
            </a:r>
            <a:r>
              <a:rPr kumimoji="0" lang="es-MX" altLang="es-MX" sz="1400" b="0" i="0" u="none" strike="noStrike" cap="none" normalizeH="0" baseline="0" dirty="0" err="1">
                <a:ln>
                  <a:noFill/>
                </a:ln>
                <a:solidFill>
                  <a:srgbClr val="B4690E"/>
                </a:solidFill>
                <a:effectLst/>
                <a:latin typeface="sfmono-regular"/>
              </a:rPr>
              <a:t>mi_dic</a:t>
            </a:r>
            <a:r>
              <a:rPr kumimoji="0" lang="es-MX" altLang="es-MX" sz="1400" b="0" i="0" u="none" strike="noStrike" cap="none" normalizeH="0" baseline="0" dirty="0">
                <a:ln>
                  <a:noFill/>
                </a:ln>
                <a:solidFill>
                  <a:srgbClr val="1C1D1F"/>
                </a:solidFill>
                <a:effectLst/>
                <a:latin typeface="udemy sans"/>
              </a:rPr>
              <a:t>  </a:t>
            </a:r>
            <a:r>
              <a:rPr kumimoji="0" lang="es-MX" altLang="es-MX" sz="1400" b="1" i="0" u="none" strike="noStrike" cap="none" normalizeH="0" baseline="0" dirty="0">
                <a:ln>
                  <a:noFill/>
                </a:ln>
                <a:solidFill>
                  <a:srgbClr val="1C1D1F"/>
                </a:solidFill>
                <a:effectLst/>
                <a:latin typeface="udemy sans"/>
              </a:rPr>
              <a:t>(reasignando nuevos valores a las claves según corresponda)</a:t>
            </a:r>
            <a:r>
              <a:rPr kumimoji="0" lang="es-MX" altLang="es-MX" sz="1400" b="0" i="0" u="none" strike="noStrike" cap="none" normalizeH="0" baseline="0" dirty="0">
                <a:ln>
                  <a:noFill/>
                </a:ln>
                <a:solidFill>
                  <a:srgbClr val="1C1D1F"/>
                </a:solidFill>
                <a:effectLst/>
                <a:latin typeface="udemy sans"/>
              </a:rPr>
              <a:t>, y agrega una nueva clave llamada "</a:t>
            </a:r>
            <a:r>
              <a:rPr kumimoji="0" lang="es-MX" altLang="es-MX" sz="1400" b="0" i="0" u="none" strike="noStrike" cap="none" normalizeH="0" baseline="0" dirty="0" err="1">
                <a:ln>
                  <a:noFill/>
                </a:ln>
                <a:solidFill>
                  <a:srgbClr val="1C1D1F"/>
                </a:solidFill>
                <a:effectLst/>
                <a:latin typeface="udemy sans"/>
              </a:rPr>
              <a:t>pais</a:t>
            </a:r>
            <a:r>
              <a:rPr kumimoji="0" lang="es-MX" altLang="es-MX" sz="1400" b="0" i="0" u="none" strike="noStrike" cap="none" normalizeH="0" baseline="0" dirty="0">
                <a:ln>
                  <a:noFill/>
                </a:ln>
                <a:solidFill>
                  <a:srgbClr val="1C1D1F"/>
                </a:solidFill>
                <a:effectLst/>
                <a:latin typeface="udemy sans"/>
              </a:rPr>
              <a:t>" (sin tilde). Los nuevos datos son:</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nombre</a:t>
            </a:r>
            <a:r>
              <a:rPr kumimoji="0" lang="es-MX" altLang="es-MX" sz="1400" b="0" i="0" u="none" strike="noStrike" cap="none" normalizeH="0" baseline="0" dirty="0">
                <a:ln>
                  <a:noFill/>
                </a:ln>
                <a:solidFill>
                  <a:srgbClr val="1C1D1F"/>
                </a:solidFill>
                <a:effectLst/>
                <a:latin typeface="udemy sans"/>
              </a:rPr>
              <a:t>: Karen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apellido</a:t>
            </a:r>
            <a:r>
              <a:rPr kumimoji="0" lang="es-MX" altLang="es-MX" sz="1400" b="0" i="0" u="none" strike="noStrike" cap="none" normalizeH="0" baseline="0" dirty="0">
                <a:ln>
                  <a:noFill/>
                </a:ln>
                <a:solidFill>
                  <a:srgbClr val="1C1D1F"/>
                </a:solidFill>
                <a:effectLst/>
                <a:latin typeface="udemy sans"/>
              </a:rPr>
              <a:t>: </a:t>
            </a:r>
            <a:r>
              <a:rPr kumimoji="0" lang="es-MX" altLang="es-MX" sz="1400" b="0" i="0" u="none" strike="noStrike" cap="none" normalizeH="0" baseline="0" dirty="0" err="1">
                <a:ln>
                  <a:noFill/>
                </a:ln>
                <a:solidFill>
                  <a:srgbClr val="1C1D1F"/>
                </a:solidFill>
                <a:effectLst/>
                <a:latin typeface="udemy sans"/>
              </a:rPr>
              <a:t>Jurgens</a:t>
            </a:r>
            <a:endParaRPr kumimoji="0" lang="es-MX" altLang="es-MX" sz="14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edad</a:t>
            </a:r>
            <a:r>
              <a:rPr kumimoji="0" lang="es-MX" altLang="es-MX" sz="1400" b="0" i="0" u="none" strike="noStrike" cap="none" normalizeH="0" baseline="0" dirty="0">
                <a:ln>
                  <a:noFill/>
                </a:ln>
                <a:solidFill>
                  <a:srgbClr val="1C1D1F"/>
                </a:solidFill>
                <a:effectLst/>
                <a:latin typeface="udemy sans"/>
              </a:rPr>
              <a:t>: 36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ocupacion</a:t>
            </a:r>
            <a:r>
              <a:rPr kumimoji="0" lang="es-MX" altLang="es-MX" sz="1400" b="0" i="0" u="none" strike="noStrike" cap="none" normalizeH="0" baseline="0" dirty="0">
                <a:ln>
                  <a:noFill/>
                </a:ln>
                <a:solidFill>
                  <a:srgbClr val="1C1D1F"/>
                </a:solidFill>
                <a:effectLst/>
                <a:latin typeface="udemy sans"/>
              </a:rPr>
              <a:t>: Editora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pais</a:t>
            </a:r>
            <a:r>
              <a:rPr kumimoji="0" lang="es-MX" altLang="es-MX" sz="1400" b="0" i="0" u="none" strike="noStrike" cap="none" normalizeH="0" baseline="0" dirty="0">
                <a:ln>
                  <a:noFill/>
                </a:ln>
                <a:solidFill>
                  <a:srgbClr val="1C1D1F"/>
                </a:solidFill>
                <a:effectLst/>
                <a:latin typeface="udemy sans"/>
              </a:rPr>
              <a:t>: Colombia</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para ello, </a:t>
            </a:r>
            <a:r>
              <a:rPr kumimoji="0" lang="es-MX" altLang="es-MX" sz="1400" b="1" i="1" u="none" strike="noStrike" cap="none" normalizeH="0" baseline="0" dirty="0">
                <a:ln>
                  <a:noFill/>
                </a:ln>
                <a:solidFill>
                  <a:srgbClr val="1C1D1F"/>
                </a:solidFill>
                <a:effectLst/>
                <a:latin typeface="udemy sans"/>
              </a:rPr>
              <a:t>no debes cambiar la línea de código ya escrita</a:t>
            </a:r>
            <a:r>
              <a:rPr kumimoji="0" lang="es-MX" altLang="es-MX" sz="1400" b="0" i="0" u="none" strike="noStrike" cap="none" normalizeH="0" baseline="0" dirty="0">
                <a:ln>
                  <a:noFill/>
                </a:ln>
                <a:solidFill>
                  <a:srgbClr val="1C1D1F"/>
                </a:solidFill>
                <a:effectLst/>
                <a:latin typeface="udemy sans"/>
              </a:rPr>
              <a:t>, sino actualizar los valores mediante métodos de diccionarios.</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dirty="0">
              <a:ln>
                <a:noFill/>
              </a:ln>
              <a:solidFill>
                <a:schemeClr val="tx1"/>
              </a:solidFill>
              <a:effectLst/>
            </a:endParaRPr>
          </a:p>
        </p:txBody>
      </p:sp>
      <p:sp>
        <p:nvSpPr>
          <p:cNvPr id="8" name="Rectangle 3">
            <a:extLst>
              <a:ext uri="{FF2B5EF4-FFF2-40B4-BE49-F238E27FC236}">
                <a16:creationId xmlns:a16="http://schemas.microsoft.com/office/drawing/2014/main" id="{13ED8BBA-787E-2CFC-E119-CD95BA839FF7}"/>
              </a:ext>
            </a:extLst>
          </p:cNvPr>
          <p:cNvSpPr>
            <a:spLocks noChangeArrowheads="1"/>
          </p:cNvSpPr>
          <p:nvPr/>
        </p:nvSpPr>
        <p:spPr bwMode="auto">
          <a:xfrm>
            <a:off x="0" y="136234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1009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A6B759-7EEE-A9E9-C3FD-DF5B623D6DE4}"/>
              </a:ext>
            </a:extLst>
          </p:cNvPr>
          <p:cNvSpPr>
            <a:spLocks noGrp="1"/>
          </p:cNvSpPr>
          <p:nvPr>
            <p:ph type="title"/>
          </p:nvPr>
        </p:nvSpPr>
        <p:spPr>
          <a:xfrm>
            <a:off x="1371599" y="294538"/>
            <a:ext cx="9895951" cy="1033669"/>
          </a:xfrm>
        </p:spPr>
        <p:txBody>
          <a:bodyPr>
            <a:normAutofit fontScale="90000"/>
          </a:bodyPr>
          <a:lstStyle/>
          <a:p>
            <a:r>
              <a:rPr lang="es-MX" sz="2200" i="1" dirty="0" err="1">
                <a:solidFill>
                  <a:schemeClr val="bg1"/>
                </a:solidFill>
              </a:rPr>
              <a:t>Tuples</a:t>
            </a:r>
            <a:r>
              <a:rPr lang="es-MX" sz="2200" i="1" dirty="0">
                <a:solidFill>
                  <a:schemeClr val="bg1"/>
                </a:solidFill>
              </a:rPr>
              <a:t> </a:t>
            </a:r>
            <a:br>
              <a:rPr lang="es-MX" sz="2200" i="1" dirty="0">
                <a:solidFill>
                  <a:schemeClr val="bg1"/>
                </a:solidFill>
              </a:rPr>
            </a:br>
            <a:r>
              <a:rPr lang="es-MX" sz="2200" dirty="0">
                <a:solidFill>
                  <a:schemeClr val="bg1"/>
                </a:solidFill>
              </a:rPr>
              <a:t>Los </a:t>
            </a:r>
            <a:r>
              <a:rPr lang="es-MX" sz="2200" dirty="0" err="1">
                <a:solidFill>
                  <a:schemeClr val="bg1"/>
                </a:solidFill>
              </a:rPr>
              <a:t>tuples</a:t>
            </a:r>
            <a:r>
              <a:rPr lang="es-MX" sz="2200" dirty="0">
                <a:solidFill>
                  <a:schemeClr val="bg1"/>
                </a:solidFill>
              </a:rPr>
              <a:t> o tuplas, son estructuras de datos que almacenan múltiples elementos en una única variable. Se caracterizan por ser ordenadas e inmutables. Esta característica las hace más eficientes en memoria y a prueba de daños.</a:t>
            </a:r>
            <a:br>
              <a:rPr lang="es-MX" sz="4000" dirty="0"/>
            </a:br>
            <a:endParaRPr lang="es-MX" sz="4000" i="1" dirty="0">
              <a:solidFill>
                <a:srgbClr val="FFFFFF"/>
              </a:solidFill>
            </a:endParaRPr>
          </a:p>
        </p:txBody>
      </p:sp>
      <p:sp>
        <p:nvSpPr>
          <p:cNvPr id="4" name="Marcador de pie de página 3">
            <a:extLst>
              <a:ext uri="{FF2B5EF4-FFF2-40B4-BE49-F238E27FC236}">
                <a16:creationId xmlns:a16="http://schemas.microsoft.com/office/drawing/2014/main" id="{E5B8AEDC-56C4-E53A-C2CC-AE2FD9E8B1BA}"/>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03A72F4B-9404-6BD6-ED36-030500B7430B}"/>
              </a:ext>
            </a:extLst>
          </p:cNvPr>
          <p:cNvSpPr>
            <a:spLocks noGrp="1"/>
          </p:cNvSpPr>
          <p:nvPr>
            <p:ph idx="1"/>
          </p:nvPr>
        </p:nvSpPr>
        <p:spPr>
          <a:xfrm>
            <a:off x="-3" y="1597432"/>
            <a:ext cx="12191998" cy="5260568"/>
          </a:xfrm>
        </p:spPr>
        <p:txBody>
          <a:bodyPr anchor="ctr">
            <a:normAutofit lnSpcReduction="10000"/>
          </a:bodyPr>
          <a:lstStyle/>
          <a:p>
            <a:pPr marL="0" indent="0">
              <a:buNone/>
            </a:pPr>
            <a:endParaRPr lang="es-MX" sz="1700" dirty="0"/>
          </a:p>
          <a:p>
            <a:pPr marL="0" indent="0">
              <a:buNone/>
            </a:pPr>
            <a:r>
              <a:rPr lang="es-MX" sz="2000" dirty="0" err="1"/>
              <a:t>mi_tuple</a:t>
            </a:r>
            <a:r>
              <a:rPr lang="es-MX" sz="2000" dirty="0"/>
              <a:t> = (1, "dos" , [3.33, "cuatro"], (5.0, 6))</a:t>
            </a:r>
          </a:p>
          <a:p>
            <a:pPr marL="0" indent="0">
              <a:buNone/>
            </a:pPr>
            <a:r>
              <a:rPr lang="es-MX" sz="2000" dirty="0"/>
              <a:t>indexado (acceso a datos)</a:t>
            </a:r>
          </a:p>
          <a:p>
            <a:pPr marL="0" indent="0">
              <a:buNone/>
            </a:pPr>
            <a:r>
              <a:rPr lang="es-MX" sz="2000" dirty="0"/>
              <a:t>	</a:t>
            </a:r>
            <a:r>
              <a:rPr lang="es-MX" sz="2000" dirty="0" err="1"/>
              <a:t>print</a:t>
            </a:r>
            <a:r>
              <a:rPr lang="es-MX" sz="2000" dirty="0"/>
              <a:t>(</a:t>
            </a:r>
            <a:r>
              <a:rPr lang="es-MX" sz="2000" dirty="0" err="1"/>
              <a:t>mi_tuple</a:t>
            </a:r>
            <a:r>
              <a:rPr lang="es-MX" sz="2000" dirty="0"/>
              <a:t>[3][0]) </a:t>
            </a:r>
          </a:p>
          <a:p>
            <a:pPr marL="0" indent="0">
              <a:buNone/>
            </a:pPr>
            <a:r>
              <a:rPr lang="es-MX" sz="2000" dirty="0"/>
              <a:t>	&gt;&gt; 5.0</a:t>
            </a:r>
          </a:p>
          <a:p>
            <a:pPr marL="0" indent="0">
              <a:buNone/>
            </a:pPr>
            <a:r>
              <a:rPr lang="es-MX" sz="2000" dirty="0"/>
              <a:t>casting (conversión de tipos de datos)</a:t>
            </a:r>
          </a:p>
          <a:p>
            <a:pPr marL="0" indent="0">
              <a:buNone/>
            </a:pPr>
            <a:r>
              <a:rPr lang="es-MX" sz="2000" dirty="0"/>
              <a:t>	lista_1 = </a:t>
            </a:r>
            <a:r>
              <a:rPr lang="es-MX" sz="2000" dirty="0" err="1"/>
              <a:t>list</a:t>
            </a:r>
            <a:r>
              <a:rPr lang="es-MX" sz="2000" dirty="0"/>
              <a:t>(</a:t>
            </a:r>
            <a:r>
              <a:rPr lang="es-MX" sz="2000" dirty="0" err="1"/>
              <a:t>mi_tuple</a:t>
            </a:r>
            <a:r>
              <a:rPr lang="es-MX" sz="2000" dirty="0"/>
              <a:t>) </a:t>
            </a:r>
            <a:r>
              <a:rPr lang="es-MX" sz="2000" dirty="0" err="1"/>
              <a:t>print</a:t>
            </a:r>
            <a:r>
              <a:rPr lang="es-MX" sz="2000" dirty="0"/>
              <a:t>(lista_1)</a:t>
            </a:r>
          </a:p>
          <a:p>
            <a:pPr marL="0" indent="0">
              <a:buNone/>
            </a:pPr>
            <a:r>
              <a:rPr lang="es-MX" sz="2000" dirty="0"/>
              <a:t>	 &gt;&gt; [1, "dos" , [3.33, "cuatro"], (5.0, 6)]</a:t>
            </a:r>
          </a:p>
          <a:p>
            <a:pPr marL="0" indent="0">
              <a:buNone/>
            </a:pPr>
            <a:endParaRPr lang="es-MX" sz="2400" dirty="0"/>
          </a:p>
          <a:p>
            <a:pPr marL="0" indent="0">
              <a:buNone/>
            </a:pPr>
            <a:r>
              <a:rPr lang="es-MX" sz="2400" dirty="0" err="1"/>
              <a:t>unpacking</a:t>
            </a:r>
            <a:r>
              <a:rPr lang="es-MX" sz="2400" dirty="0"/>
              <a:t> (extracción de datos)</a:t>
            </a:r>
          </a:p>
          <a:p>
            <a:pPr marL="0" indent="0">
              <a:buNone/>
            </a:pPr>
            <a:r>
              <a:rPr lang="es-MX" sz="2400" dirty="0"/>
              <a:t>	a, b, c, d = </a:t>
            </a:r>
            <a:r>
              <a:rPr lang="es-MX" sz="2400" dirty="0" err="1"/>
              <a:t>mi_tuple</a:t>
            </a:r>
            <a:r>
              <a:rPr lang="es-MX" sz="2400" dirty="0"/>
              <a:t>  </a:t>
            </a:r>
          </a:p>
          <a:p>
            <a:pPr marL="0" indent="0">
              <a:buNone/>
            </a:pPr>
            <a:r>
              <a:rPr lang="es-MX" sz="2400" dirty="0"/>
              <a:t>	</a:t>
            </a:r>
            <a:r>
              <a:rPr lang="es-MX" sz="2400" dirty="0" err="1"/>
              <a:t>print</a:t>
            </a:r>
            <a:r>
              <a:rPr lang="es-MX" sz="2400" dirty="0"/>
              <a:t>(c) </a:t>
            </a:r>
          </a:p>
          <a:p>
            <a:pPr marL="0" indent="0">
              <a:buNone/>
            </a:pPr>
            <a:r>
              <a:rPr lang="es-MX" sz="2400" dirty="0"/>
              <a:t>	&gt;&gt; [3.33, "cuatro"]</a:t>
            </a:r>
          </a:p>
          <a:p>
            <a:pPr marL="0" indent="0">
              <a:buNone/>
            </a:pPr>
            <a:endParaRPr lang="es-MX" sz="1700" dirty="0"/>
          </a:p>
          <a:p>
            <a:pPr marL="0" indent="0">
              <a:buNone/>
            </a:pPr>
            <a:endParaRPr lang="es-MX" sz="1700" dirty="0"/>
          </a:p>
        </p:txBody>
      </p:sp>
      <p:sp>
        <p:nvSpPr>
          <p:cNvPr id="5" name="Marcador de número de diapositiva 4">
            <a:extLst>
              <a:ext uri="{FF2B5EF4-FFF2-40B4-BE49-F238E27FC236}">
                <a16:creationId xmlns:a16="http://schemas.microsoft.com/office/drawing/2014/main" id="{07BC495F-B6E6-3552-9BFB-35A6B605E0C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65</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55100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2">
            <a:extLst>
              <a:ext uri="{FF2B5EF4-FFF2-40B4-BE49-F238E27FC236}">
                <a16:creationId xmlns:a16="http://schemas.microsoft.com/office/drawing/2014/main" id="{32F1025D-04E3-0C94-FDC4-7D7F1285B254}"/>
              </a:ext>
            </a:extLst>
          </p:cNvPr>
          <p:cNvSpPr>
            <a:spLocks noChangeArrowheads="1"/>
          </p:cNvSpPr>
          <p:nvPr/>
        </p:nvSpPr>
        <p:spPr bwMode="auto">
          <a:xfrm>
            <a:off x="4662488" y="952500"/>
            <a:ext cx="6902450" cy="2413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1C1D1F"/>
                </a:solidFill>
                <a:effectLst/>
                <a:latin typeface="udemy sans"/>
              </a:rPr>
              <a:t>Utiliza un método de tuplas para contar la cantidad de veces que aparece el valor </a:t>
            </a:r>
            <a:r>
              <a:rPr kumimoji="0" lang="es-MX" altLang="es-MX" sz="2800" b="0" i="0" u="none" strike="noStrike" cap="none" normalizeH="0" baseline="0">
                <a:ln>
                  <a:noFill/>
                </a:ln>
                <a:solidFill>
                  <a:srgbClr val="B4690E"/>
                </a:solidFill>
                <a:effectLst/>
                <a:latin typeface="sfmono-regular"/>
              </a:rPr>
              <a:t>2</a:t>
            </a:r>
            <a:r>
              <a:rPr kumimoji="0" lang="es-MX" altLang="es-MX" sz="2800" b="0" i="0" u="none" strike="noStrike" cap="none" normalizeH="0" baseline="0">
                <a:ln>
                  <a:noFill/>
                </a:ln>
                <a:solidFill>
                  <a:srgbClr val="1C1D1F"/>
                </a:solidFill>
                <a:effectLst/>
                <a:latin typeface="udemy sans"/>
              </a:rPr>
              <a:t> en la siguiente tupla, y muestra el resultado (integer) en pantalla:</a:t>
            </a:r>
            <a:endParaRPr kumimoji="0" lang="es-MX" altLang="es-MX" sz="28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B4690E"/>
                </a:solidFill>
                <a:effectLst/>
                <a:latin typeface="sfmono-regular"/>
              </a:rPr>
              <a:t>mi_tupla = (1, 2, 3, 2, 3, 1, 3, 2, 3, 3, 3, 1, 3, 2, 2, 1, 3, 2)</a:t>
            </a:r>
            <a:endParaRPr kumimoji="0" lang="es-MX" altLang="es-MX" sz="2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5F3C320-266B-E77C-B691-BE5307697E04}"/>
              </a:ext>
            </a:extLst>
          </p:cNvPr>
          <p:cNvSpPr>
            <a:spLocks noChangeArrowheads="1"/>
          </p:cNvSpPr>
          <p:nvPr/>
        </p:nvSpPr>
        <p:spPr bwMode="auto">
          <a:xfrm>
            <a:off x="4662488" y="3424238"/>
            <a:ext cx="6902450" cy="12906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1C1D1F"/>
                </a:solidFill>
                <a:effectLst/>
                <a:latin typeface="udemy sans"/>
              </a:rPr>
              <a:t>Convierte a </a:t>
            </a:r>
            <a:r>
              <a:rPr kumimoji="0" lang="es-MX" altLang="es-MX" sz="2800" b="1" i="0" u="none" strike="noStrike" cap="none" normalizeH="0" baseline="0">
                <a:ln>
                  <a:noFill/>
                </a:ln>
                <a:solidFill>
                  <a:srgbClr val="1C1D1F"/>
                </a:solidFill>
                <a:effectLst/>
                <a:latin typeface="udemy sans"/>
              </a:rPr>
              <a:t>lista </a:t>
            </a:r>
            <a:r>
              <a:rPr kumimoji="0" lang="es-MX" altLang="es-MX" sz="2800" b="0" i="0" u="none" strike="noStrike" cap="none" normalizeH="0" baseline="0">
                <a:ln>
                  <a:noFill/>
                </a:ln>
                <a:solidFill>
                  <a:srgbClr val="1C1D1F"/>
                </a:solidFill>
                <a:effectLst/>
                <a:latin typeface="udemy sans"/>
              </a:rPr>
              <a:t>la siguiente </a:t>
            </a:r>
            <a:r>
              <a:rPr kumimoji="0" lang="es-MX" altLang="es-MX" sz="2800" b="1" i="0" u="none" strike="noStrike" cap="none" normalizeH="0" baseline="0">
                <a:ln>
                  <a:noFill/>
                </a:ln>
                <a:solidFill>
                  <a:srgbClr val="1C1D1F"/>
                </a:solidFill>
                <a:effectLst/>
                <a:latin typeface="udemy sans"/>
              </a:rPr>
              <a:t>tupla</a:t>
            </a:r>
            <a:r>
              <a:rPr kumimoji="0" lang="es-MX" altLang="es-MX" sz="2800" b="0" i="0" u="none" strike="noStrike" cap="none" normalizeH="0" baseline="0">
                <a:ln>
                  <a:noFill/>
                </a:ln>
                <a:solidFill>
                  <a:srgbClr val="1C1D1F"/>
                </a:solidFill>
                <a:effectLst/>
                <a:latin typeface="udemy sans"/>
              </a:rPr>
              <a:t>, y almacénala en una variable llamada </a:t>
            </a:r>
            <a:r>
              <a:rPr kumimoji="0" lang="es-MX" altLang="es-MX" sz="2800" b="1" i="0" u="none" strike="noStrike" cap="none" normalizeH="0" baseline="0">
                <a:ln>
                  <a:noFill/>
                </a:ln>
                <a:solidFill>
                  <a:srgbClr val="B4690E"/>
                </a:solidFill>
                <a:effectLst/>
                <a:latin typeface="sfmono-regular"/>
              </a:rPr>
              <a:t>mi_lista</a:t>
            </a:r>
            <a:r>
              <a:rPr kumimoji="0" lang="es-MX" altLang="es-MX" sz="2800" b="0" i="0" u="none" strike="noStrike" cap="none" normalizeH="0" baseline="0">
                <a:ln>
                  <a:noFill/>
                </a:ln>
                <a:solidFill>
                  <a:srgbClr val="1C1D1F"/>
                </a:solidFill>
                <a:effectLst/>
                <a:latin typeface="udemy sans"/>
              </a:rPr>
              <a:t>.</a:t>
            </a:r>
            <a:endParaRPr kumimoji="0" lang="es-MX" altLang="es-MX" sz="28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B4690E"/>
                </a:solidFill>
                <a:effectLst/>
                <a:latin typeface="sfmono-regular"/>
              </a:rPr>
              <a:t>mi_tupla = (1, 2, 3, 2, 3, 1, 3, 2)</a:t>
            </a:r>
            <a:endParaRPr kumimoji="0" lang="es-MX" altLang="es-MX" sz="2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B43631FE-3488-4A9A-82AB-64231D0B1753}"/>
              </a:ext>
            </a:extLst>
          </p:cNvPr>
          <p:cNvSpPr>
            <a:spLocks noChangeArrowheads="1"/>
          </p:cNvSpPr>
          <p:nvPr/>
        </p:nvSpPr>
        <p:spPr bwMode="auto">
          <a:xfrm>
            <a:off x="4662488" y="4772025"/>
            <a:ext cx="6902450" cy="1008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200" b="0" i="0" u="none" strike="noStrike" cap="none" normalizeH="0" baseline="0">
                <a:ln>
                  <a:noFill/>
                </a:ln>
                <a:solidFill>
                  <a:srgbClr val="1C1D1F"/>
                </a:solidFill>
                <a:effectLst/>
                <a:latin typeface="udemy sans"/>
              </a:rPr>
              <a:t>Extrae los elementos de la siguiente tupla en cuatro variables: </a:t>
            </a:r>
            <a:r>
              <a:rPr kumimoji="0" lang="es-MX" altLang="es-MX" sz="2200" b="0" i="0" u="none" strike="noStrike" cap="none" normalizeH="0" baseline="0">
                <a:ln>
                  <a:noFill/>
                </a:ln>
                <a:solidFill>
                  <a:srgbClr val="B4690E"/>
                </a:solidFill>
                <a:effectLst/>
                <a:latin typeface="sfmono-regular"/>
              </a:rPr>
              <a:t>a</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b</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c</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d</a:t>
            </a:r>
            <a:endParaRPr kumimoji="0" lang="es-MX" altLang="es-MX" sz="22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200" b="0" i="0" u="none" strike="noStrike" cap="none" normalizeH="0" baseline="0">
                <a:ln>
                  <a:noFill/>
                </a:ln>
                <a:solidFill>
                  <a:srgbClr val="B4690E"/>
                </a:solidFill>
                <a:effectLst/>
                <a:latin typeface="sfmono-regular"/>
              </a:rPr>
              <a:t>mi_tupla = (1, 2, 3, 4)</a:t>
            </a:r>
            <a:endParaRPr kumimoji="0" lang="es-MX" altLang="es-MX" sz="2200" b="0" i="0" u="none" strike="noStrike" cap="none" normalizeH="0" baseline="0">
              <a:ln>
                <a:noFill/>
              </a:ln>
              <a:solidFill>
                <a:schemeClr val="tx1"/>
              </a:solidFill>
              <a:effectLst/>
              <a:latin typeface="Arial" panose="020B0604020202020204" pitchFamily="34" charset="0"/>
            </a:endParaRPr>
          </a:p>
        </p:txBody>
      </p:sp>
      <p:sp>
        <p:nvSpPr>
          <p:cNvPr id="2" name="Título 1">
            <a:extLst>
              <a:ext uri="{FF2B5EF4-FFF2-40B4-BE49-F238E27FC236}">
                <a16:creationId xmlns:a16="http://schemas.microsoft.com/office/drawing/2014/main" id="{7A1CCD7E-EBB9-A0EB-5F8D-FA557C3E87E4}"/>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Ejercicios</a:t>
            </a:r>
          </a:p>
        </p:txBody>
      </p:sp>
      <p:sp>
        <p:nvSpPr>
          <p:cNvPr id="4" name="Marcador de pie de página 3">
            <a:extLst>
              <a:ext uri="{FF2B5EF4-FFF2-40B4-BE49-F238E27FC236}">
                <a16:creationId xmlns:a16="http://schemas.microsoft.com/office/drawing/2014/main" id="{ED698EC4-3EAD-4B56-AB32-93046A4A4D3A}"/>
              </a:ext>
            </a:extLst>
          </p:cNvPr>
          <p:cNvSpPr>
            <a:spLocks noGrp="1"/>
          </p:cNvSpPr>
          <p:nvPr>
            <p:ph type="ftr" sz="quarter" idx="11"/>
          </p:nvPr>
        </p:nvSpPr>
        <p:spPr>
          <a:xfrm>
            <a:off x="966952" y="6356350"/>
            <a:ext cx="5459798" cy="365125"/>
          </a:xfrm>
        </p:spPr>
        <p:txBody>
          <a:bodyPr vert="horz" lIns="91440" tIns="45720" rIns="91440" bIns="45720" rtlCol="0" anchor="ctr">
            <a:normAutofit/>
          </a:bodyPr>
          <a:lstStyle/>
          <a:p>
            <a:pPr algn="l">
              <a:spcAft>
                <a:spcPts val="600"/>
              </a:spcAft>
            </a:pPr>
            <a:r>
              <a:rPr lang="en-US" kern="1200">
                <a:solidFill>
                  <a:prstClr val="black">
                    <a:tint val="75000"/>
                  </a:prst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9F270EEA-D6E5-7680-7528-9365B6E1481C}"/>
              </a:ext>
            </a:extLst>
          </p:cNvPr>
          <p:cNvSpPr>
            <a:spLocks noGrp="1"/>
          </p:cNvSpPr>
          <p:nvPr>
            <p:ph type="sldNum" sz="quarter" idx="12"/>
          </p:nvPr>
        </p:nvSpPr>
        <p:spPr>
          <a:xfrm>
            <a:off x="10662024" y="6356350"/>
            <a:ext cx="691776" cy="365125"/>
          </a:xfrm>
        </p:spPr>
        <p:txBody>
          <a:bodyPr vert="horz" lIns="91440" tIns="45720" rIns="91440" bIns="45720" rtlCol="0" anchor="ctr">
            <a:normAutofit/>
          </a:bodyPr>
          <a:lstStyle/>
          <a:p>
            <a:pPr>
              <a:spcAft>
                <a:spcPts val="600"/>
              </a:spcAft>
            </a:pPr>
            <a:fld id="{4EA4A3B0-B5DF-4E2B-B48F-E4B7B7872040}" type="slidenum">
              <a:rPr lang="en-US">
                <a:solidFill>
                  <a:prstClr val="black">
                    <a:tint val="75000"/>
                  </a:prstClr>
                </a:solidFill>
              </a:rPr>
              <a:pPr>
                <a:spcAft>
                  <a:spcPts val="600"/>
                </a:spcAft>
              </a:pPr>
              <a:t>66</a:t>
            </a:fld>
            <a:endParaRPr lang="en-US">
              <a:solidFill>
                <a:prstClr val="black">
                  <a:tint val="75000"/>
                </a:prstClr>
              </a:solidFill>
            </a:endParaRPr>
          </a:p>
        </p:txBody>
      </p:sp>
    </p:spTree>
    <p:extLst>
      <p:ext uri="{BB962C8B-B14F-4D97-AF65-F5344CB8AC3E}">
        <p14:creationId xmlns:p14="http://schemas.microsoft.com/office/powerpoint/2010/main" val="3308542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7D98F9-ABD4-2C93-46F8-342E4E39DEF0}"/>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Booleanos</a:t>
            </a:r>
          </a:p>
        </p:txBody>
      </p:sp>
      <p:sp>
        <p:nvSpPr>
          <p:cNvPr id="4" name="Marcador de pie de página 3">
            <a:extLst>
              <a:ext uri="{FF2B5EF4-FFF2-40B4-BE49-F238E27FC236}">
                <a16:creationId xmlns:a16="http://schemas.microsoft.com/office/drawing/2014/main" id="{511410CB-93FE-A0DE-78E8-9F03FD30E24B}"/>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42BBF83F-643D-B7EB-6562-FC82ABE27622}"/>
              </a:ext>
            </a:extLst>
          </p:cNvPr>
          <p:cNvSpPr>
            <a:spLocks noGrp="1"/>
          </p:cNvSpPr>
          <p:nvPr>
            <p:ph idx="1"/>
          </p:nvPr>
        </p:nvSpPr>
        <p:spPr>
          <a:xfrm>
            <a:off x="-3" y="1622744"/>
            <a:ext cx="12192003" cy="5235255"/>
          </a:xfrm>
        </p:spPr>
        <p:txBody>
          <a:bodyPr anchor="ctr">
            <a:normAutofit/>
          </a:bodyPr>
          <a:lstStyle/>
          <a:p>
            <a:pPr marL="0" indent="0">
              <a:buNone/>
            </a:pPr>
            <a:r>
              <a:rPr lang="es-MX" sz="2000" dirty="0"/>
              <a:t>Los booleanos son tipos de datos binarios (True/False), que surgen de operaciones lógicas, o pueden declararse explícitamente.</a:t>
            </a:r>
          </a:p>
          <a:p>
            <a:pPr marL="0" indent="0">
              <a:buNone/>
            </a:pPr>
            <a:r>
              <a:rPr lang="es-MX" sz="2000" dirty="0"/>
              <a:t>operadores lógicos</a:t>
            </a:r>
          </a:p>
          <a:p>
            <a:pPr marL="0" indent="0">
              <a:buNone/>
            </a:pPr>
            <a:r>
              <a:rPr lang="es-MX" sz="2000" dirty="0"/>
              <a:t>==  igual a </a:t>
            </a:r>
          </a:p>
          <a:p>
            <a:pPr marL="0" indent="0">
              <a:buNone/>
            </a:pPr>
            <a:r>
              <a:rPr lang="es-MX" sz="2000" dirty="0"/>
              <a:t>!= diferente a </a:t>
            </a:r>
          </a:p>
          <a:p>
            <a:pPr marL="0" indent="0">
              <a:buNone/>
            </a:pPr>
            <a:r>
              <a:rPr lang="es-MX" sz="2000" dirty="0"/>
              <a:t> &gt; mayor que </a:t>
            </a:r>
          </a:p>
          <a:p>
            <a:pPr marL="0" indent="0">
              <a:buNone/>
            </a:pPr>
            <a:r>
              <a:rPr lang="es-MX" sz="2000" dirty="0"/>
              <a:t>&lt; menor que </a:t>
            </a:r>
          </a:p>
          <a:p>
            <a:pPr marL="0" indent="0">
              <a:buNone/>
            </a:pPr>
            <a:r>
              <a:rPr lang="es-MX" sz="2000" dirty="0"/>
              <a:t> &gt;= mayor o igual que</a:t>
            </a:r>
          </a:p>
          <a:p>
            <a:pPr marL="0" indent="0">
              <a:buNone/>
            </a:pPr>
            <a:r>
              <a:rPr lang="es-MX" sz="2000" dirty="0"/>
              <a:t> &lt;= menor o igual que</a:t>
            </a:r>
          </a:p>
          <a:p>
            <a:pPr marL="0" indent="0">
              <a:buNone/>
            </a:pPr>
            <a:r>
              <a:rPr lang="es-MX" sz="2000" dirty="0"/>
              <a:t>and  -y (True si dos declaraciones son True)</a:t>
            </a:r>
          </a:p>
          <a:p>
            <a:pPr marL="0" indent="0">
              <a:buNone/>
            </a:pPr>
            <a:r>
              <a:rPr lang="es-MX" sz="2000" dirty="0" err="1"/>
              <a:t>Or</a:t>
            </a:r>
            <a:r>
              <a:rPr lang="es-MX" sz="2000" dirty="0"/>
              <a:t> - o (True si al menos una declaración es True) </a:t>
            </a:r>
          </a:p>
          <a:p>
            <a:pPr marL="0" indent="0">
              <a:buNone/>
            </a:pPr>
            <a:r>
              <a:rPr lang="es-MX" sz="2000" dirty="0" err="1"/>
              <a:t>Not</a:t>
            </a:r>
            <a:r>
              <a:rPr lang="es-MX" sz="2000" dirty="0"/>
              <a:t> - no (invierte el valor del booleano)</a:t>
            </a:r>
          </a:p>
          <a:p>
            <a:pPr marL="0" indent="0">
              <a:buNone/>
            </a:pPr>
            <a:endParaRPr lang="es-MX" sz="2000" dirty="0"/>
          </a:p>
        </p:txBody>
      </p:sp>
      <p:sp>
        <p:nvSpPr>
          <p:cNvPr id="5" name="Marcador de número de diapositiva 4">
            <a:extLst>
              <a:ext uri="{FF2B5EF4-FFF2-40B4-BE49-F238E27FC236}">
                <a16:creationId xmlns:a16="http://schemas.microsoft.com/office/drawing/2014/main" id="{06E98077-B8C5-DB24-2FE5-ACE2D42DF36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67</a:t>
            </a:fld>
            <a:endParaRPr lang="es-MX" sz="1100">
              <a:solidFill>
                <a:schemeClr val="tx1">
                  <a:lumMod val="50000"/>
                  <a:lumOff val="50000"/>
                </a:schemeClr>
              </a:solidFill>
            </a:endParaRPr>
          </a:p>
        </p:txBody>
      </p:sp>
    </p:spTree>
    <p:extLst>
      <p:ext uri="{BB962C8B-B14F-4D97-AF65-F5344CB8AC3E}">
        <p14:creationId xmlns:p14="http://schemas.microsoft.com/office/powerpoint/2010/main" val="525055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8EF7E0-BE2B-C541-89C7-7F007001D69C}"/>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Ejercicios</a:t>
            </a:r>
          </a:p>
        </p:txBody>
      </p:sp>
      <p:sp>
        <p:nvSpPr>
          <p:cNvPr id="4" name="Marcador de pie de página 3">
            <a:extLst>
              <a:ext uri="{FF2B5EF4-FFF2-40B4-BE49-F238E27FC236}">
                <a16:creationId xmlns:a16="http://schemas.microsoft.com/office/drawing/2014/main" id="{A531C557-9521-3AFA-BCCB-4D34E08F0E7E}"/>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0" name="CuadroTexto 9">
            <a:extLst>
              <a:ext uri="{FF2B5EF4-FFF2-40B4-BE49-F238E27FC236}">
                <a16:creationId xmlns:a16="http://schemas.microsoft.com/office/drawing/2014/main" id="{A90234C9-D2E9-644F-B989-9F30721609A0}"/>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Realiza</a:t>
            </a:r>
            <a:r>
              <a:rPr kumimoji="0" lang="en-US" altLang="es-MX" sz="2000" b="0" i="0" u="none" strike="noStrike" cap="none" normalizeH="0" baseline="0" dirty="0">
                <a:ln>
                  <a:noFill/>
                </a:ln>
                <a:effectLst/>
              </a:rPr>
              <a:t> una </a:t>
            </a:r>
            <a:r>
              <a:rPr kumimoji="0" lang="en-US" altLang="es-MX" sz="2000" b="0" i="0" u="none" strike="noStrike" cap="none" normalizeH="0" baseline="0" dirty="0" err="1">
                <a:ln>
                  <a:noFill/>
                </a:ln>
                <a:effectLst/>
              </a:rPr>
              <a:t>comparación</a:t>
            </a:r>
            <a:r>
              <a:rPr kumimoji="0" lang="en-US" altLang="es-MX" sz="2000" b="0" i="0" u="none" strike="noStrike" cap="none" normalizeH="0" baseline="0" dirty="0">
                <a:ln>
                  <a:noFill/>
                </a:ln>
                <a:effectLst/>
              </a:rPr>
              <a:t> que </a:t>
            </a:r>
            <a:r>
              <a:rPr kumimoji="0" lang="en-US" altLang="es-MX" sz="2000" b="0" i="0" u="none" strike="noStrike" cap="none" normalizeH="0" baseline="0" dirty="0" err="1">
                <a:ln>
                  <a:noFill/>
                </a:ln>
                <a:effectLst/>
              </a:rPr>
              <a:t>arroje</a:t>
            </a:r>
            <a:r>
              <a:rPr kumimoji="0" lang="en-US" altLang="es-MX" sz="2000" b="0" i="0" u="none" strike="noStrike" cap="none" normalizeH="0" baseline="0" dirty="0">
                <a:ln>
                  <a:noFill/>
                </a:ln>
                <a:effectLst/>
              </a:rPr>
              <a:t> como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un </a:t>
            </a:r>
            <a:r>
              <a:rPr kumimoji="0" lang="en-US" altLang="es-MX" sz="2000" b="1" i="0" u="none" strike="noStrike" cap="none" normalizeH="0" baseline="0" dirty="0" err="1">
                <a:ln>
                  <a:noFill/>
                </a:ln>
                <a:effectLst/>
              </a:rPr>
              <a:t>booleano</a:t>
            </a:r>
            <a:r>
              <a:rPr kumimoji="0" lang="en-US" altLang="es-MX" sz="2000" b="1" i="0" u="none" strike="noStrike" cap="none" normalizeH="0" baseline="0" dirty="0">
                <a:ln>
                  <a:noFill/>
                </a:ln>
                <a:effectLst/>
              </a:rPr>
              <a:t> </a:t>
            </a:r>
            <a:r>
              <a:rPr kumimoji="0" lang="en-US" altLang="es-MX" sz="2000" b="0" i="0" u="none" strike="noStrike" cap="none" normalizeH="0" baseline="0" dirty="0">
                <a:ln>
                  <a:noFill/>
                </a:ln>
                <a:effectLst/>
              </a:rPr>
              <a:t>y </a:t>
            </a:r>
            <a:r>
              <a:rPr kumimoji="0" lang="en-US" altLang="es-MX" sz="2000" b="0" i="0" u="none" strike="noStrike" cap="none" normalizeH="0" baseline="0" dirty="0" err="1">
                <a:ln>
                  <a:noFill/>
                </a:ln>
                <a:effectLst/>
              </a:rPr>
              <a:t>almacena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(True/False) en una variable </a:t>
            </a:r>
            <a:r>
              <a:rPr kumimoji="0" lang="en-US" altLang="es-MX" sz="2000" b="0" i="0" u="none" strike="noStrike" cap="none" normalizeH="0" baseline="0" dirty="0" err="1">
                <a:ln>
                  <a:noFill/>
                </a:ln>
                <a:effectLst/>
              </a:rPr>
              <a:t>llamada</a:t>
            </a:r>
            <a:r>
              <a:rPr kumimoji="0" lang="en-US" altLang="es-MX" sz="2000" b="0" i="0" u="none" strike="noStrike" cap="none" normalizeH="0" baseline="0" dirty="0">
                <a:ln>
                  <a:noFill/>
                </a:ln>
                <a:effectLst/>
              </a:rPr>
              <a:t> </a:t>
            </a:r>
            <a:r>
              <a:rPr kumimoji="0" lang="en-US" altLang="es-MX" sz="2000" b="1" i="0" u="none" strike="noStrike" cap="none" normalizeH="0" baseline="0" dirty="0" err="1">
                <a:ln>
                  <a:noFill/>
                </a:ln>
                <a:effectLst/>
              </a:rPr>
              <a:t>prueba</a:t>
            </a:r>
            <a:r>
              <a:rPr kumimoji="0" lang="en-US" altLang="es-MX" sz="2000" b="0" i="0" u="none" strike="noStrike" cap="none" normalizeH="0" baseline="0" dirty="0">
                <a:ln>
                  <a:noFill/>
                </a:ln>
                <a:effectLst/>
              </a:rPr>
              <a: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Verifica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si</a:t>
            </a:r>
            <a:r>
              <a:rPr kumimoji="0" lang="en-US" altLang="es-MX" sz="2000" b="0" i="0" u="none" strike="noStrike" cap="none" normalizeH="0" baseline="0" dirty="0">
                <a:ln>
                  <a:noFill/>
                </a:ln>
                <a:effectLst/>
              </a:rPr>
              <a:t> 17834/34 es mayor que 87*56 y </a:t>
            </a:r>
            <a:r>
              <a:rPr kumimoji="0" lang="en-US" altLang="es-MX" sz="2000" b="0" i="0" u="none" strike="noStrike" cap="none" normalizeH="0" baseline="0" dirty="0" err="1">
                <a:ln>
                  <a:noFill/>
                </a:ln>
                <a:effectLst/>
              </a:rPr>
              <a:t>muestra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a:t>
            </a:r>
            <a:r>
              <a:rPr kumimoji="0" lang="en-US" altLang="es-MX" sz="2000" b="1" i="0" u="none" strike="noStrike" cap="none" normalizeH="0" baseline="0" dirty="0" err="1">
                <a:ln>
                  <a:noFill/>
                </a:ln>
                <a:effectLst/>
              </a:rPr>
              <a:t>booleano</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pantalla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utilizando</a:t>
            </a:r>
            <a:r>
              <a:rPr kumimoji="0" lang="en-US" altLang="es-MX" sz="2000" b="0" i="0" u="none" strike="noStrike" cap="none" normalizeH="0" baseline="0" dirty="0">
                <a:ln>
                  <a:noFill/>
                </a:ln>
                <a:effectLst/>
              </a:rPr>
              <a:t> </a:t>
            </a:r>
            <a:r>
              <a:rPr kumimoji="0" lang="en-US" altLang="es-MX" sz="2000" b="1" i="0" u="none" strike="noStrike" cap="none" normalizeH="0" baseline="0" dirty="0">
                <a:ln>
                  <a:noFill/>
                </a:ln>
                <a:effectLst/>
              </a:rPr>
              <a:t>print()</a:t>
            </a:r>
            <a:r>
              <a:rPr kumimoji="0" lang="en-US" altLang="es-MX" sz="2000" b="0" i="0" u="none" strike="noStrike" cap="none" normalizeH="0" baseline="0" dirty="0">
                <a:ln>
                  <a:noFill/>
                </a:ln>
                <a:effectLst/>
              </a:rPr>
              <a: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Verifica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si</a:t>
            </a:r>
            <a:r>
              <a:rPr kumimoji="0" lang="en-US" altLang="es-MX" sz="2000" b="0" i="0" u="none" strike="noStrike" cap="none" normalizeH="0" baseline="0" dirty="0">
                <a:ln>
                  <a:noFill/>
                </a:ln>
                <a:effectLst/>
              </a:rPr>
              <a:t> la </a:t>
            </a:r>
            <a:r>
              <a:rPr kumimoji="0" lang="en-US" altLang="es-MX" sz="2000" b="0" i="0" u="none" strike="noStrike" cap="none" normalizeH="0" baseline="0" dirty="0" err="1">
                <a:ln>
                  <a:noFill/>
                </a:ln>
                <a:effectLst/>
              </a:rPr>
              <a:t>raíz</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cuadrada</a:t>
            </a:r>
            <a:r>
              <a:rPr kumimoji="0" lang="en-US" altLang="es-MX" sz="2000" b="0" i="0" u="none" strike="noStrike" cap="none" normalizeH="0" baseline="0" dirty="0">
                <a:ln>
                  <a:noFill/>
                </a:ln>
                <a:effectLst/>
              </a:rPr>
              <a:t> de 25 es </a:t>
            </a:r>
            <a:r>
              <a:rPr kumimoji="0" lang="en-US" altLang="es-MX" sz="2000" b="0" i="0" u="none" strike="noStrike" cap="none" normalizeH="0" baseline="0" dirty="0" err="1">
                <a:ln>
                  <a:noFill/>
                </a:ln>
                <a:effectLst/>
              </a:rPr>
              <a:t>igual</a:t>
            </a:r>
            <a:r>
              <a:rPr kumimoji="0" lang="en-US" altLang="es-MX" sz="2000" b="0" i="0" u="none" strike="noStrike" cap="none" normalizeH="0" baseline="0" dirty="0">
                <a:ln>
                  <a:noFill/>
                </a:ln>
                <a:effectLst/>
              </a:rPr>
              <a:t> a 5 y </a:t>
            </a:r>
            <a:r>
              <a:rPr kumimoji="0" lang="en-US" altLang="es-MX" sz="2000" b="0" i="0" u="none" strike="noStrike" cap="none" normalizeH="0" baseline="0" dirty="0" err="1">
                <a:ln>
                  <a:noFill/>
                </a:ln>
                <a:effectLst/>
              </a:rPr>
              <a:t>muestra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booleano</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pantalla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utilizando</a:t>
            </a:r>
            <a:r>
              <a:rPr kumimoji="0" lang="en-US" altLang="es-MX" sz="2000" b="0" i="0" u="none" strike="noStrike" cap="none" normalizeH="0" baseline="0" dirty="0">
                <a:ln>
                  <a:noFill/>
                </a:ln>
                <a:effectLst/>
              </a:rPr>
              <a:t> print()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lang="en-US" sz="2000" dirty="0"/>
          </a:p>
        </p:txBody>
      </p:sp>
      <p:sp>
        <p:nvSpPr>
          <p:cNvPr id="5" name="Marcador de número de diapositiva 4">
            <a:extLst>
              <a:ext uri="{FF2B5EF4-FFF2-40B4-BE49-F238E27FC236}">
                <a16:creationId xmlns:a16="http://schemas.microsoft.com/office/drawing/2014/main" id="{22D55742-709E-06CF-6306-027B1C29556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68</a:t>
            </a:fld>
            <a:endParaRPr lang="en-US" sz="1100">
              <a:solidFill>
                <a:schemeClr val="tx1">
                  <a:lumMod val="50000"/>
                  <a:lumOff val="50000"/>
                </a:schemeClr>
              </a:solidFill>
            </a:endParaRPr>
          </a:p>
        </p:txBody>
      </p:sp>
    </p:spTree>
    <p:extLst>
      <p:ext uri="{BB962C8B-B14F-4D97-AF65-F5344CB8AC3E}">
        <p14:creationId xmlns:p14="http://schemas.microsoft.com/office/powerpoint/2010/main" val="2086341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49E649CF-8414-AB14-E774-44AA2213B33E}"/>
              </a:ext>
            </a:extLst>
          </p:cNvPr>
          <p:cNvSpPr txBox="1"/>
          <p:nvPr/>
        </p:nvSpPr>
        <p:spPr>
          <a:xfrm>
            <a:off x="642938" y="363538"/>
            <a:ext cx="4949825" cy="2444750"/>
          </a:xfrm>
          <a:prstGeom prst="rect">
            <a:avLst/>
          </a:prstGeom>
          <a:noFill/>
        </p:spPr>
        <p:txBody>
          <a:bodyPr wrap="square" anchor="t">
            <a:normAutofit/>
          </a:bodyPr>
          <a:lstStyle/>
          <a:p>
            <a:pPr>
              <a:spcAft>
                <a:spcPts val="600"/>
              </a:spcAft>
            </a:pPr>
            <a:r>
              <a:rPr lang="es-MX" sz="2800" dirty="0"/>
              <a:t>¿Qué método debo usar para hallar el quinto carácter dentro del </a:t>
            </a:r>
            <a:r>
              <a:rPr lang="es-MX" sz="2800" dirty="0" err="1"/>
              <a:t>string</a:t>
            </a:r>
            <a:r>
              <a:rPr lang="es-MX" sz="2800" dirty="0"/>
              <a:t> “éxito”, almacenada en la variable palabra?</a:t>
            </a:r>
          </a:p>
        </p:txBody>
      </p:sp>
      <p:sp>
        <p:nvSpPr>
          <p:cNvPr id="15" name="CuadroTexto 14">
            <a:extLst>
              <a:ext uri="{FF2B5EF4-FFF2-40B4-BE49-F238E27FC236}">
                <a16:creationId xmlns:a16="http://schemas.microsoft.com/office/drawing/2014/main" id="{49D818CF-01B4-7031-7E84-BCAFA027EF99}"/>
              </a:ext>
            </a:extLst>
          </p:cNvPr>
          <p:cNvSpPr txBox="1"/>
          <p:nvPr/>
        </p:nvSpPr>
        <p:spPr>
          <a:xfrm>
            <a:off x="5668963" y="363538"/>
            <a:ext cx="5880100" cy="2444750"/>
          </a:xfrm>
          <a:prstGeom prst="rect">
            <a:avLst/>
          </a:prstGeom>
          <a:noFill/>
        </p:spPr>
        <p:txBody>
          <a:bodyPr wrap="square" anchor="t">
            <a:normAutofit/>
          </a:bodyPr>
          <a:lstStyle/>
          <a:p>
            <a:pPr>
              <a:spcAft>
                <a:spcPts val="600"/>
              </a:spcAft>
            </a:pPr>
            <a:r>
              <a:rPr lang="es-MX" sz="2600"/>
              <a:t>¿Qué parámetro de indexado debo manipular al extraer un </a:t>
            </a:r>
            <a:r>
              <a:rPr lang="es-MX" sz="2600" err="1"/>
              <a:t>substring</a:t>
            </a:r>
            <a:r>
              <a:rPr lang="es-MX" sz="2600"/>
              <a:t> si deseo recorrer un </a:t>
            </a:r>
            <a:r>
              <a:rPr lang="es-MX" sz="2600" err="1"/>
              <a:t>string</a:t>
            </a:r>
            <a:r>
              <a:rPr lang="es-MX" sz="2600"/>
              <a:t> en sentido inverso?</a:t>
            </a:r>
          </a:p>
          <a:p>
            <a:pPr>
              <a:spcAft>
                <a:spcPts val="600"/>
              </a:spcAft>
            </a:pPr>
            <a:endParaRPr lang="es-MX" sz="2600"/>
          </a:p>
          <a:p>
            <a:pPr>
              <a:spcAft>
                <a:spcPts val="600"/>
              </a:spcAft>
            </a:pPr>
            <a:r>
              <a:rPr lang="es-MX" sz="2600" err="1"/>
              <a:t>string</a:t>
            </a:r>
            <a:r>
              <a:rPr lang="es-MX" sz="2600"/>
              <a:t>[</a:t>
            </a:r>
            <a:r>
              <a:rPr lang="es-MX" sz="2600" err="1"/>
              <a:t>start:end:step</a:t>
            </a:r>
            <a:r>
              <a:rPr lang="es-MX" sz="2600"/>
              <a:t>]</a:t>
            </a:r>
          </a:p>
        </p:txBody>
      </p:sp>
      <p:sp>
        <p:nvSpPr>
          <p:cNvPr id="21" name="CuadroTexto 20">
            <a:extLst>
              <a:ext uri="{FF2B5EF4-FFF2-40B4-BE49-F238E27FC236}">
                <a16:creationId xmlns:a16="http://schemas.microsoft.com/office/drawing/2014/main" id="{AC4A7F02-8BEA-7FF4-3DD9-42C5F670D262}"/>
              </a:ext>
            </a:extLst>
          </p:cNvPr>
          <p:cNvSpPr txBox="1"/>
          <p:nvPr/>
        </p:nvSpPr>
        <p:spPr>
          <a:xfrm>
            <a:off x="642938" y="2862263"/>
            <a:ext cx="10904538" cy="549275"/>
          </a:xfrm>
          <a:prstGeom prst="rect">
            <a:avLst/>
          </a:prstGeom>
          <a:noFill/>
        </p:spPr>
        <p:txBody>
          <a:bodyPr wrap="square" anchor="t">
            <a:normAutofit/>
          </a:bodyPr>
          <a:lstStyle/>
          <a:p>
            <a:pPr>
              <a:spcAft>
                <a:spcPts val="600"/>
              </a:spcAft>
            </a:pPr>
            <a:r>
              <a:rPr lang="es-MX" sz="2800" dirty="0"/>
              <a:t>¿Qué significa que un método actúe “en el lugar” (</a:t>
            </a:r>
            <a:r>
              <a:rPr lang="es-MX" sz="2800" dirty="0" err="1"/>
              <a:t>in-place</a:t>
            </a:r>
            <a:r>
              <a:rPr lang="es-MX" sz="2800" dirty="0"/>
              <a:t>)?</a:t>
            </a:r>
          </a:p>
        </p:txBody>
      </p:sp>
      <p:sp>
        <p:nvSpPr>
          <p:cNvPr id="26" name="CuadroTexto 25">
            <a:extLst>
              <a:ext uri="{FF2B5EF4-FFF2-40B4-BE49-F238E27FC236}">
                <a16:creationId xmlns:a16="http://schemas.microsoft.com/office/drawing/2014/main" id="{24854366-DF78-35DF-8D6C-BBA709196902}"/>
              </a:ext>
            </a:extLst>
          </p:cNvPr>
          <p:cNvSpPr txBox="1"/>
          <p:nvPr/>
        </p:nvSpPr>
        <p:spPr>
          <a:xfrm>
            <a:off x="642938" y="3463925"/>
            <a:ext cx="10904538" cy="1292225"/>
          </a:xfrm>
          <a:prstGeom prst="rect">
            <a:avLst/>
          </a:prstGeom>
          <a:noFill/>
        </p:spPr>
        <p:txBody>
          <a:bodyPr wrap="square" anchor="t">
            <a:normAutofit/>
          </a:bodyPr>
          <a:lstStyle/>
          <a:p>
            <a:pPr>
              <a:lnSpc>
                <a:spcPct val="90000"/>
              </a:lnSpc>
              <a:spcAft>
                <a:spcPts val="600"/>
              </a:spcAft>
            </a:pPr>
            <a:r>
              <a:rPr lang="es-MX" sz="1600" dirty="0"/>
              <a:t>Los booleanos pueden asumir los siguientes valores:</a:t>
            </a:r>
          </a:p>
          <a:p>
            <a:pPr>
              <a:lnSpc>
                <a:spcPct val="90000"/>
              </a:lnSpc>
              <a:spcAft>
                <a:spcPts val="600"/>
              </a:spcAft>
            </a:pPr>
            <a:r>
              <a:rPr lang="es-MX" sz="1600" dirty="0"/>
              <a:t>- True (Verdadero)</a:t>
            </a:r>
          </a:p>
          <a:p>
            <a:pPr>
              <a:lnSpc>
                <a:spcPct val="90000"/>
              </a:lnSpc>
              <a:spcAft>
                <a:spcPts val="600"/>
              </a:spcAft>
            </a:pPr>
            <a:r>
              <a:rPr lang="es-MX" sz="1600" dirty="0"/>
              <a:t>- False (Falso)</a:t>
            </a:r>
          </a:p>
          <a:p>
            <a:pPr>
              <a:lnSpc>
                <a:spcPct val="90000"/>
              </a:lnSpc>
              <a:spcAft>
                <a:spcPts val="600"/>
              </a:spcAft>
            </a:pPr>
            <a:r>
              <a:rPr lang="es-MX" sz="1600" dirty="0"/>
              <a:t>- </a:t>
            </a:r>
            <a:r>
              <a:rPr lang="es-MX" sz="1600" dirty="0" err="1"/>
              <a:t>None</a:t>
            </a:r>
            <a:r>
              <a:rPr lang="es-MX" sz="1600" dirty="0"/>
              <a:t> (si no se puede establecer una comparación</a:t>
            </a:r>
            <a:r>
              <a:rPr lang="es-MX" sz="1050" dirty="0"/>
              <a:t>)</a:t>
            </a:r>
          </a:p>
        </p:txBody>
      </p:sp>
      <p:sp>
        <p:nvSpPr>
          <p:cNvPr id="2" name="Título 1">
            <a:extLst>
              <a:ext uri="{FF2B5EF4-FFF2-40B4-BE49-F238E27FC236}">
                <a16:creationId xmlns:a16="http://schemas.microsoft.com/office/drawing/2014/main" id="{018988E4-BFC0-C436-F7C9-24DD64362F95}"/>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Questionario</a:t>
            </a:r>
          </a:p>
        </p:txBody>
      </p:sp>
      <p:sp>
        <p:nvSpPr>
          <p:cNvPr id="4" name="Marcador de pie de página 3">
            <a:extLst>
              <a:ext uri="{FF2B5EF4-FFF2-40B4-BE49-F238E27FC236}">
                <a16:creationId xmlns:a16="http://schemas.microsoft.com/office/drawing/2014/main" id="{AB0BB273-DC3E-AC5E-BF49-9318BC892F2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7EE3CD9D-70B3-DEA7-66A2-F7DFA6837C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smtClean="0"/>
              <a:pPr>
                <a:spcAft>
                  <a:spcPts val="600"/>
                </a:spcAft>
              </a:pPr>
              <a:t>69</a:t>
            </a:fld>
            <a:endParaRPr lang="en-US"/>
          </a:p>
        </p:txBody>
      </p:sp>
    </p:spTree>
    <p:extLst>
      <p:ext uri="{BB962C8B-B14F-4D97-AF65-F5344CB8AC3E}">
        <p14:creationId xmlns:p14="http://schemas.microsoft.com/office/powerpoint/2010/main" val="16258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4">
            <a:extLst>
              <a:ext uri="{FF2B5EF4-FFF2-40B4-BE49-F238E27FC236}">
                <a16:creationId xmlns:a16="http://schemas.microsoft.com/office/drawing/2014/main" id="{6EE87B0C-FCE1-0F46-6248-D496B70DC61C}"/>
              </a:ext>
            </a:extLst>
          </p:cNvPr>
          <p:cNvSpPr>
            <a:spLocks noChangeArrowheads="1"/>
          </p:cNvSpPr>
          <p:nvPr/>
        </p:nvSpPr>
        <p:spPr bwMode="auto">
          <a:xfrm>
            <a:off x="4776788" y="647699"/>
            <a:ext cx="6780213" cy="15113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0" i="0" u="none" strike="noStrike" cap="none" normalizeH="0" baseline="0" dirty="0">
                <a:ln>
                  <a:noFill/>
                </a:ln>
                <a:solidFill>
                  <a:srgbClr val="1C1D1F"/>
                </a:solidFill>
                <a:effectLst/>
                <a:latin typeface="udemy sans"/>
              </a:rPr>
              <a:t>Crea un código que le permita ingresar una respuesta al usuario, haciéndole la siguiente pregunta:</a:t>
            </a:r>
            <a:endParaRPr kumimoji="0" lang="es-MX" altLang="es-MX" sz="26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1" i="0" u="none" strike="noStrike" cap="none" normalizeH="0" baseline="0" dirty="0">
                <a:ln>
                  <a:noFill/>
                </a:ln>
                <a:solidFill>
                  <a:srgbClr val="B4690E"/>
                </a:solidFill>
                <a:effectLst/>
                <a:latin typeface="sfmono-regular"/>
              </a:rPr>
              <a:t>¿Qué estás estudiando?</a:t>
            </a:r>
            <a:endParaRPr kumimoji="0" lang="es-MX" altLang="es-MX" sz="2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3843A44-EECA-17DB-8EB6-CEC16A2A033F}"/>
              </a:ext>
            </a:extLst>
          </p:cNvPr>
          <p:cNvSpPr>
            <a:spLocks noChangeArrowheads="1"/>
          </p:cNvSpPr>
          <p:nvPr/>
        </p:nvSpPr>
        <p:spPr bwMode="auto">
          <a:xfrm>
            <a:off x="4776788" y="2227261"/>
            <a:ext cx="6780213" cy="15113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0" i="0" u="none" strike="noStrike" cap="none" normalizeH="0" baseline="0">
                <a:ln>
                  <a:noFill/>
                </a:ln>
                <a:solidFill>
                  <a:srgbClr val="1C1D1F"/>
                </a:solidFill>
                <a:effectLst/>
                <a:latin typeface="udemy sans"/>
              </a:rPr>
              <a:t>Crea un código que le permita ingresar una respuesta al usuario, haciéndole la siguiente pregunta:</a:t>
            </a:r>
            <a:endParaRPr kumimoji="0" lang="es-MX" altLang="es-MX" sz="26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1" i="0" u="none" strike="noStrike" cap="none" normalizeH="0" baseline="0">
                <a:ln>
                  <a:noFill/>
                </a:ln>
                <a:solidFill>
                  <a:srgbClr val="B4690E"/>
                </a:solidFill>
                <a:effectLst/>
                <a:latin typeface="sfmono-regular"/>
              </a:rPr>
              <a:t>¿En qué país vives?</a:t>
            </a:r>
            <a:endParaRPr kumimoji="0" lang="es-MX" altLang="es-MX" sz="26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F7354E0-B00A-2C9E-C32B-1A95F35024D0}"/>
              </a:ext>
            </a:extLst>
          </p:cNvPr>
          <p:cNvSpPr>
            <a:spLocks noChangeArrowheads="1"/>
          </p:cNvSpPr>
          <p:nvPr/>
        </p:nvSpPr>
        <p:spPr bwMode="auto">
          <a:xfrm>
            <a:off x="4776788" y="3798888"/>
            <a:ext cx="6780213" cy="2411413"/>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2600" b="0" i="0" u="none" strike="noStrike" cap="none" normalizeH="0" baseline="0">
                <a:ln>
                  <a:noFill/>
                </a:ln>
                <a:solidFill>
                  <a:srgbClr val="1C1D1F"/>
                </a:solidFill>
                <a:effectLst/>
                <a:latin typeface="udemy sans"/>
              </a:rPr>
              <a:t>Crea un código que muestre en pantalla el nombre completo del usuario, permitiéndole ingresar su nombre y apellido con las siguientes instrucciones:</a:t>
            </a:r>
            <a:endParaRPr kumimoji="0" lang="es-MX" altLang="es-MX" sz="26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AutoNum type="arabicPeriod"/>
              <a:tabLst/>
            </a:pPr>
            <a:r>
              <a:rPr kumimoji="0" lang="es-MX" altLang="es-MX" sz="2600" b="0" i="0" u="none" strike="noStrike" cap="none" normalizeH="0" baseline="0">
                <a:ln>
                  <a:noFill/>
                </a:ln>
                <a:solidFill>
                  <a:srgbClr val="1C1D1F"/>
                </a:solidFill>
                <a:effectLst/>
                <a:latin typeface="sfmono-regular"/>
              </a:rPr>
              <a:t>Escribe tu nombre:</a:t>
            </a:r>
          </a:p>
          <a:p>
            <a:pPr marL="0" marR="0" lvl="0" indent="0" algn="l" defTabSz="914400" rtl="0" eaLnBrk="0" fontAlgn="base" latinLnBrk="0" hangingPunct="0">
              <a:spcBef>
                <a:spcPct val="0"/>
              </a:spcBef>
              <a:spcAft>
                <a:spcPts val="600"/>
              </a:spcAft>
              <a:buClrTx/>
              <a:buSzTx/>
              <a:buFontTx/>
              <a:buAutoNum type="arabicPeriod" startAt="2"/>
              <a:tabLst/>
            </a:pPr>
            <a:r>
              <a:rPr kumimoji="0" lang="es-MX" altLang="es-MX" sz="2600" b="0" i="0" u="none" strike="noStrike" cap="none" normalizeH="0" baseline="0">
                <a:ln>
                  <a:noFill/>
                </a:ln>
                <a:solidFill>
                  <a:srgbClr val="1C1D1F"/>
                </a:solidFill>
                <a:effectLst/>
                <a:latin typeface="sfmono-regular"/>
              </a:rPr>
              <a:t>Escribe tu apellido:</a:t>
            </a:r>
          </a:p>
          <a:p>
            <a:pPr marL="0" marR="0" lvl="0" indent="0" algn="l" defTabSz="914400" rtl="0" eaLnBrk="0" fontAlgn="base" latinLnBrk="0" hangingPunct="0">
              <a:spcBef>
                <a:spcPct val="0"/>
              </a:spcBef>
              <a:spcAft>
                <a:spcPts val="600"/>
              </a:spcAft>
              <a:buClrTx/>
              <a:buSzTx/>
              <a:buFontTx/>
              <a:buNone/>
              <a:tabLst/>
            </a:pPr>
            <a:endParaRPr kumimoji="0" lang="es-MX" altLang="es-MX" sz="2600" b="0" i="0" u="none" strike="noStrike" cap="none" normalizeH="0" baseline="0">
              <a:ln>
                <a:noFill/>
              </a:ln>
              <a:solidFill>
                <a:schemeClr val="tx1"/>
              </a:solidFill>
              <a:effectLst/>
              <a:latin typeface="Arial" panose="020B0604020202020204" pitchFamily="34" charset="0"/>
            </a:endParaRPr>
          </a:p>
        </p:txBody>
      </p:sp>
      <p:sp>
        <p:nvSpPr>
          <p:cNvPr id="3" name="Marcador de pie de página 2">
            <a:extLst>
              <a:ext uri="{FF2B5EF4-FFF2-40B4-BE49-F238E27FC236}">
                <a16:creationId xmlns:a16="http://schemas.microsoft.com/office/drawing/2014/main" id="{6C63A45E-812E-B6DD-2B24-FE766BA7D16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D74E3371-7778-E730-8DBC-821E70A4D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7</a:t>
            </a:fld>
            <a:endParaRPr lang="en-US">
              <a:solidFill>
                <a:schemeClr val="tx1">
                  <a:alpha val="80000"/>
                </a:schemeClr>
              </a:solidFill>
            </a:endParaRPr>
          </a:p>
        </p:txBody>
      </p:sp>
      <p:sp>
        <p:nvSpPr>
          <p:cNvPr id="12" name="Título 11">
            <a:extLst>
              <a:ext uri="{FF2B5EF4-FFF2-40B4-BE49-F238E27FC236}">
                <a16:creationId xmlns:a16="http://schemas.microsoft.com/office/drawing/2014/main" id="{D294B1CF-2354-C6CD-9DDC-34C972E536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Ejercicios String</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spTree>
    <p:extLst>
      <p:ext uri="{BB962C8B-B14F-4D97-AF65-F5344CB8AC3E}">
        <p14:creationId xmlns:p14="http://schemas.microsoft.com/office/powerpoint/2010/main" val="3038787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0">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81F85D69-7BE2-5F53-F8CB-A1A72D30D287}"/>
              </a:ext>
            </a:extLst>
          </p:cNvPr>
          <p:cNvSpPr txBox="1"/>
          <p:nvPr/>
        </p:nvSpPr>
        <p:spPr>
          <a:xfrm>
            <a:off x="958850" y="2916238"/>
            <a:ext cx="3830638" cy="2986088"/>
          </a:xfrm>
          <a:prstGeom prst="rect">
            <a:avLst/>
          </a:prstGeom>
          <a:noFill/>
        </p:spPr>
        <p:txBody>
          <a:bodyPr wrap="square" anchor="t">
            <a:normAutofit/>
          </a:bodyPr>
          <a:lstStyle/>
          <a:p>
            <a:pPr>
              <a:lnSpc>
                <a:spcPct val="90000"/>
              </a:lnSpc>
              <a:spcAft>
                <a:spcPts val="600"/>
              </a:spcAft>
            </a:pPr>
            <a:r>
              <a:rPr lang="es-MX" sz="2200" b="0" i="0" dirty="0">
                <a:solidFill>
                  <a:srgbClr val="1C1D1F"/>
                </a:solidFill>
                <a:effectLst/>
                <a:latin typeface="udemy sans"/>
              </a:rPr>
              <a:t>¿Cuál de los siguientes objetos no serían admitidos por un set?</a:t>
            </a:r>
          </a:p>
          <a:p>
            <a:pPr>
              <a:lnSpc>
                <a:spcPct val="90000"/>
              </a:lnSpc>
              <a:spcAft>
                <a:spcPts val="600"/>
              </a:spcAft>
            </a:pPr>
            <a:r>
              <a:rPr lang="es-MX" sz="2200" dirty="0">
                <a:solidFill>
                  <a:srgbClr val="1C1D1F"/>
                </a:solidFill>
                <a:latin typeface="udemy sans"/>
              </a:rPr>
              <a:t>	Lista </a:t>
            </a:r>
          </a:p>
          <a:p>
            <a:pPr>
              <a:lnSpc>
                <a:spcPct val="90000"/>
              </a:lnSpc>
              <a:spcAft>
                <a:spcPts val="600"/>
              </a:spcAft>
            </a:pPr>
            <a:r>
              <a:rPr lang="es-MX" sz="2200" dirty="0">
                <a:solidFill>
                  <a:srgbClr val="1C1D1F"/>
                </a:solidFill>
                <a:latin typeface="udemy sans"/>
              </a:rPr>
              <a:t>	Strings</a:t>
            </a:r>
          </a:p>
          <a:p>
            <a:pPr>
              <a:lnSpc>
                <a:spcPct val="90000"/>
              </a:lnSpc>
              <a:spcAft>
                <a:spcPts val="600"/>
              </a:spcAft>
            </a:pPr>
            <a:r>
              <a:rPr lang="es-MX" sz="2200" dirty="0">
                <a:solidFill>
                  <a:srgbClr val="1C1D1F"/>
                </a:solidFill>
                <a:latin typeface="udemy sans"/>
              </a:rPr>
              <a:t>	tuplas</a:t>
            </a:r>
          </a:p>
          <a:p>
            <a:pPr>
              <a:lnSpc>
                <a:spcPct val="90000"/>
              </a:lnSpc>
              <a:spcAft>
                <a:spcPts val="600"/>
              </a:spcAft>
            </a:pPr>
            <a:r>
              <a:rPr lang="es-MX" sz="2200" dirty="0">
                <a:solidFill>
                  <a:srgbClr val="1C1D1F"/>
                </a:solidFill>
                <a:latin typeface="udemy sans"/>
              </a:rPr>
              <a:t>	</a:t>
            </a:r>
            <a:r>
              <a:rPr lang="es-MX" sz="2200" dirty="0" err="1">
                <a:solidFill>
                  <a:srgbClr val="1C1D1F"/>
                </a:solidFill>
                <a:latin typeface="udemy sans"/>
              </a:rPr>
              <a:t>boleanos</a:t>
            </a:r>
            <a:endParaRPr lang="es-MX" sz="2200" dirty="0">
              <a:solidFill>
                <a:srgbClr val="1C1D1F"/>
              </a:solidFill>
              <a:latin typeface="udemy sans"/>
            </a:endParaRPr>
          </a:p>
          <a:p>
            <a:pPr>
              <a:lnSpc>
                <a:spcPct val="90000"/>
              </a:lnSpc>
              <a:spcAft>
                <a:spcPts val="600"/>
              </a:spcAft>
            </a:pPr>
            <a:r>
              <a:rPr lang="es-MX" sz="2200" dirty="0">
                <a:solidFill>
                  <a:srgbClr val="1C1D1F"/>
                </a:solidFill>
                <a:latin typeface="udemy sans"/>
              </a:rPr>
              <a:t>	</a:t>
            </a:r>
            <a:r>
              <a:rPr lang="es-MX" sz="2200" dirty="0" err="1">
                <a:solidFill>
                  <a:srgbClr val="1C1D1F"/>
                </a:solidFill>
                <a:latin typeface="udemy sans"/>
              </a:rPr>
              <a:t>floats</a:t>
            </a:r>
            <a:endParaRPr lang="es-MX" sz="2200" dirty="0"/>
          </a:p>
        </p:txBody>
      </p:sp>
      <p:sp>
        <p:nvSpPr>
          <p:cNvPr id="10" name="CuadroTexto 9">
            <a:extLst>
              <a:ext uri="{FF2B5EF4-FFF2-40B4-BE49-F238E27FC236}">
                <a16:creationId xmlns:a16="http://schemas.microsoft.com/office/drawing/2014/main" id="{A686E26B-6A33-669E-E968-C232297A71CC}"/>
              </a:ext>
            </a:extLst>
          </p:cNvPr>
          <p:cNvSpPr txBox="1"/>
          <p:nvPr/>
        </p:nvSpPr>
        <p:spPr>
          <a:xfrm>
            <a:off x="4859338" y="2916238"/>
            <a:ext cx="4078288" cy="2986088"/>
          </a:xfrm>
          <a:prstGeom prst="rect">
            <a:avLst/>
          </a:prstGeom>
          <a:noFill/>
        </p:spPr>
        <p:txBody>
          <a:bodyPr wrap="square" anchor="t">
            <a:normAutofit/>
          </a:bodyPr>
          <a:lstStyle/>
          <a:p>
            <a:pPr>
              <a:spcAft>
                <a:spcPts val="600"/>
              </a:spcAft>
            </a:pPr>
            <a:r>
              <a:rPr lang="es-MX" sz="2800"/>
              <a:t>¿Qué devuelve la función </a:t>
            </a:r>
            <a:r>
              <a:rPr lang="es-MX" sz="2800" err="1"/>
              <a:t>sort</a:t>
            </a:r>
            <a:r>
              <a:rPr lang="es-MX" sz="2800"/>
              <a:t>() para la lista redes = [“YouTube”, “Facebook”, “Twitter”, “</a:t>
            </a:r>
            <a:r>
              <a:rPr lang="es-MX" sz="2800" err="1"/>
              <a:t>Whatsapp</a:t>
            </a:r>
            <a:r>
              <a:rPr lang="es-MX" sz="2800"/>
              <a:t>”]?</a:t>
            </a:r>
          </a:p>
        </p:txBody>
      </p:sp>
      <p:sp>
        <p:nvSpPr>
          <p:cNvPr id="14" name="CuadroTexto 13">
            <a:extLst>
              <a:ext uri="{FF2B5EF4-FFF2-40B4-BE49-F238E27FC236}">
                <a16:creationId xmlns:a16="http://schemas.microsoft.com/office/drawing/2014/main" id="{3F1F4FD5-F13E-CA0D-743D-FDD690047B76}"/>
              </a:ext>
            </a:extLst>
          </p:cNvPr>
          <p:cNvSpPr txBox="1"/>
          <p:nvPr/>
        </p:nvSpPr>
        <p:spPr>
          <a:xfrm>
            <a:off x="9007475" y="2916238"/>
            <a:ext cx="2230438" cy="2986088"/>
          </a:xfrm>
          <a:prstGeom prst="rect">
            <a:avLst/>
          </a:prstGeom>
          <a:noFill/>
        </p:spPr>
        <p:txBody>
          <a:bodyPr wrap="square" anchor="t">
            <a:normAutofit/>
          </a:bodyPr>
          <a:lstStyle/>
          <a:p>
            <a:pPr>
              <a:spcAft>
                <a:spcPts val="600"/>
              </a:spcAft>
            </a:pPr>
            <a:r>
              <a:rPr lang="es-MX" sz="2800"/>
              <a:t>¿Cuál de los operadores lógicos significa “diferente a”?</a:t>
            </a:r>
          </a:p>
        </p:txBody>
      </p:sp>
      <p:sp>
        <p:nvSpPr>
          <p:cNvPr id="2" name="Título 1">
            <a:extLst>
              <a:ext uri="{FF2B5EF4-FFF2-40B4-BE49-F238E27FC236}">
                <a16:creationId xmlns:a16="http://schemas.microsoft.com/office/drawing/2014/main" id="{DBA0E7D0-1D5F-DDAE-51F1-8AE92E0EEEC1}"/>
              </a:ext>
            </a:extLst>
          </p:cNvPr>
          <p:cNvSpPr>
            <a:spLocks noGrp="1"/>
          </p:cNvSpPr>
          <p:nvPr>
            <p:ph type="title"/>
          </p:nvPr>
        </p:nvSpPr>
        <p:spPr>
          <a:xfrm>
            <a:off x="960120" y="434101"/>
            <a:ext cx="7169753" cy="1232750"/>
          </a:xfrm>
        </p:spPr>
        <p:txBody>
          <a:bodyPr vert="horz" lIns="91440" tIns="45720" rIns="91440" bIns="45720" rtlCol="0" anchor="b">
            <a:normAutofit/>
          </a:bodyPr>
          <a:lstStyle/>
          <a:p>
            <a:endParaRPr lang="en-US" sz="4400" kern="1200">
              <a:solidFill>
                <a:schemeClr val="bg1"/>
              </a:solidFill>
              <a:latin typeface="+mj-lt"/>
              <a:ea typeface="+mj-ea"/>
              <a:cs typeface="+mj-cs"/>
            </a:endParaRPr>
          </a:p>
        </p:txBody>
      </p:sp>
      <p:sp>
        <p:nvSpPr>
          <p:cNvPr id="4" name="Marcador de pie de página 3">
            <a:extLst>
              <a:ext uri="{FF2B5EF4-FFF2-40B4-BE49-F238E27FC236}">
                <a16:creationId xmlns:a16="http://schemas.microsoft.com/office/drawing/2014/main" id="{8A0D5DAA-592E-9B90-062D-DEDDA86D0E6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alpha val="80000"/>
                  </a:scheme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4E2A1131-45F4-2D70-0033-7475F65609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70</a:t>
            </a:fld>
            <a:endParaRPr lang="en-US">
              <a:solidFill>
                <a:schemeClr val="tx1">
                  <a:alpha val="80000"/>
                </a:schemeClr>
              </a:solidFill>
            </a:endParaRPr>
          </a:p>
        </p:txBody>
      </p:sp>
    </p:spTree>
    <p:extLst>
      <p:ext uri="{BB962C8B-B14F-4D97-AF65-F5344CB8AC3E}">
        <p14:creationId xmlns:p14="http://schemas.microsoft.com/office/powerpoint/2010/main" val="2164446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BEE476-4F0C-A3E8-8F0D-B8458496870D}"/>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Proyecto 3</a:t>
            </a:r>
          </a:p>
        </p:txBody>
      </p:sp>
      <p:sp>
        <p:nvSpPr>
          <p:cNvPr id="4" name="Marcador de pie de página 3">
            <a:extLst>
              <a:ext uri="{FF2B5EF4-FFF2-40B4-BE49-F238E27FC236}">
                <a16:creationId xmlns:a16="http://schemas.microsoft.com/office/drawing/2014/main" id="{05F54A1E-2888-945C-3CF1-CF9E9EE42BB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C2394F4-E242-9E0A-11E9-E19CEB455713}"/>
              </a:ext>
            </a:extLst>
          </p:cNvPr>
          <p:cNvSpPr>
            <a:spLocks noGrp="1"/>
          </p:cNvSpPr>
          <p:nvPr>
            <p:ph idx="1"/>
          </p:nvPr>
        </p:nvSpPr>
        <p:spPr>
          <a:xfrm>
            <a:off x="-3" y="1622746"/>
            <a:ext cx="12192003" cy="5197810"/>
          </a:xfrm>
        </p:spPr>
        <p:txBody>
          <a:bodyPr anchor="ctr">
            <a:normAutofit lnSpcReduction="10000"/>
          </a:bodyPr>
          <a:lstStyle/>
          <a:p>
            <a:pPr marL="0" indent="0">
              <a:buNone/>
            </a:pPr>
            <a:r>
              <a:rPr lang="es-MX" sz="1600" dirty="0"/>
              <a:t>La Tarea es la siguiente: vas a crear un programa que primero le pida al usuario que ingrese un texto. Puede ser un texto cualquiera: un artículo entero, un párrafo, una frase, un poema, lo que quiera. Luego, el programa le va a pedir al usuario que también ingrese tres letras a su elección y a partir de ese momento nuestro código va a procesar esa información para hacer cinco tipos de análisis y devolverle al usuario la siguiente información: </a:t>
            </a:r>
          </a:p>
          <a:p>
            <a:pPr marL="514350" indent="-514350">
              <a:buAutoNum type="arabicPeriod"/>
            </a:pPr>
            <a:r>
              <a:rPr lang="es-MX" sz="1600" dirty="0"/>
              <a:t>Primero: ¿cuántas veces aparece cada una de las letras que eligió? Para lograr esto, te recomiendo almacenar esas letras en una lista y luego usar algún método propio de </a:t>
            </a:r>
            <a:r>
              <a:rPr lang="es-MX" sz="1600" dirty="0" err="1"/>
              <a:t>string</a:t>
            </a:r>
            <a:r>
              <a:rPr lang="es-MX" sz="1600" dirty="0"/>
              <a:t> que nos permita contar cuantas veces aparece un sub </a:t>
            </a:r>
            <a:r>
              <a:rPr lang="es-MX" sz="1600" dirty="0" err="1"/>
              <a:t>string</a:t>
            </a:r>
            <a:r>
              <a:rPr lang="es-MX" sz="1600" dirty="0"/>
              <a:t> dentro del </a:t>
            </a:r>
            <a:r>
              <a:rPr lang="es-MX" sz="1600" dirty="0" err="1"/>
              <a:t>string</a:t>
            </a:r>
            <a:r>
              <a:rPr lang="es-MX" sz="1600" dirty="0"/>
              <a:t>. </a:t>
            </a:r>
          </a:p>
          <a:p>
            <a:pPr marL="0" indent="0">
              <a:buNone/>
            </a:pPr>
            <a:r>
              <a:rPr lang="es-MX" sz="1600" dirty="0"/>
              <a:t>*Algo que debes tener en cuenta es que al buscar las letras pueden haber mayúsculas y minúsculas y esto va a afectar el resultado. Lo que deberías hacer para asegurarte de que se encuentren absolutamente todas las letras es pasar, tanto el texto original como las letras a buscar, a minúsculas. </a:t>
            </a:r>
          </a:p>
          <a:p>
            <a:pPr marL="0" indent="0">
              <a:buNone/>
            </a:pPr>
            <a:r>
              <a:rPr lang="es-MX" sz="1600" dirty="0"/>
              <a:t>2. Segundo: le vas a decir al usuario cuántas palabras hay a lo largo de todo el texto. </a:t>
            </a:r>
          </a:p>
          <a:p>
            <a:pPr marL="0" indent="0">
              <a:buNone/>
            </a:pPr>
            <a:r>
              <a:rPr lang="es-MX" sz="1600" dirty="0"/>
              <a:t>*Para lograr esta parte, recuerda que hay un método de </a:t>
            </a:r>
            <a:r>
              <a:rPr lang="es-MX" sz="1600" dirty="0" err="1"/>
              <a:t>string</a:t>
            </a:r>
            <a:r>
              <a:rPr lang="es-MX" sz="1600" dirty="0"/>
              <a:t> que permite transformarlo en una lista y que luego hay una función que permite averiguar el largo de una lista. </a:t>
            </a:r>
          </a:p>
          <a:p>
            <a:pPr marL="0" indent="0">
              <a:buNone/>
            </a:pPr>
            <a:r>
              <a:rPr lang="es-MX" sz="1600" dirty="0"/>
              <a:t>3. Tercero: nos va a informar cuál es la primera letra del texto y cuál es la última. </a:t>
            </a:r>
          </a:p>
          <a:p>
            <a:pPr marL="0" indent="0">
              <a:buNone/>
            </a:pPr>
            <a:r>
              <a:rPr lang="es-MX" sz="1600" dirty="0"/>
              <a:t>*Aquí claramente echaremos mano de la indexación. </a:t>
            </a:r>
          </a:p>
          <a:p>
            <a:pPr marL="0" indent="0">
              <a:buNone/>
            </a:pPr>
            <a:r>
              <a:rPr lang="es-MX" sz="1600" dirty="0"/>
              <a:t>4. Cuarto: el sistema nos va a mostrar cómo quedaría el texto si invirtiéramos el orden de las palabras. ¿Acaso hay algún método que permita invertir el orden de una lista, y otro que permita unir esos elementos con espacios intermedios? Piénsalo. </a:t>
            </a:r>
          </a:p>
          <a:p>
            <a:pPr marL="0" indent="0">
              <a:buNone/>
            </a:pPr>
            <a:r>
              <a:rPr lang="es-MX" sz="1600" dirty="0"/>
              <a:t>5. Y por último: el sistema nos va a decir si la palabra “Python” se encuentra dentro del texto. Esta parte puede ser algo complicada de imaginársela</a:t>
            </a:r>
          </a:p>
          <a:p>
            <a:pPr marL="0" indent="0">
              <a:buNone/>
            </a:pPr>
            <a:r>
              <a:rPr lang="es-MX" sz="1600" dirty="0"/>
              <a:t>*Pista: puedes usar booleanos para hacer tu averiguación y un diccionario para encontrar la manera de expresarle al usuario tu respuesta. </a:t>
            </a:r>
          </a:p>
        </p:txBody>
      </p:sp>
      <p:sp>
        <p:nvSpPr>
          <p:cNvPr id="5" name="Marcador de número de diapositiva 4">
            <a:extLst>
              <a:ext uri="{FF2B5EF4-FFF2-40B4-BE49-F238E27FC236}">
                <a16:creationId xmlns:a16="http://schemas.microsoft.com/office/drawing/2014/main" id="{0446C56F-55EE-F24E-EF80-5D7821B8CA8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71</a:t>
            </a:fld>
            <a:endParaRPr lang="es-MX" sz="1100">
              <a:solidFill>
                <a:schemeClr val="tx1">
                  <a:lumMod val="50000"/>
                  <a:lumOff val="50000"/>
                </a:schemeClr>
              </a:solidFill>
            </a:endParaRPr>
          </a:p>
        </p:txBody>
      </p:sp>
    </p:spTree>
    <p:extLst>
      <p:ext uri="{BB962C8B-B14F-4D97-AF65-F5344CB8AC3E}">
        <p14:creationId xmlns:p14="http://schemas.microsoft.com/office/powerpoint/2010/main" val="3853217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ítulo 5">
            <a:extLst>
              <a:ext uri="{FF2B5EF4-FFF2-40B4-BE49-F238E27FC236}">
                <a16:creationId xmlns:a16="http://schemas.microsoft.com/office/drawing/2014/main" id="{6B2E5155-9AD7-6508-5B2D-3A76D0C59951}"/>
              </a:ext>
            </a:extLst>
          </p:cNvPr>
          <p:cNvSpPr>
            <a:spLocks noGrp="1"/>
          </p:cNvSpPr>
          <p:nvPr>
            <p:ph type="ctrTitle"/>
          </p:nvPr>
        </p:nvSpPr>
        <p:spPr>
          <a:xfrm>
            <a:off x="1314824" y="735106"/>
            <a:ext cx="10053763" cy="2928470"/>
          </a:xfrm>
        </p:spPr>
        <p:txBody>
          <a:bodyPr anchor="b">
            <a:normAutofit/>
          </a:bodyPr>
          <a:lstStyle/>
          <a:p>
            <a:pPr algn="l"/>
            <a:r>
              <a:rPr lang="es-MX" sz="4800">
                <a:solidFill>
                  <a:srgbClr val="FFFFFF"/>
                </a:solidFill>
              </a:rPr>
              <a:t>Semana 4</a:t>
            </a:r>
          </a:p>
        </p:txBody>
      </p:sp>
      <p:sp>
        <p:nvSpPr>
          <p:cNvPr id="4" name="Marcador de pie de página 3">
            <a:extLst>
              <a:ext uri="{FF2B5EF4-FFF2-40B4-BE49-F238E27FC236}">
                <a16:creationId xmlns:a16="http://schemas.microsoft.com/office/drawing/2014/main" id="{26F00797-D42D-8B76-8DE2-EC2E68CA1198}"/>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EAA4B7A8-481A-FA66-D902-8E8F5BE6928C}"/>
              </a:ext>
            </a:extLst>
          </p:cNvPr>
          <p:cNvSpPr>
            <a:spLocks noGrp="1"/>
          </p:cNvSpPr>
          <p:nvPr>
            <p:ph type="sldNum" sz="quarter" idx="12"/>
          </p:nvPr>
        </p:nvSpPr>
        <p:spPr>
          <a:xfrm>
            <a:off x="11704320" y="6446837"/>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72</a:t>
            </a:fld>
            <a:endParaRPr lang="es-MX" sz="1100">
              <a:solidFill>
                <a:schemeClr val="tx1">
                  <a:lumMod val="50000"/>
                  <a:lumOff val="50000"/>
                </a:schemeClr>
              </a:solidFill>
            </a:endParaRPr>
          </a:p>
        </p:txBody>
      </p:sp>
    </p:spTree>
    <p:extLst>
      <p:ext uri="{BB962C8B-B14F-4D97-AF65-F5344CB8AC3E}">
        <p14:creationId xmlns:p14="http://schemas.microsoft.com/office/powerpoint/2010/main" val="2548343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D1AEAF-8707-9152-1B88-A41F432EB251}"/>
              </a:ext>
            </a:extLst>
          </p:cNvPr>
          <p:cNvSpPr>
            <a:spLocks noGrp="1"/>
          </p:cNvSpPr>
          <p:nvPr>
            <p:ph type="title"/>
          </p:nvPr>
        </p:nvSpPr>
        <p:spPr>
          <a:xfrm>
            <a:off x="1371599" y="294538"/>
            <a:ext cx="9895951" cy="1033669"/>
          </a:xfrm>
        </p:spPr>
        <p:txBody>
          <a:bodyPr>
            <a:normAutofit/>
          </a:bodyPr>
          <a:lstStyle/>
          <a:p>
            <a:r>
              <a:rPr lang="es-MX" sz="4000">
                <a:solidFill>
                  <a:srgbClr val="FFFFFF"/>
                </a:solidFill>
              </a:rPr>
              <a:t>Operados de comparación </a:t>
            </a:r>
          </a:p>
        </p:txBody>
      </p:sp>
      <p:sp>
        <p:nvSpPr>
          <p:cNvPr id="4" name="Marcador de pie de página 3">
            <a:extLst>
              <a:ext uri="{FF2B5EF4-FFF2-40B4-BE49-F238E27FC236}">
                <a16:creationId xmlns:a16="http://schemas.microsoft.com/office/drawing/2014/main" id="{4079335D-5B3E-357A-7723-FB506977B2C1}"/>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FCA417E-3FFC-8EDD-9495-9E46F889F0F4}"/>
              </a:ext>
            </a:extLst>
          </p:cNvPr>
          <p:cNvSpPr>
            <a:spLocks noGrp="1"/>
          </p:cNvSpPr>
          <p:nvPr>
            <p:ph idx="1"/>
          </p:nvPr>
        </p:nvSpPr>
        <p:spPr>
          <a:xfrm>
            <a:off x="1371599" y="2318197"/>
            <a:ext cx="9724031" cy="3683358"/>
          </a:xfrm>
        </p:spPr>
        <p:txBody>
          <a:bodyPr anchor="ctr">
            <a:normAutofit/>
          </a:bodyPr>
          <a:lstStyle/>
          <a:p>
            <a:pPr marL="0" indent="0">
              <a:buNone/>
            </a:pPr>
            <a:r>
              <a:rPr lang="es-MX" sz="2000"/>
              <a:t>Como su nombre lo indica, sirven para comparar dos o más valores. El resultado de esta comparación es un booleano (True/False) </a:t>
            </a:r>
          </a:p>
          <a:p>
            <a:pPr marL="0" indent="0">
              <a:buNone/>
            </a:pPr>
            <a:r>
              <a:rPr lang="es-MX" sz="2000"/>
              <a:t>==       igual a</a:t>
            </a:r>
          </a:p>
          <a:p>
            <a:pPr marL="0" indent="0">
              <a:buNone/>
            </a:pPr>
            <a:r>
              <a:rPr lang="es-MX" sz="2000"/>
              <a:t>!=       diferente a</a:t>
            </a:r>
          </a:p>
          <a:p>
            <a:pPr marL="0" indent="0">
              <a:buNone/>
            </a:pPr>
            <a:r>
              <a:rPr lang="es-MX" sz="2000"/>
              <a:t> &gt;       mayor que                                      </a:t>
            </a:r>
          </a:p>
          <a:p>
            <a:pPr marL="0" indent="0">
              <a:buNone/>
            </a:pPr>
            <a:r>
              <a:rPr lang="es-MX" sz="2000"/>
              <a:t> &lt;        menor que</a:t>
            </a:r>
          </a:p>
          <a:p>
            <a:pPr marL="0" indent="0">
              <a:buNone/>
            </a:pPr>
            <a:r>
              <a:rPr lang="es-MX" sz="2000"/>
              <a:t>&gt;=     mayor o igual que </a:t>
            </a:r>
          </a:p>
          <a:p>
            <a:pPr marL="0" indent="0">
              <a:buNone/>
            </a:pPr>
            <a:r>
              <a:rPr lang="es-MX" sz="2000"/>
              <a:t>&lt;=      menor o igual que</a:t>
            </a:r>
          </a:p>
        </p:txBody>
      </p:sp>
      <p:sp>
        <p:nvSpPr>
          <p:cNvPr id="5" name="Marcador de número de diapositiva 4">
            <a:extLst>
              <a:ext uri="{FF2B5EF4-FFF2-40B4-BE49-F238E27FC236}">
                <a16:creationId xmlns:a16="http://schemas.microsoft.com/office/drawing/2014/main" id="{3BFF93CC-B816-0CF6-EB20-0A5E3BA8B0CA}"/>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73</a:t>
            </a:fld>
            <a:endParaRPr lang="es-MX" sz="1100">
              <a:solidFill>
                <a:schemeClr val="tx1">
                  <a:lumMod val="50000"/>
                  <a:lumOff val="50000"/>
                </a:schemeClr>
              </a:solidFill>
            </a:endParaRPr>
          </a:p>
        </p:txBody>
      </p:sp>
    </p:spTree>
    <p:extLst>
      <p:ext uri="{BB962C8B-B14F-4D97-AF65-F5344CB8AC3E}">
        <p14:creationId xmlns:p14="http://schemas.microsoft.com/office/powerpoint/2010/main" val="984748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5107CC-48E8-7B49-A78B-067F7F272AFF}"/>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a:t>
            </a:r>
          </a:p>
        </p:txBody>
      </p:sp>
      <p:sp>
        <p:nvSpPr>
          <p:cNvPr id="4" name="Marcador de pie de página 3">
            <a:extLst>
              <a:ext uri="{FF2B5EF4-FFF2-40B4-BE49-F238E27FC236}">
                <a16:creationId xmlns:a16="http://schemas.microsoft.com/office/drawing/2014/main" id="{4F4F8E85-2AF7-1E8F-591B-168025F46F6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5A964742-92BE-0E87-B579-14E29DD364E1}"/>
              </a:ext>
            </a:extLst>
          </p:cNvPr>
          <p:cNvSpPr>
            <a:spLocks noGrp="1"/>
          </p:cNvSpPr>
          <p:nvPr>
            <p:ph idx="1"/>
          </p:nvPr>
        </p:nvSpPr>
        <p:spPr>
          <a:xfrm>
            <a:off x="1371599" y="2318197"/>
            <a:ext cx="9724031" cy="3683358"/>
          </a:xfrm>
        </p:spPr>
        <p:txBody>
          <a:bodyPr anchor="ctr">
            <a:normAutofit/>
          </a:bodyPr>
          <a:lstStyle/>
          <a:p>
            <a:pPr marL="0" indent="0">
              <a:buNone/>
            </a:pPr>
            <a:r>
              <a:rPr lang="es-MX" sz="2000"/>
              <a:t>Si la comparación resulta verdadera, devuelve el resultado True </a:t>
            </a:r>
          </a:p>
          <a:p>
            <a:pPr marL="0" indent="0">
              <a:buNone/>
            </a:pPr>
            <a:r>
              <a:rPr lang="es-MX" sz="2000"/>
              <a:t>Si dicha comparación es falsa, el resultado es False</a:t>
            </a:r>
          </a:p>
          <a:p>
            <a:pPr marL="0" indent="0">
              <a:buNone/>
            </a:pPr>
            <a:r>
              <a:rPr lang="it-IT" sz="2000"/>
              <a:t>mi_bool  = 5 &gt; = 6</a:t>
            </a:r>
          </a:p>
          <a:p>
            <a:pPr marL="0" indent="0">
              <a:buNone/>
            </a:pPr>
            <a:r>
              <a:rPr lang="it-IT" sz="2000"/>
              <a:t>print(mi_bool) </a:t>
            </a:r>
          </a:p>
          <a:p>
            <a:pPr marL="0" indent="0">
              <a:buNone/>
            </a:pPr>
            <a:r>
              <a:rPr lang="it-IT" sz="2000"/>
              <a:t>&gt;&gt; False</a:t>
            </a:r>
          </a:p>
          <a:p>
            <a:pPr marL="0" indent="0">
              <a:buNone/>
            </a:pPr>
            <a:endParaRPr lang="es-MX" sz="2000"/>
          </a:p>
          <a:p>
            <a:pPr marL="0" indent="0">
              <a:buNone/>
            </a:pPr>
            <a:r>
              <a:rPr lang="es-MX" sz="2000"/>
              <a:t>mi_bool = 10 == 2*5 </a:t>
            </a:r>
          </a:p>
          <a:p>
            <a:pPr marL="0" indent="0">
              <a:buNone/>
            </a:pPr>
            <a:r>
              <a:rPr lang="es-MX" sz="2000"/>
              <a:t>print(mi_bool) </a:t>
            </a:r>
          </a:p>
          <a:p>
            <a:pPr marL="0" indent="0">
              <a:buNone/>
            </a:pPr>
            <a:r>
              <a:rPr lang="es-MX" sz="2000"/>
              <a:t>&gt; True</a:t>
            </a:r>
          </a:p>
        </p:txBody>
      </p:sp>
      <p:sp>
        <p:nvSpPr>
          <p:cNvPr id="5" name="Marcador de número de diapositiva 4">
            <a:extLst>
              <a:ext uri="{FF2B5EF4-FFF2-40B4-BE49-F238E27FC236}">
                <a16:creationId xmlns:a16="http://schemas.microsoft.com/office/drawing/2014/main" id="{480E37CB-344D-EEE0-B119-2AAD404B633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74</a:t>
            </a:fld>
            <a:endParaRPr lang="es-MX" sz="1100">
              <a:solidFill>
                <a:schemeClr val="tx1">
                  <a:lumMod val="50000"/>
                  <a:lumOff val="50000"/>
                </a:schemeClr>
              </a:solidFill>
            </a:endParaRPr>
          </a:p>
        </p:txBody>
      </p:sp>
    </p:spTree>
    <p:extLst>
      <p:ext uri="{BB962C8B-B14F-4D97-AF65-F5344CB8AC3E}">
        <p14:creationId xmlns:p14="http://schemas.microsoft.com/office/powerpoint/2010/main" val="3252935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CAA866-4781-E390-1E6A-0B3AB9960257}"/>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a:t>
            </a:r>
          </a:p>
        </p:txBody>
      </p:sp>
      <p:sp>
        <p:nvSpPr>
          <p:cNvPr id="4" name="Marcador de pie de página 3">
            <a:extLst>
              <a:ext uri="{FF2B5EF4-FFF2-40B4-BE49-F238E27FC236}">
                <a16:creationId xmlns:a16="http://schemas.microsoft.com/office/drawing/2014/main" id="{17C9BFF0-88CF-2308-A319-3DB052580A3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29CACC31-5C00-5FD9-3F30-6376A7FAB1E9}"/>
              </a:ext>
            </a:extLst>
          </p:cNvPr>
          <p:cNvSpPr>
            <a:spLocks noGrp="1"/>
          </p:cNvSpPr>
          <p:nvPr>
            <p:ph idx="1"/>
          </p:nvPr>
        </p:nvSpPr>
        <p:spPr>
          <a:xfrm>
            <a:off x="1371599" y="2318197"/>
            <a:ext cx="9724031" cy="3683358"/>
          </a:xfrm>
        </p:spPr>
        <p:txBody>
          <a:bodyPr anchor="ctr">
            <a:normAutofit/>
          </a:bodyPr>
          <a:lstStyle/>
          <a:p>
            <a:pPr marL="0" indent="0">
              <a:buNone/>
            </a:pPr>
            <a:r>
              <a:rPr lang="es-MX" sz="2000"/>
              <a:t>mi_bool = 5 != 6 </a:t>
            </a:r>
          </a:p>
          <a:p>
            <a:pPr marL="0" indent="0">
              <a:buNone/>
            </a:pPr>
            <a:r>
              <a:rPr lang="es-MX" sz="2000"/>
              <a:t>print(mi_bool) </a:t>
            </a:r>
          </a:p>
          <a:p>
            <a:pPr marL="0" indent="0">
              <a:buNone/>
            </a:pPr>
            <a:r>
              <a:rPr lang="es-MX" sz="2000"/>
              <a:t>&gt;&gt; True</a:t>
            </a:r>
          </a:p>
          <a:p>
            <a:pPr marL="0" indent="0">
              <a:buNone/>
            </a:pPr>
            <a:endParaRPr lang="es-MX" sz="2000"/>
          </a:p>
          <a:p>
            <a:pPr marL="0" indent="0">
              <a:buNone/>
            </a:pPr>
            <a:r>
              <a:rPr lang="es-MX" sz="2000"/>
              <a:t>mi_bool = 5 &lt; 6 </a:t>
            </a:r>
          </a:p>
          <a:p>
            <a:pPr marL="0" indent="0">
              <a:buNone/>
            </a:pPr>
            <a:r>
              <a:rPr lang="es-MX" sz="2000"/>
              <a:t>print(mi_bool) </a:t>
            </a:r>
          </a:p>
          <a:p>
            <a:pPr marL="0" indent="0">
              <a:buNone/>
            </a:pPr>
            <a:r>
              <a:rPr lang="es-MX" sz="2000"/>
              <a:t>&gt;&gt; True</a:t>
            </a:r>
          </a:p>
          <a:p>
            <a:pPr marL="0" indent="0">
              <a:buNone/>
            </a:pPr>
            <a:endParaRPr lang="es-MX" sz="2000"/>
          </a:p>
        </p:txBody>
      </p:sp>
      <p:sp>
        <p:nvSpPr>
          <p:cNvPr id="5" name="Marcador de número de diapositiva 4">
            <a:extLst>
              <a:ext uri="{FF2B5EF4-FFF2-40B4-BE49-F238E27FC236}">
                <a16:creationId xmlns:a16="http://schemas.microsoft.com/office/drawing/2014/main" id="{A3634C42-0163-39F1-8CA9-088206ECAE0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75</a:t>
            </a:fld>
            <a:endParaRPr lang="es-MX" sz="1100">
              <a:solidFill>
                <a:schemeClr val="tx1">
                  <a:lumMod val="50000"/>
                  <a:lumOff val="50000"/>
                </a:schemeClr>
              </a:solidFill>
            </a:endParaRPr>
          </a:p>
        </p:txBody>
      </p:sp>
    </p:spTree>
    <p:extLst>
      <p:ext uri="{BB962C8B-B14F-4D97-AF65-F5344CB8AC3E}">
        <p14:creationId xmlns:p14="http://schemas.microsoft.com/office/powerpoint/2010/main" val="1088517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17C9BFF0-88CF-2308-A319-3DB052580A3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A3634C42-0163-39F1-8CA9-088206ECAE0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76</a:t>
            </a:fld>
            <a:endParaRPr lang="es-MX" sz="1100">
              <a:solidFill>
                <a:schemeClr val="tx1">
                  <a:lumMod val="50000"/>
                  <a:lumOff val="50000"/>
                </a:schemeClr>
              </a:solidFill>
            </a:endParaRPr>
          </a:p>
        </p:txBody>
      </p:sp>
      <p:sp>
        <p:nvSpPr>
          <p:cNvPr id="8" name="Título 1">
            <a:extLst>
              <a:ext uri="{FF2B5EF4-FFF2-40B4-BE49-F238E27FC236}">
                <a16:creationId xmlns:a16="http://schemas.microsoft.com/office/drawing/2014/main" id="{1E1E7B60-618F-BE08-73C8-3768CA7EFCC2}"/>
              </a:ext>
            </a:extLst>
          </p:cNvPr>
          <p:cNvSpPr>
            <a:spLocks noGrp="1"/>
          </p:cNvSpPr>
          <p:nvPr>
            <p:ph type="title"/>
          </p:nvPr>
        </p:nvSpPr>
        <p:spPr>
          <a:xfrm>
            <a:off x="1371600" y="295275"/>
            <a:ext cx="9896475" cy="1033463"/>
          </a:xfrm>
        </p:spPr>
        <p:txBody>
          <a:bodyPr/>
          <a:lstStyle/>
          <a:p>
            <a:r>
              <a:rPr lang="es-MX" dirty="0">
                <a:solidFill>
                  <a:schemeClr val="bg1"/>
                </a:solidFill>
              </a:rPr>
              <a:t>Ejercicios</a:t>
            </a:r>
          </a:p>
        </p:txBody>
      </p:sp>
      <p:sp>
        <p:nvSpPr>
          <p:cNvPr id="9" name="Marcador de contenido 8">
            <a:extLst>
              <a:ext uri="{FF2B5EF4-FFF2-40B4-BE49-F238E27FC236}">
                <a16:creationId xmlns:a16="http://schemas.microsoft.com/office/drawing/2014/main" id="{9803D997-1BD5-DB42-9AE2-58D51F56D172}"/>
              </a:ext>
            </a:extLst>
          </p:cNvPr>
          <p:cNvSpPr txBox="1">
            <a:spLocks noGrp="1"/>
          </p:cNvSpPr>
          <p:nvPr>
            <p:ph idx="1"/>
          </p:nvPr>
        </p:nvSpPr>
        <p:spPr>
          <a:xfrm>
            <a:off x="838200" y="1825625"/>
            <a:ext cx="10515600" cy="435133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dirty="0">
                <a:ln>
                  <a:noFill/>
                </a:ln>
                <a:effectLst/>
                <a:latin typeface="udemy sans"/>
              </a:rPr>
              <a:t>Crea dos variables (</a:t>
            </a:r>
            <a:r>
              <a:rPr kumimoji="0" lang="es-MX" altLang="es-MX" sz="1600" b="0" i="0" u="none" strike="noStrike" cap="none" normalizeH="0" baseline="0" dirty="0">
                <a:ln>
                  <a:noFill/>
                </a:ln>
                <a:effectLst/>
                <a:latin typeface="sfmono-regular"/>
              </a:rPr>
              <a:t>num1</a:t>
            </a:r>
            <a:r>
              <a:rPr kumimoji="0" lang="es-MX" altLang="es-MX" sz="1800" b="0" i="0" u="none" strike="noStrike" cap="none" normalizeH="0" baseline="0" dirty="0">
                <a:ln>
                  <a:noFill/>
                </a:ln>
                <a:effectLst/>
                <a:latin typeface="udemy sans"/>
              </a:rPr>
              <a:t> y  </a:t>
            </a:r>
            <a:r>
              <a:rPr kumimoji="0" lang="es-MX" altLang="es-MX" sz="1600" b="0" i="0" u="none" strike="noStrike" cap="none" normalizeH="0" baseline="0" dirty="0">
                <a:ln>
                  <a:noFill/>
                </a:ln>
                <a:effectLst/>
                <a:latin typeface="sfmono-regular"/>
              </a:rPr>
              <a:t>num2</a:t>
            </a:r>
            <a:r>
              <a:rPr kumimoji="0" lang="es-MX" altLang="es-MX" sz="1800" b="0" i="0" u="none" strike="noStrike" cap="none" normalizeH="0" baseline="0" dirty="0">
                <a:ln>
                  <a:noFill/>
                </a:ln>
                <a:effectLst/>
                <a:latin typeface="udemy sans"/>
              </a:rPr>
              <a:t>) con los valores 36 y 17 respectivamente. Verifica si </a:t>
            </a:r>
            <a:r>
              <a:rPr kumimoji="0" lang="es-MX" altLang="es-MX" sz="1600" b="1" i="0" u="none" strike="noStrike" cap="none" normalizeH="0" baseline="0" dirty="0">
                <a:ln>
                  <a:noFill/>
                </a:ln>
                <a:effectLst/>
                <a:latin typeface="sfmono-regular"/>
              </a:rPr>
              <a:t>num1</a:t>
            </a:r>
            <a:r>
              <a:rPr kumimoji="0" lang="es-MX" altLang="es-MX" sz="1800" b="1" i="0" u="none" strike="noStrike" cap="none" normalizeH="0" baseline="0" dirty="0">
                <a:ln>
                  <a:noFill/>
                </a:ln>
                <a:effectLst/>
                <a:latin typeface="udemy sans"/>
              </a:rPr>
              <a:t> </a:t>
            </a:r>
            <a:r>
              <a:rPr kumimoji="0" lang="es-MX" altLang="es-MX" sz="1800" b="0" i="0" u="none" strike="noStrike" cap="none" normalizeH="0" baseline="0" dirty="0">
                <a:ln>
                  <a:noFill/>
                </a:ln>
                <a:effectLst/>
                <a:latin typeface="udemy sans"/>
              </a:rPr>
              <a:t>es </a:t>
            </a:r>
            <a:r>
              <a:rPr kumimoji="0" lang="es-MX" altLang="es-MX" sz="1800" b="1" i="0" u="none" strike="noStrike" cap="none" normalizeH="0" baseline="0" dirty="0">
                <a:ln>
                  <a:noFill/>
                </a:ln>
                <a:effectLst/>
                <a:latin typeface="udemy sans"/>
              </a:rPr>
              <a:t>mayor o igual</a:t>
            </a:r>
            <a:r>
              <a:rPr kumimoji="0" lang="es-MX" altLang="es-MX" sz="1800" b="0" i="0" u="none" strike="noStrike" cap="none" normalizeH="0" baseline="0" dirty="0">
                <a:ln>
                  <a:noFill/>
                </a:ln>
                <a:effectLst/>
                <a:latin typeface="udemy sans"/>
              </a:rPr>
              <a:t> que </a:t>
            </a:r>
            <a:r>
              <a:rPr kumimoji="0" lang="es-MX" altLang="es-MX" sz="1600" b="1" i="0" u="none" strike="noStrike" cap="none" normalizeH="0" baseline="0" dirty="0">
                <a:ln>
                  <a:noFill/>
                </a:ln>
                <a:effectLst/>
                <a:latin typeface="sfmono-regular"/>
              </a:rPr>
              <a:t>num2</a:t>
            </a:r>
            <a:r>
              <a:rPr kumimoji="0" lang="es-MX" altLang="es-MX" sz="1800" b="1" i="0" u="none" strike="noStrike" cap="none" normalizeH="0" baseline="0" dirty="0">
                <a:ln>
                  <a:noFill/>
                </a:ln>
                <a:effectLst/>
                <a:latin typeface="udemy sans"/>
              </a:rPr>
              <a:t> </a:t>
            </a:r>
            <a:r>
              <a:rPr kumimoji="0" lang="es-MX" altLang="es-MX" sz="1800" b="0" i="0" u="none" strike="noStrike" cap="none" normalizeH="0" baseline="0" dirty="0">
                <a:ln>
                  <a:noFill/>
                </a:ln>
                <a:effectLst/>
                <a:latin typeface="udemy sans"/>
              </a:rPr>
              <a:t>y almacena el resultado de dicha comparación en una variable llamada </a:t>
            </a:r>
            <a:r>
              <a:rPr kumimoji="0" lang="es-MX" altLang="es-MX" sz="1600" b="1" i="0" u="none" strike="noStrike" cap="none" normalizeH="0" baseline="0" dirty="0" err="1">
                <a:ln>
                  <a:noFill/>
                </a:ln>
                <a:effectLst/>
                <a:latin typeface="sfmono-regular"/>
              </a:rPr>
              <a:t>mi_bool</a:t>
            </a:r>
            <a:r>
              <a:rPr kumimoji="0" lang="es-MX" altLang="es-MX" sz="14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000" b="0" i="0" u="none" strike="noStrike" cap="none" normalizeH="0" baseline="0" dirty="0">
                <a:ln>
                  <a:noFill/>
                </a:ln>
                <a:effectLst/>
                <a:latin typeface="udemy sans"/>
              </a:rPr>
              <a:t>Dentro de </a:t>
            </a:r>
            <a:r>
              <a:rPr kumimoji="0" lang="es-MX" altLang="es-MX" sz="2000" b="0" i="0" u="none" strike="noStrike" cap="none" normalizeH="0" baseline="0" dirty="0">
                <a:ln>
                  <a:noFill/>
                </a:ln>
                <a:effectLst/>
                <a:latin typeface="sfmono-regular"/>
              </a:rPr>
              <a:t>num1</a:t>
            </a:r>
            <a:r>
              <a:rPr kumimoji="0" lang="es-MX" altLang="es-MX" sz="2000" b="0" i="0" u="none" strike="noStrike" cap="none" normalizeH="0" baseline="0" dirty="0">
                <a:ln>
                  <a:noFill/>
                </a:ln>
                <a:effectLst/>
                <a:latin typeface="udemy sans"/>
              </a:rPr>
              <a:t>, almacena el resultado de la operación </a:t>
            </a:r>
            <a:r>
              <a:rPr kumimoji="0" lang="es-MX" altLang="es-MX" sz="2000" b="0" i="1" u="none" strike="noStrike" cap="none" normalizeH="0" baseline="0" dirty="0">
                <a:ln>
                  <a:noFill/>
                </a:ln>
                <a:effectLst/>
                <a:latin typeface="udemy sans"/>
              </a:rPr>
              <a:t>raíz cuadrada</a:t>
            </a:r>
            <a:r>
              <a:rPr kumimoji="0" lang="es-MX" altLang="es-MX" sz="2000" b="0" i="0" u="none" strike="noStrike" cap="none" normalizeH="0" baseline="0" dirty="0">
                <a:ln>
                  <a:noFill/>
                </a:ln>
                <a:effectLst/>
                <a:latin typeface="udemy sans"/>
              </a:rPr>
              <a:t> de 25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000" b="0" i="0" u="none" strike="noStrike" cap="none" normalizeH="0" baseline="0" dirty="0">
                <a:ln>
                  <a:noFill/>
                </a:ln>
                <a:effectLst/>
                <a:latin typeface="udemy sans"/>
              </a:rPr>
              <a:t>Dentro de </a:t>
            </a:r>
            <a:r>
              <a:rPr kumimoji="0" lang="es-MX" altLang="es-MX" sz="2000" b="0" i="0" u="none" strike="noStrike" cap="none" normalizeH="0" baseline="0" dirty="0">
                <a:ln>
                  <a:noFill/>
                </a:ln>
                <a:effectLst/>
                <a:latin typeface="sfmono-regular"/>
              </a:rPr>
              <a:t>num2</a:t>
            </a:r>
            <a:r>
              <a:rPr kumimoji="0" lang="es-MX" altLang="es-MX" sz="2000" b="0" i="0" u="none" strike="noStrike" cap="none" normalizeH="0" baseline="0" dirty="0">
                <a:ln>
                  <a:noFill/>
                </a:ln>
                <a:effectLst/>
                <a:latin typeface="udemy sans"/>
              </a:rPr>
              <a:t>, almacena el </a:t>
            </a:r>
            <a:r>
              <a:rPr kumimoji="0" lang="es-MX" altLang="es-MX" sz="2000" b="0" i="1" u="none" strike="noStrike" cap="none" normalizeH="0" baseline="0" dirty="0">
                <a:ln>
                  <a:noFill/>
                </a:ln>
                <a:effectLst/>
                <a:latin typeface="udemy sans"/>
              </a:rPr>
              <a:t>número </a:t>
            </a:r>
            <a:r>
              <a:rPr kumimoji="0" lang="es-MX" altLang="es-MX" sz="2000" b="0" i="0" u="none" strike="noStrike" cap="none" normalizeH="0" baseline="0" dirty="0">
                <a:ln>
                  <a:noFill/>
                </a:ln>
                <a:effectLst/>
                <a:latin typeface="udemy sans"/>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0" i="0" u="none" strike="noStrike" cap="none" normalizeH="0" baseline="0" dirty="0">
                <a:ln>
                  <a:noFill/>
                </a:ln>
                <a:effectLst/>
                <a:latin typeface="udemy sans"/>
              </a:rPr>
              <a:t>Verifica si </a:t>
            </a:r>
            <a:r>
              <a:rPr kumimoji="0" lang="es-MX" altLang="es-MX" sz="2000" b="1" i="0" u="none" strike="noStrike" cap="none" normalizeH="0" baseline="0" dirty="0">
                <a:ln>
                  <a:noFill/>
                </a:ln>
                <a:effectLst/>
                <a:latin typeface="sfmono-regular"/>
              </a:rPr>
              <a:t>num1</a:t>
            </a:r>
            <a:r>
              <a:rPr kumimoji="0" lang="es-MX" altLang="es-MX" sz="2000" b="1" i="0" u="none" strike="noStrike" cap="none" normalizeH="0" baseline="0" dirty="0">
                <a:ln>
                  <a:noFill/>
                </a:ln>
                <a:effectLst/>
                <a:latin typeface="udemy sans"/>
              </a:rPr>
              <a:t> </a:t>
            </a:r>
            <a:r>
              <a:rPr kumimoji="0" lang="es-MX" altLang="es-MX" sz="2000" b="0" i="0" u="none" strike="noStrike" cap="none" normalizeH="0" baseline="0" dirty="0">
                <a:ln>
                  <a:noFill/>
                </a:ln>
                <a:effectLst/>
                <a:latin typeface="udemy sans"/>
              </a:rPr>
              <a:t>es</a:t>
            </a:r>
            <a:r>
              <a:rPr kumimoji="0" lang="es-MX" altLang="es-MX" sz="2000" b="1" i="0" u="none" strike="noStrike" cap="none" normalizeH="0" baseline="0" dirty="0">
                <a:ln>
                  <a:noFill/>
                </a:ln>
                <a:effectLst/>
                <a:latin typeface="udemy sans"/>
              </a:rPr>
              <a:t> igual</a:t>
            </a:r>
            <a:r>
              <a:rPr kumimoji="0" lang="es-MX" altLang="es-MX" sz="2000" b="0" i="0" u="none" strike="noStrike" cap="none" normalizeH="0" baseline="0" dirty="0">
                <a:ln>
                  <a:noFill/>
                </a:ln>
                <a:effectLst/>
                <a:latin typeface="udemy sans"/>
              </a:rPr>
              <a:t> a </a:t>
            </a:r>
            <a:r>
              <a:rPr kumimoji="0" lang="es-MX" altLang="es-MX" sz="2000" b="1" i="0" u="none" strike="noStrike" cap="none" normalizeH="0" baseline="0" dirty="0">
                <a:ln>
                  <a:noFill/>
                </a:ln>
                <a:effectLst/>
                <a:latin typeface="sfmono-regular"/>
              </a:rPr>
              <a:t>num2</a:t>
            </a:r>
            <a:r>
              <a:rPr kumimoji="0" lang="es-MX" altLang="es-MX" sz="2000" b="1" i="0" u="none" strike="noStrike" cap="none" normalizeH="0" baseline="0" dirty="0">
                <a:ln>
                  <a:noFill/>
                </a:ln>
                <a:effectLst/>
                <a:latin typeface="udemy sans"/>
              </a:rPr>
              <a:t> </a:t>
            </a:r>
            <a:r>
              <a:rPr kumimoji="0" lang="es-MX" altLang="es-MX" sz="2000" b="0" i="0" u="none" strike="noStrike" cap="none" normalizeH="0" baseline="0" dirty="0">
                <a:ln>
                  <a:noFill/>
                </a:ln>
                <a:effectLst/>
                <a:latin typeface="udemy sans"/>
              </a:rPr>
              <a:t>y almacena el resultado de dicha comparación en una variable llamada </a:t>
            </a:r>
            <a:r>
              <a:rPr kumimoji="0" lang="es-MX" altLang="es-MX" sz="2000" b="1" i="0" u="none" strike="noStrike" cap="none" normalizeH="0" baseline="0" dirty="0" err="1">
                <a:ln>
                  <a:noFill/>
                </a:ln>
                <a:effectLst/>
                <a:latin typeface="sfmono-regular"/>
              </a:rPr>
              <a:t>mi_bool</a:t>
            </a:r>
            <a:r>
              <a:rPr kumimoji="0" lang="es-MX" altLang="es-MX" sz="2000" b="1" i="0" u="none" strike="noStrike" cap="none" normalizeH="0" baseline="0" dirty="0">
                <a:ln>
                  <a:noFill/>
                </a:ln>
                <a:effectLst/>
                <a:latin typeface="udemy sans"/>
              </a:rPr>
              <a:t>.</a:t>
            </a:r>
            <a:endParaRPr kumimoji="0" lang="es-MX" altLang="es-MX"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4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400" b="0" i="0" u="none" strike="noStrike" cap="none" normalizeH="0" baseline="0" dirty="0">
                <a:ln>
                  <a:noFill/>
                </a:ln>
                <a:effectLst/>
                <a:latin typeface="udemy sans"/>
              </a:rPr>
              <a:t>Crea dos variables (</a:t>
            </a:r>
            <a:r>
              <a:rPr kumimoji="0" lang="es-MX" altLang="es-MX" sz="2400" b="0" i="0" u="none" strike="noStrike" cap="none" normalizeH="0" baseline="0" dirty="0">
                <a:ln>
                  <a:noFill/>
                </a:ln>
                <a:effectLst/>
                <a:latin typeface="sfmono-regular"/>
              </a:rPr>
              <a:t>num1</a:t>
            </a:r>
            <a:r>
              <a:rPr kumimoji="0" lang="es-MX" altLang="es-MX" sz="2400" b="0" i="0" u="none" strike="noStrike" cap="none" normalizeH="0" baseline="0" dirty="0">
                <a:ln>
                  <a:noFill/>
                </a:ln>
                <a:effectLst/>
                <a:latin typeface="udemy sans"/>
              </a:rPr>
              <a:t> y  </a:t>
            </a:r>
            <a:r>
              <a:rPr kumimoji="0" lang="es-MX" altLang="es-MX" sz="2400" b="0" i="0" u="none" strike="noStrike" cap="none" normalizeH="0" baseline="0" dirty="0">
                <a:ln>
                  <a:noFill/>
                </a:ln>
                <a:effectLst/>
                <a:latin typeface="sfmono-regular"/>
              </a:rPr>
              <a:t>num2</a:t>
            </a:r>
            <a:r>
              <a:rPr kumimoji="0" lang="es-MX" altLang="es-MX" sz="2400" b="0" i="0" u="none" strike="noStrike" cap="none" normalizeH="0" baseline="0" dirty="0">
                <a:ln>
                  <a:noFill/>
                </a:ln>
                <a:effectLst/>
                <a:latin typeface="udemy sans"/>
              </a:rPr>
              <a:t>):</a:t>
            </a:r>
            <a:endParaRPr kumimoji="0" lang="es-MX" altLang="es-MX"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i="0" u="none" strike="noStrike" cap="none" normalizeH="0" baseline="0" dirty="0">
                <a:ln>
                  <a:noFill/>
                </a:ln>
                <a:effectLst/>
                <a:latin typeface="udemy sans"/>
              </a:rPr>
              <a:t>Dentro de </a:t>
            </a:r>
            <a:r>
              <a:rPr kumimoji="0" lang="es-MX" altLang="es-MX" sz="2400" b="0" i="0" u="none" strike="noStrike" cap="none" normalizeH="0" baseline="0" dirty="0">
                <a:ln>
                  <a:noFill/>
                </a:ln>
                <a:effectLst/>
                <a:latin typeface="sfmono-regular"/>
              </a:rPr>
              <a:t>num1</a:t>
            </a:r>
            <a:r>
              <a:rPr kumimoji="0" lang="es-MX" altLang="es-MX" sz="2400" b="0" i="0" u="none" strike="noStrike" cap="none" normalizeH="0" baseline="0" dirty="0">
                <a:ln>
                  <a:noFill/>
                </a:ln>
                <a:effectLst/>
                <a:latin typeface="udemy sans"/>
              </a:rPr>
              <a:t>, almacena el resultado de la operación </a:t>
            </a:r>
            <a:r>
              <a:rPr kumimoji="0" lang="es-MX" altLang="es-MX" sz="2400" b="1" i="0" u="none" strike="noStrike" cap="none" normalizeH="0" baseline="0" dirty="0">
                <a:ln>
                  <a:noFill/>
                </a:ln>
                <a:effectLst/>
                <a:latin typeface="udemy sans"/>
              </a:rPr>
              <a:t>64 x 3</a:t>
            </a:r>
            <a:endParaRPr kumimoji="0" lang="es-MX" altLang="es-MX" sz="24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2400" b="0" i="0" u="none" strike="noStrike" cap="none" normalizeH="0" baseline="0" dirty="0">
                <a:ln>
                  <a:noFill/>
                </a:ln>
                <a:effectLst/>
                <a:latin typeface="udemy sans"/>
              </a:rPr>
              <a:t>Dentro de </a:t>
            </a:r>
            <a:r>
              <a:rPr kumimoji="0" lang="es-MX" altLang="es-MX" sz="2400" b="0" i="0" u="none" strike="noStrike" cap="none" normalizeH="0" baseline="0" dirty="0">
                <a:ln>
                  <a:noFill/>
                </a:ln>
                <a:effectLst/>
                <a:latin typeface="sfmono-regular"/>
              </a:rPr>
              <a:t>num2</a:t>
            </a:r>
            <a:r>
              <a:rPr kumimoji="0" lang="es-MX" altLang="es-MX" sz="2400" b="0" i="0" u="none" strike="noStrike" cap="none" normalizeH="0" baseline="0" dirty="0">
                <a:ln>
                  <a:noFill/>
                </a:ln>
                <a:effectLst/>
                <a:latin typeface="udemy sans"/>
              </a:rPr>
              <a:t>, almacena el resultado de la operación </a:t>
            </a:r>
            <a:r>
              <a:rPr kumimoji="0" lang="es-MX" altLang="es-MX" sz="2400" b="1" i="0" u="none" strike="noStrike" cap="none" normalizeH="0" baseline="0" dirty="0">
                <a:ln>
                  <a:noFill/>
                </a:ln>
                <a:effectLst/>
                <a:latin typeface="udemy sans"/>
              </a:rPr>
              <a:t>24 x 8</a:t>
            </a:r>
            <a:endParaRPr kumimoji="0" lang="es-MX" altLang="es-MX" sz="2400" b="0" i="0" u="none" strike="noStrike" cap="none" normalizeH="0" baseline="0" dirty="0">
              <a:ln>
                <a:noFill/>
              </a:ln>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400" b="0" i="0" u="none" strike="noStrike" cap="none" normalizeH="0" baseline="0" dirty="0">
                <a:ln>
                  <a:noFill/>
                </a:ln>
                <a:effectLst/>
                <a:latin typeface="udemy sans"/>
              </a:rPr>
              <a:t>Verifica si </a:t>
            </a:r>
            <a:r>
              <a:rPr kumimoji="0" lang="es-MX" altLang="es-MX" sz="2400" b="1" i="0" u="none" strike="noStrike" cap="none" normalizeH="0" baseline="0" dirty="0">
                <a:ln>
                  <a:noFill/>
                </a:ln>
                <a:effectLst/>
                <a:latin typeface="sfmono-regular"/>
              </a:rPr>
              <a:t>num1</a:t>
            </a:r>
            <a:r>
              <a:rPr kumimoji="0" lang="es-MX" altLang="es-MX" sz="2400" b="1" i="0" u="none" strike="noStrike" cap="none" normalizeH="0" baseline="0" dirty="0">
                <a:ln>
                  <a:noFill/>
                </a:ln>
                <a:effectLst/>
                <a:latin typeface="udemy sans"/>
              </a:rPr>
              <a:t> </a:t>
            </a:r>
            <a:r>
              <a:rPr kumimoji="0" lang="es-MX" altLang="es-MX" sz="2400" b="0" i="0" u="none" strike="noStrike" cap="none" normalizeH="0" baseline="0" dirty="0">
                <a:ln>
                  <a:noFill/>
                </a:ln>
                <a:effectLst/>
                <a:latin typeface="udemy sans"/>
              </a:rPr>
              <a:t>es</a:t>
            </a:r>
            <a:r>
              <a:rPr kumimoji="0" lang="es-MX" altLang="es-MX" sz="2400" b="1" i="0" u="none" strike="noStrike" cap="none" normalizeH="0" baseline="0" dirty="0">
                <a:ln>
                  <a:noFill/>
                </a:ln>
                <a:effectLst/>
                <a:latin typeface="udemy sans"/>
              </a:rPr>
              <a:t> diferente </a:t>
            </a:r>
            <a:r>
              <a:rPr kumimoji="0" lang="es-MX" altLang="es-MX" sz="2400" b="0" i="0" u="none" strike="noStrike" cap="none" normalizeH="0" baseline="0" dirty="0">
                <a:ln>
                  <a:noFill/>
                </a:ln>
                <a:effectLst/>
                <a:latin typeface="udemy sans"/>
              </a:rPr>
              <a:t>a </a:t>
            </a:r>
            <a:r>
              <a:rPr kumimoji="0" lang="es-MX" altLang="es-MX" sz="2400" b="1" i="0" u="none" strike="noStrike" cap="none" normalizeH="0" baseline="0" dirty="0">
                <a:ln>
                  <a:noFill/>
                </a:ln>
                <a:effectLst/>
                <a:latin typeface="sfmono-regular"/>
              </a:rPr>
              <a:t>num2</a:t>
            </a:r>
            <a:r>
              <a:rPr kumimoji="0" lang="es-MX" altLang="es-MX" sz="2400" b="1" i="0" u="none" strike="noStrike" cap="none" normalizeH="0" baseline="0" dirty="0">
                <a:ln>
                  <a:noFill/>
                </a:ln>
                <a:effectLst/>
                <a:latin typeface="udemy sans"/>
              </a:rPr>
              <a:t> </a:t>
            </a:r>
            <a:r>
              <a:rPr kumimoji="0" lang="es-MX" altLang="es-MX" sz="2400" b="0" i="0" u="none" strike="noStrike" cap="none" normalizeH="0" baseline="0" dirty="0">
                <a:ln>
                  <a:noFill/>
                </a:ln>
                <a:effectLst/>
                <a:latin typeface="udemy sans"/>
              </a:rPr>
              <a:t>y almacena el resultado de dicha comparación en una variable llamada </a:t>
            </a:r>
            <a:r>
              <a:rPr kumimoji="0" lang="es-MX" altLang="es-MX" sz="2400" b="1" i="0" u="none" strike="noStrike" cap="none" normalizeH="0" baseline="0" dirty="0" err="1">
                <a:ln>
                  <a:noFill/>
                </a:ln>
                <a:effectLst/>
                <a:latin typeface="sfmono-regular"/>
              </a:rPr>
              <a:t>mi_bool</a:t>
            </a:r>
            <a:endParaRPr kumimoji="0" lang="es-MX" altLang="es-MX"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876001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E646618-0938-D595-7175-550EFAF33791}"/>
              </a:ext>
            </a:extLst>
          </p:cNvPr>
          <p:cNvSpPr>
            <a:spLocks noGrp="1"/>
          </p:cNvSpPr>
          <p:nvPr>
            <p:ph type="title"/>
          </p:nvPr>
        </p:nvSpPr>
        <p:spPr>
          <a:xfrm>
            <a:off x="1371597" y="348865"/>
            <a:ext cx="10044023" cy="877729"/>
          </a:xfrm>
        </p:spPr>
        <p:txBody>
          <a:bodyPr anchor="ctr">
            <a:normAutofit/>
          </a:bodyPr>
          <a:lstStyle/>
          <a:p>
            <a:r>
              <a:rPr lang="es-MX" sz="4000">
                <a:solidFill>
                  <a:srgbClr val="FFFFFF"/>
                </a:solidFill>
              </a:rPr>
              <a:t>Operadores lógicos</a:t>
            </a:r>
          </a:p>
        </p:txBody>
      </p:sp>
      <p:sp>
        <p:nvSpPr>
          <p:cNvPr id="4" name="Marcador de pie de página 3">
            <a:extLst>
              <a:ext uri="{FF2B5EF4-FFF2-40B4-BE49-F238E27FC236}">
                <a16:creationId xmlns:a16="http://schemas.microsoft.com/office/drawing/2014/main" id="{56591F19-9320-00F5-9F90-EEFBC6AF011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EDB7E0AE-BABA-A753-49EC-EAAF957CED17}"/>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77</a:t>
            </a:fld>
            <a:endParaRPr lang="es-MX" sz="1100">
              <a:solidFill>
                <a:schemeClr val="tx1">
                  <a:lumMod val="50000"/>
                  <a:lumOff val="50000"/>
                </a:schemeClr>
              </a:solidFill>
            </a:endParaRPr>
          </a:p>
        </p:txBody>
      </p:sp>
      <p:graphicFrame>
        <p:nvGraphicFramePr>
          <p:cNvPr id="23" name="Marcador de contenido 2">
            <a:extLst>
              <a:ext uri="{FF2B5EF4-FFF2-40B4-BE49-F238E27FC236}">
                <a16:creationId xmlns:a16="http://schemas.microsoft.com/office/drawing/2014/main" id="{6B67D622-4E6C-3940-307E-411B05F00D7E}"/>
              </a:ext>
            </a:extLst>
          </p:cNvPr>
          <p:cNvGraphicFramePr>
            <a:graphicFrameLocks noGrp="1"/>
          </p:cNvGraphicFramePr>
          <p:nvPr>
            <p:ph idx="1"/>
            <p:extLst>
              <p:ext uri="{D42A27DB-BD31-4B8C-83A1-F6EECF244321}">
                <p14:modId xmlns:p14="http://schemas.microsoft.com/office/powerpoint/2010/main" val="39346608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165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72A2E99-C28A-6F26-ED10-3AEBFB758A1B}"/>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3BA310C0-7BA9-9230-1FE7-C7D26D0B0518}"/>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27470CCD-01E0-8598-683F-A14FE330B9CB}"/>
              </a:ext>
            </a:extLst>
          </p:cNvPr>
          <p:cNvSpPr txBox="1"/>
          <p:nvPr/>
        </p:nvSpPr>
        <p:spPr>
          <a:xfrm>
            <a:off x="1371599" y="2319852"/>
            <a:ext cx="9724031" cy="4832686"/>
          </a:xfrm>
          <a:prstGeom prst="rect">
            <a:avLst/>
          </a:prstGeom>
        </p:spPr>
        <p:txBody>
          <a:bodyPr vert="horz" lIns="91440" tIns="45720" rIns="91440" bIns="45720" rtlCol="0" anchor="ctr">
            <a:normAutofit lnSpcReduction="1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Crea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tres</a:t>
            </a:r>
            <a:r>
              <a:rPr kumimoji="0" lang="en-US" altLang="es-MX" sz="1300" b="0" i="0" u="none" strike="noStrike" cap="none" normalizeH="0" baseline="0" dirty="0">
                <a:ln>
                  <a:noFill/>
                </a:ln>
                <a:effectLst/>
              </a:rPr>
              <a:t> variables (num1 ,  num2 y num3):</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num1,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valor 36</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num2,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resultado</a:t>
            </a:r>
            <a:r>
              <a:rPr kumimoji="0" lang="en-US" altLang="es-MX" sz="1300" b="0" i="0" u="none" strike="noStrike" cap="none" normalizeH="0" baseline="0" dirty="0">
                <a:ln>
                  <a:noFill/>
                </a:ln>
                <a:effectLst/>
              </a:rPr>
              <a:t> de la </a:t>
            </a:r>
            <a:r>
              <a:rPr kumimoji="0" lang="en-US" altLang="es-MX" sz="1300" b="0" i="0" u="none" strike="noStrike" cap="none" normalizeH="0" baseline="0" dirty="0" err="1">
                <a:ln>
                  <a:noFill/>
                </a:ln>
                <a:effectLst/>
              </a:rPr>
              <a:t>operación</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72/2</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num3,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valor 48</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Verifica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si</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num1 </a:t>
            </a:r>
            <a:r>
              <a:rPr kumimoji="0" lang="en-US" altLang="es-MX" sz="1300" b="0" i="0" u="none" strike="noStrike" cap="none" normalizeH="0" baseline="0" dirty="0">
                <a:ln>
                  <a:noFill/>
                </a:ln>
                <a:effectLst/>
              </a:rPr>
              <a:t>es</a:t>
            </a:r>
            <a:r>
              <a:rPr kumimoji="0" lang="en-US" altLang="es-MX" sz="1300" b="1" i="0" u="none" strike="noStrike" cap="none" normalizeH="0" baseline="0" dirty="0">
                <a:ln>
                  <a:noFill/>
                </a:ln>
                <a:effectLst/>
              </a:rPr>
              <a:t> mayor que</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num2</a:t>
            </a:r>
            <a:r>
              <a:rPr kumimoji="0" lang="en-US" altLang="es-MX" sz="1300" b="0" i="0" u="none" strike="noStrike" cap="none" normalizeH="0" baseline="0" dirty="0">
                <a:ln>
                  <a:noFill/>
                </a:ln>
                <a:effectLst/>
              </a:rPr>
              <a:t>, </a:t>
            </a:r>
            <a:r>
              <a:rPr kumimoji="0" lang="en-US" altLang="es-MX" sz="1300" b="1" i="1" u="none" strike="noStrike" cap="none" normalizeH="0" baseline="0" dirty="0">
                <a:ln>
                  <a:noFill/>
                </a:ln>
                <a:effectLst/>
              </a:rPr>
              <a:t>y</a:t>
            </a:r>
            <a:r>
              <a:rPr kumimoji="0" lang="en-US" altLang="es-MX" sz="1300" b="0" i="0" u="none" strike="noStrike" cap="none" normalizeH="0" baseline="0" dirty="0">
                <a:ln>
                  <a:noFill/>
                </a:ln>
                <a:effectLst/>
              </a:rPr>
              <a:t> </a:t>
            </a:r>
            <a:r>
              <a:rPr kumimoji="0" lang="en-US" altLang="es-MX" sz="1300" b="1" i="0" u="none" strike="noStrike" cap="none" normalizeH="0" baseline="0" dirty="0" err="1">
                <a:ln>
                  <a:noFill/>
                </a:ln>
                <a:effectLst/>
              </a:rPr>
              <a:t>menor</a:t>
            </a:r>
            <a:r>
              <a:rPr kumimoji="0" lang="en-US" altLang="es-MX" sz="1300" b="1" i="0" u="none" strike="noStrike" cap="none" normalizeH="0" baseline="0" dirty="0">
                <a:ln>
                  <a:noFill/>
                </a:ln>
                <a:effectLst/>
              </a:rPr>
              <a:t> que num3.</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resultado</a:t>
            </a:r>
            <a:r>
              <a:rPr kumimoji="0" lang="en-US" altLang="es-MX" sz="1300" b="0" i="0" u="none" strike="noStrike" cap="none" normalizeH="0" baseline="0" dirty="0">
                <a:ln>
                  <a:noFill/>
                </a:ln>
                <a:effectLst/>
              </a:rPr>
              <a:t> de </a:t>
            </a:r>
            <a:r>
              <a:rPr kumimoji="0" lang="en-US" altLang="es-MX" sz="1300" b="0" i="0" u="none" strike="noStrike" cap="none" normalizeH="0" baseline="0" dirty="0" err="1">
                <a:ln>
                  <a:noFill/>
                </a:ln>
                <a:effectLst/>
              </a:rPr>
              <a:t>dicha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comparación</a:t>
            </a:r>
            <a:r>
              <a:rPr kumimoji="0" lang="en-US" altLang="es-MX" sz="1300" b="0" i="0" u="none" strike="noStrike" cap="none" normalizeH="0" baseline="0" dirty="0">
                <a:ln>
                  <a:noFill/>
                </a:ln>
                <a:effectLst/>
              </a:rPr>
              <a:t> en una variable </a:t>
            </a:r>
            <a:r>
              <a:rPr kumimoji="0" lang="en-US" altLang="es-MX" sz="1300" b="0" i="0" u="none" strike="noStrike" cap="none" normalizeH="0" baseline="0" dirty="0" err="1">
                <a:ln>
                  <a:noFill/>
                </a:ln>
                <a:effectLst/>
              </a:rPr>
              <a:t>llamada</a:t>
            </a:r>
            <a:r>
              <a:rPr kumimoji="0" lang="en-US" altLang="es-MX" sz="1300" b="0" i="0" u="none" strike="noStrike" cap="none" normalizeH="0" baseline="0" dirty="0">
                <a:ln>
                  <a:noFill/>
                </a:ln>
                <a:effectLst/>
              </a:rPr>
              <a:t> </a:t>
            </a:r>
            <a:r>
              <a:rPr kumimoji="0" lang="en-US" altLang="es-MX" sz="1300" b="1" i="0" u="none" strike="noStrike" cap="none" normalizeH="0" baseline="0" dirty="0" err="1">
                <a:ln>
                  <a:noFill/>
                </a:ln>
                <a:effectLst/>
              </a:rPr>
              <a:t>mi_bool</a:t>
            </a:r>
            <a:r>
              <a:rPr kumimoji="0" lang="en-US" altLang="es-MX" sz="1300" b="1"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1300" b="1" dirty="0"/>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Crea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tres</a:t>
            </a:r>
            <a:r>
              <a:rPr kumimoji="0" lang="en-US" altLang="es-MX" sz="1300" b="0" i="0" u="none" strike="noStrike" cap="none" normalizeH="0" baseline="0" dirty="0">
                <a:ln>
                  <a:noFill/>
                </a:ln>
                <a:effectLst/>
              </a:rPr>
              <a:t> variables (num1 ,  num2 y num3):</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num1,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valor 36</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num2,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resultado</a:t>
            </a:r>
            <a:r>
              <a:rPr kumimoji="0" lang="en-US" altLang="es-MX" sz="1300" b="0" i="0" u="none" strike="noStrike" cap="none" normalizeH="0" baseline="0" dirty="0">
                <a:ln>
                  <a:noFill/>
                </a:ln>
                <a:effectLst/>
              </a:rPr>
              <a:t> de la </a:t>
            </a:r>
            <a:r>
              <a:rPr kumimoji="0" lang="en-US" altLang="es-MX" sz="1300" b="0" i="0" u="none" strike="noStrike" cap="none" normalizeH="0" baseline="0" dirty="0" err="1">
                <a:ln>
                  <a:noFill/>
                </a:ln>
                <a:effectLst/>
              </a:rPr>
              <a:t>operación</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72/2</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Dentro</a:t>
            </a:r>
            <a:r>
              <a:rPr kumimoji="0" lang="en-US" altLang="es-MX" sz="1300" b="0" i="0" u="none" strike="noStrike" cap="none" normalizeH="0" baseline="0" dirty="0">
                <a:ln>
                  <a:noFill/>
                </a:ln>
                <a:effectLst/>
              </a:rPr>
              <a:t> de num3,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valor 48</a:t>
            </a:r>
          </a:p>
          <a:p>
            <a:pPr indent="-228600" fontAlgn="base">
              <a:lnSpc>
                <a:spcPct val="90000"/>
              </a:lnSpc>
              <a:spcBef>
                <a:spcPct val="0"/>
              </a:spcBef>
              <a:spcAft>
                <a:spcPts val="600"/>
              </a:spcAft>
              <a:buFont typeface="Arial" panose="020B0604020202020204" pitchFamily="34" charset="0"/>
              <a:buChar char="•"/>
            </a:pPr>
            <a:r>
              <a:rPr kumimoji="0" lang="en-US" altLang="es-MX" sz="1300" b="0" i="0" u="none" strike="noStrike" cap="none" normalizeH="0" baseline="0" dirty="0" err="1">
                <a:ln>
                  <a:noFill/>
                </a:ln>
                <a:effectLst/>
              </a:rPr>
              <a:t>Verifica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si</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num1 </a:t>
            </a:r>
            <a:r>
              <a:rPr kumimoji="0" lang="en-US" altLang="es-MX" sz="1300" b="0" i="0" u="none" strike="noStrike" cap="none" normalizeH="0" baseline="0" dirty="0">
                <a:ln>
                  <a:noFill/>
                </a:ln>
                <a:effectLst/>
              </a:rPr>
              <a:t>es</a:t>
            </a:r>
            <a:r>
              <a:rPr kumimoji="0" lang="en-US" altLang="es-MX" sz="1300" b="1" i="0" u="none" strike="noStrike" cap="none" normalizeH="0" baseline="0" dirty="0">
                <a:ln>
                  <a:noFill/>
                </a:ln>
                <a:effectLst/>
              </a:rPr>
              <a:t> mayor que</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num2</a:t>
            </a:r>
            <a:r>
              <a:rPr kumimoji="0" lang="en-US" altLang="es-MX" sz="1300" b="0" i="0" u="none" strike="noStrike" cap="none" normalizeH="0" baseline="0" dirty="0">
                <a:ln>
                  <a:noFill/>
                </a:ln>
                <a:effectLst/>
              </a:rPr>
              <a:t>, </a:t>
            </a:r>
            <a:r>
              <a:rPr kumimoji="0" lang="en-US" altLang="es-MX" sz="1300" b="1" i="1" u="none" strike="noStrike" cap="none" normalizeH="0" baseline="0" dirty="0">
                <a:ln>
                  <a:noFill/>
                </a:ln>
                <a:effectLst/>
              </a:rPr>
              <a:t>o</a:t>
            </a:r>
            <a:r>
              <a:rPr kumimoji="0" lang="en-US" altLang="es-MX" sz="1300" b="0" i="0" u="none" strike="noStrike" cap="none" normalizeH="0" baseline="0" dirty="0">
                <a:ln>
                  <a:noFill/>
                </a:ln>
                <a:effectLst/>
              </a:rPr>
              <a:t> </a:t>
            </a:r>
            <a:r>
              <a:rPr kumimoji="0" lang="en-US" altLang="es-MX" sz="1300" b="1" i="0" u="none" strike="noStrike" cap="none" normalizeH="0" baseline="0" dirty="0" err="1">
                <a:ln>
                  <a:noFill/>
                </a:ln>
                <a:effectLst/>
              </a:rPr>
              <a:t>menor</a:t>
            </a:r>
            <a:r>
              <a:rPr kumimoji="0" lang="en-US" altLang="es-MX" sz="1300" b="1" i="0" u="none" strike="noStrike" cap="none" normalizeH="0" baseline="0" dirty="0">
                <a:ln>
                  <a:noFill/>
                </a:ln>
                <a:effectLst/>
              </a:rPr>
              <a:t> que num3.</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resultado</a:t>
            </a:r>
            <a:r>
              <a:rPr kumimoji="0" lang="en-US" altLang="es-MX" sz="1300" b="0" i="0" u="none" strike="noStrike" cap="none" normalizeH="0" baseline="0" dirty="0">
                <a:ln>
                  <a:noFill/>
                </a:ln>
                <a:effectLst/>
              </a:rPr>
              <a:t> de </a:t>
            </a:r>
            <a:r>
              <a:rPr kumimoji="0" lang="en-US" altLang="es-MX" sz="1300" b="0" i="0" u="none" strike="noStrike" cap="none" normalizeH="0" baseline="0" dirty="0" err="1">
                <a:ln>
                  <a:noFill/>
                </a:ln>
                <a:effectLst/>
              </a:rPr>
              <a:t>dicha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comparación</a:t>
            </a:r>
            <a:r>
              <a:rPr kumimoji="0" lang="en-US" altLang="es-MX" sz="1300" b="0" i="0" u="none" strike="noStrike" cap="none" normalizeH="0" baseline="0" dirty="0">
                <a:ln>
                  <a:noFill/>
                </a:ln>
                <a:effectLst/>
              </a:rPr>
              <a:t> en una variable </a:t>
            </a:r>
            <a:r>
              <a:rPr kumimoji="0" lang="en-US" altLang="es-MX" sz="1300" b="0" i="0" u="none" strike="noStrike" cap="none" normalizeH="0" baseline="0" dirty="0" err="1">
                <a:ln>
                  <a:noFill/>
                </a:ln>
                <a:effectLst/>
              </a:rPr>
              <a:t>llamada</a:t>
            </a:r>
            <a:r>
              <a:rPr kumimoji="0" lang="en-US" altLang="es-MX" sz="1300" b="0" i="0" u="none" strike="noStrike" cap="none" normalizeH="0" baseline="0" dirty="0">
                <a:ln>
                  <a:noFill/>
                </a:ln>
                <a:effectLst/>
              </a:rPr>
              <a:t> </a:t>
            </a:r>
            <a:r>
              <a:rPr kumimoji="0" lang="en-US" altLang="es-MX" sz="1300" b="1" i="0" u="none" strike="noStrike" cap="none" normalizeH="0" baseline="0" dirty="0" err="1">
                <a:ln>
                  <a:noFill/>
                </a:ln>
                <a:effectLst/>
              </a:rPr>
              <a:t>mi_bool</a:t>
            </a:r>
            <a:r>
              <a:rPr kumimoji="0" lang="en-US" altLang="es-MX" sz="1300" b="1" i="0" u="none" strike="noStrike" cap="none" normalizeH="0" baseline="0" dirty="0">
                <a:ln>
                  <a:noFill/>
                </a:ln>
                <a:effectLst/>
              </a:rPr>
              <a:t>.</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err="1">
                <a:ln>
                  <a:noFill/>
                </a:ln>
                <a:effectLst/>
              </a:rPr>
              <a:t>Verifica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si</a:t>
            </a:r>
            <a:r>
              <a:rPr kumimoji="0" lang="en-US" altLang="es-MX" sz="1300" b="0" i="0" u="none" strike="noStrike" cap="none" normalizeH="0" baseline="0" dirty="0">
                <a:ln>
                  <a:noFill/>
                </a:ln>
                <a:effectLst/>
              </a:rPr>
              <a:t> las palabras: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a:ln>
                  <a:noFill/>
                </a:ln>
                <a:effectLst/>
              </a:rPr>
              <a:t>palabra1 = "</a:t>
            </a:r>
            <a:r>
              <a:rPr kumimoji="0" lang="en-US" altLang="es-MX" sz="1300" b="1" i="0" u="none" strike="noStrike" cap="none" normalizeH="0" baseline="0" dirty="0" err="1">
                <a:ln>
                  <a:noFill/>
                </a:ln>
                <a:effectLst/>
              </a:rPr>
              <a:t>éxito</a:t>
            </a:r>
            <a:r>
              <a:rPr kumimoji="0" lang="en-US" altLang="es-MX" sz="1300" b="0" i="0" u="none" strike="noStrike" cap="none" normalizeH="0" baseline="0" dirty="0">
                <a:ln>
                  <a:noFill/>
                </a:ln>
                <a:effectLst/>
              </a:rPr>
              <a:t>", </a:t>
            </a:r>
            <a:r>
              <a:rPr kumimoji="0" lang="en-US" altLang="es-MX" sz="1300" b="1" i="0" u="none" strike="noStrike" cap="none" normalizeH="0" baseline="0" dirty="0">
                <a:ln>
                  <a:noFill/>
                </a:ln>
                <a:effectLst/>
              </a:rPr>
              <a:t>y</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0" u="none" strike="noStrike" cap="none" normalizeH="0" baseline="0" dirty="0">
                <a:ln>
                  <a:noFill/>
                </a:ln>
                <a:effectLst/>
              </a:rPr>
              <a:t>palabra2 = "</a:t>
            </a:r>
            <a:r>
              <a:rPr kumimoji="0" lang="en-US" altLang="es-MX" sz="1300" b="1" i="0" u="none" strike="noStrike" cap="none" normalizeH="0" baseline="0" dirty="0" err="1">
                <a:ln>
                  <a:noFill/>
                </a:ln>
                <a:effectLst/>
              </a:rPr>
              <a:t>tecnología</a:t>
            </a:r>
            <a:r>
              <a:rPr kumimoji="0" lang="en-US" altLang="es-MX" sz="13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1" i="0" u="none" strike="noStrike" cap="none" normalizeH="0" baseline="0" dirty="0">
                <a:ln>
                  <a:noFill/>
                </a:ln>
                <a:effectLst/>
              </a:rPr>
              <a:t>no </a:t>
            </a:r>
            <a:r>
              <a:rPr kumimoji="0" lang="en-US" altLang="es-MX" sz="1300" b="0" i="0" u="none" strike="noStrike" cap="none" normalizeH="0" baseline="0" dirty="0">
                <a:ln>
                  <a:noFill/>
                </a:ln>
                <a:effectLst/>
              </a:rPr>
              <a:t>se </a:t>
            </a:r>
            <a:r>
              <a:rPr kumimoji="0" lang="en-US" altLang="es-MX" sz="1300" b="0" i="0" u="none" strike="noStrike" cap="none" normalizeH="0" baseline="0" dirty="0" err="1">
                <a:ln>
                  <a:noFill/>
                </a:ln>
                <a:effectLst/>
              </a:rPr>
              <a:t>encuentran</a:t>
            </a:r>
            <a:r>
              <a:rPr kumimoji="0" lang="en-US" altLang="es-MX" sz="1300" b="0" i="0" u="none" strike="noStrike" cap="none" normalizeH="0" baseline="0" dirty="0">
                <a:ln>
                  <a:noFill/>
                </a:ln>
                <a:effectLst/>
              </a:rPr>
              <a:t> en la </a:t>
            </a:r>
            <a:r>
              <a:rPr kumimoji="0" lang="en-US" altLang="es-MX" sz="1300" b="1" i="0" u="none" strike="noStrike" cap="none" normalizeH="0" baseline="0" dirty="0" err="1">
                <a:ln>
                  <a:noFill/>
                </a:ln>
                <a:effectLst/>
              </a:rPr>
              <a:t>frase</a:t>
            </a:r>
            <a:r>
              <a:rPr kumimoji="0" lang="en-US" altLang="es-MX" sz="1300" b="1" i="0" u="none" strike="noStrike" cap="none" normalizeH="0" baseline="0" dirty="0">
                <a:ln>
                  <a:noFill/>
                </a:ln>
                <a:effectLst/>
              </a:rPr>
              <a:t> </a:t>
            </a:r>
            <a:r>
              <a:rPr kumimoji="0" lang="en-US" altLang="es-MX" sz="1300" b="0" i="0" u="none" strike="noStrike" cap="none" normalizeH="0" baseline="0" dirty="0">
                <a:ln>
                  <a:noFill/>
                </a:ln>
                <a:effectLst/>
              </a:rPr>
              <a:t>a </a:t>
            </a:r>
            <a:r>
              <a:rPr kumimoji="0" lang="en-US" altLang="es-MX" sz="1300" b="0" i="0" u="none" strike="noStrike" cap="none" normalizeH="0" baseline="0" dirty="0" err="1">
                <a:ln>
                  <a:noFill/>
                </a:ln>
                <a:effectLst/>
              </a:rPr>
              <a:t>continuación</a:t>
            </a:r>
            <a:r>
              <a:rPr kumimoji="0" lang="en-US" altLang="es-MX" sz="1300" b="0" i="0" u="none" strike="noStrike" cap="none" normalizeH="0" baseline="0" dirty="0">
                <a:ln>
                  <a:noFill/>
                </a:ln>
                <a:effectLst/>
              </a:rPr>
              <a:t>, y </a:t>
            </a:r>
            <a:r>
              <a:rPr kumimoji="0" lang="en-US" altLang="es-MX" sz="1300" b="0" i="0" u="none" strike="noStrike" cap="none" normalizeH="0" baseline="0" dirty="0" err="1">
                <a:ln>
                  <a:noFill/>
                </a:ln>
                <a:effectLst/>
              </a:rPr>
              <a:t>almacena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el</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resultado</a:t>
            </a:r>
            <a:r>
              <a:rPr kumimoji="0" lang="en-US" altLang="es-MX" sz="1300" b="0" i="0" u="none" strike="noStrike" cap="none" normalizeH="0" baseline="0" dirty="0">
                <a:ln>
                  <a:noFill/>
                </a:ln>
                <a:effectLst/>
              </a:rPr>
              <a:t> de </a:t>
            </a:r>
            <a:r>
              <a:rPr kumimoji="0" lang="en-US" altLang="es-MX" sz="1300" b="0" i="0" u="none" strike="noStrike" cap="none" normalizeH="0" baseline="0" dirty="0" err="1">
                <a:ln>
                  <a:noFill/>
                </a:ln>
                <a:effectLst/>
              </a:rPr>
              <a:t>esta</a:t>
            </a:r>
            <a:r>
              <a:rPr kumimoji="0" lang="en-US" altLang="es-MX" sz="1300" b="0" i="0" u="none" strike="noStrike" cap="none" normalizeH="0" baseline="0" dirty="0">
                <a:ln>
                  <a:noFill/>
                </a:ln>
                <a:effectLst/>
              </a:rPr>
              <a:t> </a:t>
            </a:r>
            <a:r>
              <a:rPr kumimoji="0" lang="en-US" altLang="es-MX" sz="1300" b="0" i="0" u="none" strike="noStrike" cap="none" normalizeH="0" baseline="0" dirty="0" err="1">
                <a:ln>
                  <a:noFill/>
                </a:ln>
                <a:effectLst/>
              </a:rPr>
              <a:t>comprobación</a:t>
            </a:r>
            <a:r>
              <a:rPr kumimoji="0" lang="en-US" altLang="es-MX" sz="1300" b="0" i="0" u="none" strike="noStrike" cap="none" normalizeH="0" baseline="0" dirty="0">
                <a:ln>
                  <a:noFill/>
                </a:ln>
                <a:effectLst/>
              </a:rPr>
              <a:t> (un </a:t>
            </a:r>
            <a:r>
              <a:rPr kumimoji="0" lang="en-US" altLang="es-MX" sz="1300" b="0" i="0" u="none" strike="noStrike" cap="none" normalizeH="0" baseline="0" dirty="0" err="1">
                <a:ln>
                  <a:noFill/>
                </a:ln>
                <a:effectLst/>
              </a:rPr>
              <a:t>booleano</a:t>
            </a:r>
            <a:r>
              <a:rPr kumimoji="0" lang="en-US" altLang="es-MX" sz="1300" b="0" i="0" u="none" strike="noStrike" cap="none" normalizeH="0" baseline="0" dirty="0">
                <a:ln>
                  <a:noFill/>
                </a:ln>
                <a:effectLst/>
              </a:rPr>
              <a:t>) en una variable </a:t>
            </a:r>
            <a:r>
              <a:rPr kumimoji="0" lang="en-US" altLang="es-MX" sz="1300" b="0" i="0" u="none" strike="noStrike" cap="none" normalizeH="0" baseline="0" dirty="0" err="1">
                <a:ln>
                  <a:noFill/>
                </a:ln>
                <a:effectLst/>
              </a:rPr>
              <a:t>llamada</a:t>
            </a:r>
            <a:r>
              <a:rPr kumimoji="0" lang="en-US" altLang="es-MX" sz="1300" b="1" i="0" u="none" strike="noStrike" cap="none" normalizeH="0" baseline="0" dirty="0">
                <a:ln>
                  <a:noFill/>
                </a:ln>
                <a:effectLst/>
              </a:rPr>
              <a:t> </a:t>
            </a:r>
            <a:r>
              <a:rPr kumimoji="0" lang="en-US" altLang="es-MX" sz="1300" b="1" i="0" u="none" strike="noStrike" cap="none" normalizeH="0" baseline="0" dirty="0" err="1">
                <a:ln>
                  <a:noFill/>
                </a:ln>
                <a:effectLst/>
              </a:rPr>
              <a:t>mi_bool</a:t>
            </a:r>
            <a:r>
              <a:rPr kumimoji="0" lang="en-US" altLang="es-MX" sz="1300" b="1" i="0" u="none" strike="noStrike" cap="none" normalizeH="0" baseline="0" dirty="0">
                <a:ln>
                  <a:noFill/>
                </a:ln>
                <a:effectLst/>
              </a:rPr>
              <a:t>:</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1" u="none" strike="noStrike" cap="none" normalizeH="0" baseline="0" dirty="0">
                <a:ln>
                  <a:noFill/>
                </a:ln>
                <a:effectLst/>
              </a:rPr>
              <a:t>"</a:t>
            </a:r>
            <a:r>
              <a:rPr kumimoji="0" lang="en-US" altLang="es-MX" sz="1300" b="0" i="1" u="none" strike="noStrike" cap="none" normalizeH="0" baseline="0" dirty="0" err="1">
                <a:ln>
                  <a:noFill/>
                </a:ln>
                <a:effectLst/>
              </a:rPr>
              <a:t>Cuando</a:t>
            </a:r>
            <a:r>
              <a:rPr kumimoji="0" lang="en-US" altLang="es-MX" sz="1300" b="0" i="1" u="none" strike="noStrike" cap="none" normalizeH="0" baseline="0" dirty="0">
                <a:ln>
                  <a:noFill/>
                </a:ln>
                <a:effectLst/>
              </a:rPr>
              <a:t> algo es lo </a:t>
            </a:r>
            <a:r>
              <a:rPr kumimoji="0" lang="en-US" altLang="es-MX" sz="1300" b="0" i="1" u="none" strike="noStrike" cap="none" normalizeH="0" baseline="0" dirty="0" err="1">
                <a:ln>
                  <a:noFill/>
                </a:ln>
                <a:effectLst/>
              </a:rPr>
              <a:t>suficientemente</a:t>
            </a:r>
            <a:r>
              <a:rPr kumimoji="0" lang="en-US" altLang="es-MX" sz="1300" b="0" i="1" u="none" strike="noStrike" cap="none" normalizeH="0" baseline="0" dirty="0">
                <a:ln>
                  <a:noFill/>
                </a:ln>
                <a:effectLst/>
              </a:rPr>
              <a:t> </a:t>
            </a:r>
            <a:r>
              <a:rPr kumimoji="0" lang="en-US" altLang="es-MX" sz="1300" b="0" i="1" u="none" strike="noStrike" cap="none" normalizeH="0" baseline="0" dirty="0" err="1">
                <a:ln>
                  <a:noFill/>
                </a:ln>
                <a:effectLst/>
              </a:rPr>
              <a:t>importante</a:t>
            </a:r>
            <a:r>
              <a:rPr kumimoji="0" lang="en-US" altLang="es-MX" sz="1300" b="0" i="1" u="none" strike="noStrike" cap="none" normalizeH="0" baseline="0" dirty="0">
                <a:ln>
                  <a:noFill/>
                </a:ln>
                <a:effectLst/>
              </a:rPr>
              <a:t>, lo </a:t>
            </a:r>
            <a:r>
              <a:rPr kumimoji="0" lang="en-US" altLang="es-MX" sz="1300" b="0" i="1" u="none" strike="noStrike" cap="none" normalizeH="0" baseline="0" dirty="0" err="1">
                <a:ln>
                  <a:noFill/>
                </a:ln>
                <a:effectLst/>
              </a:rPr>
              <a:t>haces</a:t>
            </a:r>
            <a:r>
              <a:rPr kumimoji="0" lang="en-US" altLang="es-MX" sz="1300" b="0" i="1" u="none" strike="noStrike" cap="none" normalizeH="0" baseline="0" dirty="0">
                <a:ln>
                  <a:noFill/>
                </a:ln>
                <a:effectLst/>
              </a:rPr>
              <a:t> </a:t>
            </a:r>
            <a:r>
              <a:rPr kumimoji="0" lang="en-US" altLang="es-MX" sz="1300" b="0" i="1" u="none" strike="noStrike" cap="none" normalizeH="0" baseline="0" dirty="0" err="1">
                <a:ln>
                  <a:noFill/>
                </a:ln>
                <a:effectLst/>
              </a:rPr>
              <a:t>incluso</a:t>
            </a:r>
            <a:r>
              <a:rPr kumimoji="0" lang="en-US" altLang="es-MX" sz="1300" b="0" i="1" u="none" strike="noStrike" cap="none" normalizeH="0" baseline="0" dirty="0">
                <a:ln>
                  <a:noFill/>
                </a:ln>
                <a:effectLst/>
              </a:rPr>
              <a:t> </a:t>
            </a:r>
            <a:r>
              <a:rPr kumimoji="0" lang="en-US" altLang="es-MX" sz="1300" b="0" i="1" u="none" strike="noStrike" cap="none" normalizeH="0" baseline="0" dirty="0" err="1">
                <a:ln>
                  <a:noFill/>
                </a:ln>
                <a:effectLst/>
              </a:rPr>
              <a:t>si</a:t>
            </a:r>
            <a:r>
              <a:rPr kumimoji="0" lang="en-US" altLang="es-MX" sz="1300" b="0" i="1" u="none" strike="noStrike" cap="none" normalizeH="0" baseline="0" dirty="0">
                <a:ln>
                  <a:noFill/>
                </a:ln>
                <a:effectLst/>
              </a:rPr>
              <a:t> las </a:t>
            </a:r>
            <a:r>
              <a:rPr kumimoji="0" lang="en-US" altLang="es-MX" sz="1300" b="0" i="1" u="none" strike="noStrike" cap="none" normalizeH="0" baseline="0" dirty="0" err="1">
                <a:ln>
                  <a:noFill/>
                </a:ln>
                <a:effectLst/>
              </a:rPr>
              <a:t>probabilidades</a:t>
            </a:r>
            <a:r>
              <a:rPr kumimoji="0" lang="en-US" altLang="es-MX" sz="1300" b="0" i="1" u="none" strike="noStrike" cap="none" normalizeH="0" baseline="0" dirty="0">
                <a:ln>
                  <a:noFill/>
                </a:ln>
                <a:effectLst/>
              </a:rPr>
              <a:t> de que </a:t>
            </a:r>
            <a:r>
              <a:rPr kumimoji="0" lang="en-US" altLang="es-MX" sz="1300" b="0" i="1" u="none" strike="noStrike" cap="none" normalizeH="0" baseline="0" dirty="0" err="1">
                <a:ln>
                  <a:noFill/>
                </a:ln>
                <a:effectLst/>
              </a:rPr>
              <a:t>salga</a:t>
            </a:r>
            <a:r>
              <a:rPr kumimoji="0" lang="en-US" altLang="es-MX" sz="1300" b="0" i="1" u="none" strike="noStrike" cap="none" normalizeH="0" baseline="0" dirty="0">
                <a:ln>
                  <a:noFill/>
                </a:ln>
                <a:effectLst/>
              </a:rPr>
              <a:t> bien no te </a:t>
            </a:r>
            <a:r>
              <a:rPr kumimoji="0" lang="en-US" altLang="es-MX" sz="1300" b="0" i="1" u="none" strike="noStrike" cap="none" normalizeH="0" baseline="0" dirty="0" err="1">
                <a:ln>
                  <a:noFill/>
                </a:ln>
                <a:effectLst/>
              </a:rPr>
              <a:t>acompañan</a:t>
            </a:r>
            <a:r>
              <a:rPr kumimoji="0" lang="en-US" altLang="es-MX" sz="1300" b="0" i="1" u="none" strike="noStrike" cap="none" normalizeH="0" baseline="0" dirty="0">
                <a:ln>
                  <a:noFill/>
                </a:ln>
                <a:effectLst/>
              </a:rPr>
              <a:t>"</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300" b="0" i="1" u="none" strike="noStrike" cap="none" normalizeH="0" baseline="0" dirty="0">
                <a:ln>
                  <a:noFill/>
                </a:ln>
                <a:effectLst/>
              </a:rPr>
              <a:t>Elon Musk</a:t>
            </a:r>
            <a:endParaRPr kumimoji="0" lang="en-US" altLang="es-MX" sz="13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8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8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800" b="1"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800" b="1"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800" b="1"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800" b="1"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800" b="1"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800" b="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53C90004-B238-45D0-1828-5A57C78CEB68}"/>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78</a:t>
            </a:fld>
            <a:endParaRPr lang="en-US" sz="1100">
              <a:solidFill>
                <a:schemeClr val="tx1">
                  <a:lumMod val="50000"/>
                  <a:lumOff val="50000"/>
                </a:schemeClr>
              </a:solidFill>
            </a:endParaRPr>
          </a:p>
        </p:txBody>
      </p:sp>
      <p:sp>
        <p:nvSpPr>
          <p:cNvPr id="11" name="Rectangle 3">
            <a:extLst>
              <a:ext uri="{FF2B5EF4-FFF2-40B4-BE49-F238E27FC236}">
                <a16:creationId xmlns:a16="http://schemas.microsoft.com/office/drawing/2014/main" id="{5A88DB1B-ADBE-1865-15FB-D172FCA18B25}"/>
              </a:ext>
            </a:extLst>
          </p:cNvPr>
          <p:cNvSpPr>
            <a:spLocks noChangeArrowheads="1"/>
          </p:cNvSpPr>
          <p:nvPr/>
        </p:nvSpPr>
        <p:spPr bwMode="auto">
          <a:xfrm>
            <a:off x="0" y="901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85005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ECE316-654A-9F98-46E5-0257550C13A1}"/>
              </a:ext>
            </a:extLst>
          </p:cNvPr>
          <p:cNvSpPr>
            <a:spLocks noGrp="1"/>
          </p:cNvSpPr>
          <p:nvPr>
            <p:ph type="title"/>
          </p:nvPr>
        </p:nvSpPr>
        <p:spPr>
          <a:xfrm>
            <a:off x="1136397" y="502021"/>
            <a:ext cx="4959603" cy="1642969"/>
          </a:xfrm>
        </p:spPr>
        <p:txBody>
          <a:bodyPr anchor="b">
            <a:normAutofit/>
          </a:bodyPr>
          <a:lstStyle/>
          <a:p>
            <a:r>
              <a:rPr lang="es-MX" sz="4000"/>
              <a:t>control de flujo</a:t>
            </a:r>
          </a:p>
        </p:txBody>
      </p:sp>
      <p:sp>
        <p:nvSpPr>
          <p:cNvPr id="4" name="Marcador de pie de página 3">
            <a:extLst>
              <a:ext uri="{FF2B5EF4-FFF2-40B4-BE49-F238E27FC236}">
                <a16:creationId xmlns:a16="http://schemas.microsoft.com/office/drawing/2014/main" id="{B569A4A9-73F2-07B4-93A3-C88482A5D2A8}"/>
              </a:ext>
            </a:extLst>
          </p:cNvPr>
          <p:cNvSpPr>
            <a:spLocks noGrp="1"/>
          </p:cNvSpPr>
          <p:nvPr>
            <p:ph type="ftr" sz="quarter" idx="11"/>
          </p:nvPr>
        </p:nvSpPr>
        <p:spPr>
          <a:xfrm rot="5400000">
            <a:off x="-1827726" y="1983972"/>
            <a:ext cx="4114800" cy="365125"/>
          </a:xfrm>
        </p:spPr>
        <p:txBody>
          <a:bodyPr>
            <a:normAutofit/>
          </a:bodyPr>
          <a:lstStyle/>
          <a:p>
            <a:pPr algn="l">
              <a:spcAft>
                <a:spcPts val="600"/>
              </a:spcAft>
            </a:pPr>
            <a:r>
              <a:rPr lang="es-MX" sz="1100">
                <a:solidFill>
                  <a:schemeClr val="tx1">
                    <a:lumMod val="50000"/>
                    <a:lumOff val="50000"/>
                  </a:schemeClr>
                </a:solidFill>
              </a:rPr>
              <a:t>Arabots Robotics</a:t>
            </a:r>
          </a:p>
        </p:txBody>
      </p:sp>
      <p:sp>
        <p:nvSpPr>
          <p:cNvPr id="3" name="Marcador de contenido 2">
            <a:extLst>
              <a:ext uri="{FF2B5EF4-FFF2-40B4-BE49-F238E27FC236}">
                <a16:creationId xmlns:a16="http://schemas.microsoft.com/office/drawing/2014/main" id="{990A0BAF-0070-CA38-C817-332EE2D7C72B}"/>
              </a:ext>
            </a:extLst>
          </p:cNvPr>
          <p:cNvSpPr>
            <a:spLocks noGrp="1"/>
          </p:cNvSpPr>
          <p:nvPr>
            <p:ph idx="1"/>
          </p:nvPr>
        </p:nvSpPr>
        <p:spPr>
          <a:xfrm>
            <a:off x="1136397" y="2418408"/>
            <a:ext cx="4959603" cy="3522569"/>
          </a:xfrm>
        </p:spPr>
        <p:txBody>
          <a:bodyPr anchor="t">
            <a:normAutofit/>
          </a:bodyPr>
          <a:lstStyle/>
          <a:p>
            <a:pPr marL="0" indent="0">
              <a:buNone/>
            </a:pPr>
            <a:r>
              <a:rPr lang="es-MX" sz="2000" dirty="0"/>
              <a:t>El control de flujo determina el orden en que el código de un programa se va ejecutando. En Python, el flujo está controlado por estructuras condicionales</a:t>
            </a:r>
            <a:r>
              <a:rPr lang="es-MX" sz="2000"/>
              <a:t>, loops </a:t>
            </a:r>
            <a:r>
              <a:rPr lang="es-MX" sz="2000" dirty="0"/>
              <a:t>y funciones. </a:t>
            </a:r>
          </a:p>
          <a:p>
            <a:pPr marL="0" indent="0">
              <a:buNone/>
            </a:pPr>
            <a:r>
              <a:rPr lang="es-MX" sz="2000" dirty="0"/>
              <a:t>estructuras </a:t>
            </a:r>
            <a:r>
              <a:rPr lang="es-MX" sz="2000"/>
              <a:t>condicionales (if)</a:t>
            </a:r>
            <a:endParaRPr lang="es-MX" sz="2000" dirty="0"/>
          </a:p>
          <a:p>
            <a:pPr marL="0" indent="0">
              <a:buNone/>
            </a:pPr>
            <a:endParaRPr lang="es-MX" sz="2000" dirty="0"/>
          </a:p>
        </p:txBody>
      </p:sp>
      <p:pic>
        <p:nvPicPr>
          <p:cNvPr id="7" name="Imagen 6">
            <a:extLst>
              <a:ext uri="{FF2B5EF4-FFF2-40B4-BE49-F238E27FC236}">
                <a16:creationId xmlns:a16="http://schemas.microsoft.com/office/drawing/2014/main" id="{05FC3773-1A9E-FA61-1E49-D27C2C30AEC4}"/>
              </a:ext>
            </a:extLst>
          </p:cNvPr>
          <p:cNvPicPr>
            <a:picLocks noChangeAspect="1"/>
          </p:cNvPicPr>
          <p:nvPr/>
        </p:nvPicPr>
        <p:blipFill rotWithShape="1">
          <a:blip r:embed="rId2"/>
          <a:srcRect l="22694" t="14325" r="3241" b="12312"/>
          <a:stretch/>
        </p:blipFill>
        <p:spPr>
          <a:xfrm>
            <a:off x="6512442" y="1773198"/>
            <a:ext cx="5201023" cy="2897846"/>
          </a:xfrm>
          <a:prstGeom prst="rect">
            <a:avLst/>
          </a:prstGeom>
        </p:spPr>
      </p:pic>
      <p:sp>
        <p:nvSpPr>
          <p:cNvPr id="23"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número de diapositiva 4">
            <a:extLst>
              <a:ext uri="{FF2B5EF4-FFF2-40B4-BE49-F238E27FC236}">
                <a16:creationId xmlns:a16="http://schemas.microsoft.com/office/drawing/2014/main" id="{48500DF2-5894-333F-2789-01FC85A3A4EC}"/>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rgbClr val="FFFFFF"/>
                </a:solidFill>
              </a:rPr>
              <a:pPr>
                <a:spcAft>
                  <a:spcPts val="600"/>
                </a:spcAft>
              </a:pPr>
              <a:t>79</a:t>
            </a:fld>
            <a:endParaRPr lang="es-MX" sz="1100">
              <a:solidFill>
                <a:srgbClr val="FFFFFF"/>
              </a:solidFill>
            </a:endParaRPr>
          </a:p>
        </p:txBody>
      </p:sp>
    </p:spTree>
    <p:extLst>
      <p:ext uri="{BB962C8B-B14F-4D97-AF65-F5344CB8AC3E}">
        <p14:creationId xmlns:p14="http://schemas.microsoft.com/office/powerpoint/2010/main" val="3238187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33A71-36C5-84B2-9FFB-A05E36319CD4}"/>
              </a:ext>
            </a:extLst>
          </p:cNvPr>
          <p:cNvSpPr>
            <a:spLocks noGrp="1"/>
          </p:cNvSpPr>
          <p:nvPr>
            <p:ph type="title"/>
          </p:nvPr>
        </p:nvSpPr>
        <p:spPr/>
        <p:txBody>
          <a:bodyPr>
            <a:normAutofit fontScale="90000"/>
          </a:bodyPr>
          <a:lstStyle/>
          <a:p>
            <a:r>
              <a:rPr lang="es-MX" sz="9600" dirty="0">
                <a:solidFill>
                  <a:schemeClr val="bg1"/>
                </a:solidFill>
              </a:rPr>
              <a:t>Quiz</a:t>
            </a:r>
          </a:p>
        </p:txBody>
      </p:sp>
      <p:graphicFrame>
        <p:nvGraphicFramePr>
          <p:cNvPr id="14" name="Marcador de contenido 3">
            <a:extLst>
              <a:ext uri="{FF2B5EF4-FFF2-40B4-BE49-F238E27FC236}">
                <a16:creationId xmlns:a16="http://schemas.microsoft.com/office/drawing/2014/main" id="{9D115A98-02D2-2A8A-23CB-9B390A0CD3DF}"/>
              </a:ext>
            </a:extLst>
          </p:cNvPr>
          <p:cNvGraphicFramePr>
            <a:graphicFrameLocks noGrp="1"/>
          </p:cNvGraphicFramePr>
          <p:nvPr>
            <p:ph sz="half" idx="2"/>
            <p:extLst>
              <p:ext uri="{D42A27DB-BD31-4B8C-83A1-F6EECF244321}">
                <p14:modId xmlns:p14="http://schemas.microsoft.com/office/powerpoint/2010/main" val="2619150417"/>
              </p:ext>
            </p:extLst>
          </p:nvPr>
        </p:nvGraphicFramePr>
        <p:xfrm>
          <a:off x="6172199" y="1825625"/>
          <a:ext cx="5976455"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pie de página 4">
            <a:extLst>
              <a:ext uri="{FF2B5EF4-FFF2-40B4-BE49-F238E27FC236}">
                <a16:creationId xmlns:a16="http://schemas.microsoft.com/office/drawing/2014/main" id="{261F498E-DD7B-34F0-9ECC-33285CED45C0}"/>
              </a:ext>
            </a:extLst>
          </p:cNvPr>
          <p:cNvSpPr>
            <a:spLocks noGrp="1"/>
          </p:cNvSpPr>
          <p:nvPr>
            <p:ph type="ftr" sz="quarter" idx="11"/>
          </p:nvPr>
        </p:nvSpPr>
        <p:spPr/>
        <p:txBody>
          <a:bodyPr/>
          <a:lstStyle/>
          <a:p>
            <a:r>
              <a:rPr lang="es-MX" dirty="0"/>
              <a:t>Arabots </a:t>
            </a:r>
            <a:r>
              <a:rPr lang="es-MX" dirty="0" err="1"/>
              <a:t>Robotics</a:t>
            </a:r>
            <a:endParaRPr lang="es-MX" dirty="0"/>
          </a:p>
        </p:txBody>
      </p:sp>
      <p:sp>
        <p:nvSpPr>
          <p:cNvPr id="6" name="Marcador de número de diapositiva 5">
            <a:extLst>
              <a:ext uri="{FF2B5EF4-FFF2-40B4-BE49-F238E27FC236}">
                <a16:creationId xmlns:a16="http://schemas.microsoft.com/office/drawing/2014/main" id="{86A3C12D-B4F0-9424-C23F-B3A21A6E772E}"/>
              </a:ext>
            </a:extLst>
          </p:cNvPr>
          <p:cNvSpPr>
            <a:spLocks noGrp="1"/>
          </p:cNvSpPr>
          <p:nvPr>
            <p:ph type="sldNum" sz="quarter" idx="12"/>
          </p:nvPr>
        </p:nvSpPr>
        <p:spPr/>
        <p:txBody>
          <a:bodyPr/>
          <a:lstStyle/>
          <a:p>
            <a:fld id="{4EA4A3B0-B5DF-4E2B-B48F-E4B7B7872040}" type="slidenum">
              <a:rPr lang="es-MX" smtClean="0"/>
              <a:t>8</a:t>
            </a:fld>
            <a:endParaRPr lang="es-MX"/>
          </a:p>
        </p:txBody>
      </p:sp>
      <p:sp>
        <p:nvSpPr>
          <p:cNvPr id="8" name="CuadroTexto 7">
            <a:extLst>
              <a:ext uri="{FF2B5EF4-FFF2-40B4-BE49-F238E27FC236}">
                <a16:creationId xmlns:a16="http://schemas.microsoft.com/office/drawing/2014/main" id="{20507936-DE54-0BFC-87B4-594BBD5EB8B6}"/>
              </a:ext>
            </a:extLst>
          </p:cNvPr>
          <p:cNvSpPr txBox="1"/>
          <p:nvPr/>
        </p:nvSpPr>
        <p:spPr>
          <a:xfrm>
            <a:off x="404769" y="2004968"/>
            <a:ext cx="5257800" cy="5016758"/>
          </a:xfrm>
          <a:prstGeom prst="rect">
            <a:avLst/>
          </a:prstGeom>
          <a:noFill/>
        </p:spPr>
        <p:txBody>
          <a:bodyPr wrap="square">
            <a:spAutoFit/>
          </a:bodyPr>
          <a:lstStyle/>
          <a:p>
            <a:pPr marL="342900" indent="-342900">
              <a:buFont typeface="+mj-lt"/>
              <a:buAutoNum type="arabicPeriod"/>
            </a:pPr>
            <a:r>
              <a:rPr lang="es-MX" b="0" i="0" dirty="0">
                <a:solidFill>
                  <a:schemeClr val="bg1"/>
                </a:solidFill>
                <a:effectLst/>
                <a:latin typeface="udemy sans"/>
              </a:rPr>
              <a:t>¿Cual de las siguientes funciones permite mostrar en pantalla su argumento?</a:t>
            </a:r>
          </a:p>
          <a:p>
            <a:pPr marL="342900" indent="-342900">
              <a:buFont typeface="+mj-lt"/>
              <a:buAutoNum type="arabicPeriod"/>
            </a:pPr>
            <a:r>
              <a:rPr lang="es-MX" b="0" i="0" dirty="0">
                <a:solidFill>
                  <a:schemeClr val="bg1"/>
                </a:solidFill>
                <a:effectLst/>
                <a:latin typeface="udemy sans"/>
              </a:rPr>
              <a:t>¿Cual de las siguientes funciones permite obtener información del teclado por parte del usuario?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b="0" i="0" u="none" strike="noStrike" cap="none" normalizeH="0" baseline="0" dirty="0">
                <a:ln>
                  <a:noFill/>
                </a:ln>
                <a:solidFill>
                  <a:schemeClr val="bg1"/>
                </a:solidFill>
                <a:effectLst/>
                <a:latin typeface="udemy sans"/>
              </a:rPr>
              <a:t>¿Qué se mostrará en pantalla al ejecutar la siguiente línea?</a:t>
            </a:r>
            <a:endParaRPr kumimoji="0" lang="es-MX" altLang="es-MX" b="0" i="0" u="none" strike="noStrike" cap="none" normalizeH="0" baseline="0" dirty="0">
              <a:ln>
                <a:noFill/>
              </a:ln>
              <a:solidFill>
                <a:schemeClr val="bg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s-MX" altLang="es-MX" b="0" i="0" u="none" strike="noStrike" cap="none" normalizeH="0" baseline="0" dirty="0" err="1">
                <a:ln>
                  <a:noFill/>
                </a:ln>
                <a:solidFill>
                  <a:srgbClr val="FFC000"/>
                </a:solidFill>
                <a:effectLst/>
                <a:latin typeface="sfmono-regular"/>
              </a:rPr>
              <a:t>print</a:t>
            </a:r>
            <a:r>
              <a:rPr kumimoji="0" lang="es-MX" altLang="es-MX" b="0" i="0" u="none" strike="noStrike" cap="none" normalizeH="0" baseline="0" dirty="0">
                <a:ln>
                  <a:noFill/>
                </a:ln>
                <a:solidFill>
                  <a:srgbClr val="FFC000"/>
                </a:solidFill>
                <a:effectLst/>
                <a:latin typeface="sfmono-regular"/>
              </a:rPr>
              <a:t>(220+35)</a:t>
            </a:r>
          </a:p>
          <a:p>
            <a:pPr marL="342900" indent="-342900">
              <a:buFont typeface="+mj-lt"/>
              <a:buAutoNum type="arabicPeriod"/>
            </a:pPr>
            <a:r>
              <a:rPr lang="es-MX" b="0" i="0" dirty="0">
                <a:solidFill>
                  <a:schemeClr val="bg1"/>
                </a:solidFill>
                <a:effectLst/>
                <a:latin typeface="udemy sans"/>
              </a:rPr>
              <a:t>¿Qué se mostrará en pantalla al ejecutar la siguiente línea? </a:t>
            </a:r>
          </a:p>
          <a:p>
            <a:pPr marL="800100" lvl="1" indent="-342900">
              <a:buFont typeface="Arial" panose="020B0604020202020204" pitchFamily="34" charset="0"/>
              <a:buChar char="•"/>
            </a:pPr>
            <a:r>
              <a:rPr lang="es-MX" dirty="0" err="1">
                <a:solidFill>
                  <a:srgbClr val="FFC000"/>
                </a:solidFill>
              </a:rPr>
              <a:t>print</a:t>
            </a:r>
            <a:r>
              <a:rPr lang="es-MX" dirty="0">
                <a:solidFill>
                  <a:srgbClr val="FFC000"/>
                </a:solidFill>
              </a:rPr>
              <a:t>(“220” + “35”)</a:t>
            </a:r>
          </a:p>
          <a:p>
            <a:pPr marL="342900" indent="-342900">
              <a:buFont typeface="+mj-lt"/>
              <a:buAutoNum type="arabicPeriod"/>
            </a:pPr>
            <a:r>
              <a:rPr lang="es-MX" b="0" i="0" dirty="0">
                <a:solidFill>
                  <a:schemeClr val="bg1"/>
                </a:solidFill>
                <a:effectLst/>
                <a:latin typeface="udemy sans"/>
              </a:rPr>
              <a:t>La función input() permite obtener información ingresada por el usuario, y la almacena para ser utilizada posteriormente. ¿Verdadero o Falso?</a:t>
            </a:r>
            <a:endParaRPr lang="es-MX" dirty="0">
              <a:solidFill>
                <a:schemeClr val="bg1"/>
              </a:solidFill>
            </a:endParaRPr>
          </a:p>
          <a:p>
            <a:pPr marL="0" indent="0">
              <a:buNone/>
            </a:pPr>
            <a:endParaRPr lang="es-MX" sz="4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800" b="0" i="0" u="none" strike="noStrike" cap="none" normalizeH="0" baseline="0" dirty="0">
              <a:ln>
                <a:noFill/>
              </a:ln>
              <a:solidFill>
                <a:schemeClr val="tx1"/>
              </a:solidFill>
              <a:effectLst/>
              <a:latin typeface="Arial" panose="020B0604020202020204" pitchFamily="34" charset="0"/>
            </a:endParaRPr>
          </a:p>
          <a:p>
            <a:endParaRPr lang="es-MX" b="0" i="0" dirty="0">
              <a:solidFill>
                <a:srgbClr val="1C1D1F"/>
              </a:solidFill>
              <a:effectLst/>
              <a:latin typeface="udemy sans"/>
            </a:endParaRPr>
          </a:p>
        </p:txBody>
      </p:sp>
    </p:spTree>
    <p:extLst>
      <p:ext uri="{BB962C8B-B14F-4D97-AF65-F5344CB8AC3E}">
        <p14:creationId xmlns:p14="http://schemas.microsoft.com/office/powerpoint/2010/main" val="39244495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F16E38-D699-4CAB-C28D-B6CB90C348E1}"/>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Ejercicios </a:t>
            </a:r>
          </a:p>
        </p:txBody>
      </p:sp>
      <p:sp>
        <p:nvSpPr>
          <p:cNvPr id="4" name="Marcador de pie de página 3">
            <a:extLst>
              <a:ext uri="{FF2B5EF4-FFF2-40B4-BE49-F238E27FC236}">
                <a16:creationId xmlns:a16="http://schemas.microsoft.com/office/drawing/2014/main" id="{F93598E5-BFC4-A8F0-3B6B-C072BE6E0ADF}"/>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08B29905-12AC-19E5-C7B6-643E670AC4CD}"/>
              </a:ext>
            </a:extLst>
          </p:cNvPr>
          <p:cNvSpPr txBox="1"/>
          <p:nvPr/>
        </p:nvSpPr>
        <p:spPr>
          <a:xfrm>
            <a:off x="1233982" y="2232531"/>
            <a:ext cx="9724031" cy="4920007"/>
          </a:xfrm>
          <a:prstGeom prst="rect">
            <a:avLst/>
          </a:prstGeom>
        </p:spPr>
        <p:txBody>
          <a:bodyPr vert="horz" lIns="91440" tIns="45720" rIns="91440" bIns="45720" rtlCol="0" anchor="ctr">
            <a:normAutofit lnSpcReduction="10000"/>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1" i="0" u="none" strike="noStrike" cap="none" normalizeH="0" baseline="0" dirty="0" err="1">
                <a:ln>
                  <a:noFill/>
                </a:ln>
                <a:effectLst/>
              </a:rPr>
              <a:t>Práctica</a:t>
            </a:r>
            <a:r>
              <a:rPr kumimoji="0" lang="en-US" altLang="es-MX" sz="1400" b="1" i="0" u="none" strike="noStrike" cap="none" normalizeH="0" baseline="0" dirty="0">
                <a:ln>
                  <a:noFill/>
                </a:ln>
                <a:effectLst/>
              </a:rPr>
              <a:t> Control de </a:t>
            </a:r>
            <a:r>
              <a:rPr kumimoji="0" lang="en-US" altLang="es-MX" sz="1400" b="1" i="0" u="none" strike="noStrike" cap="none" normalizeH="0" baseline="0" dirty="0" err="1">
                <a:ln>
                  <a:noFill/>
                </a:ln>
                <a:effectLst/>
              </a:rPr>
              <a:t>Flujo</a:t>
            </a:r>
            <a:r>
              <a:rPr kumimoji="0" lang="en-US" altLang="es-MX" sz="1400" b="1" i="0" u="none" strike="noStrike" cap="none" normalizeH="0" baseline="0" dirty="0">
                <a:ln>
                  <a:noFill/>
                </a:ln>
                <a:effectLst/>
              </a:rPr>
              <a:t> 1</a:t>
            </a:r>
            <a:endParaRPr kumimoji="0" lang="en-US" altLang="es-MX" sz="14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rPr>
              <a:t>Utilizando</a:t>
            </a:r>
            <a:r>
              <a:rPr kumimoji="0" lang="en-US" altLang="es-MX" sz="1400" b="0" i="0" u="none" strike="noStrike" cap="none" normalizeH="0" baseline="0" dirty="0">
                <a:ln>
                  <a:noFill/>
                </a:ln>
                <a:effectLst/>
              </a:rPr>
              <a:t> las variables num1 y num2, que se </a:t>
            </a:r>
            <a:r>
              <a:rPr kumimoji="0" lang="en-US" altLang="es-MX" sz="1400" b="0" i="0" u="none" strike="noStrike" cap="none" normalizeH="0" baseline="0" dirty="0" err="1">
                <a:ln>
                  <a:noFill/>
                </a:ln>
                <a:effectLst/>
              </a:rPr>
              <a:t>alimentan</a:t>
            </a:r>
            <a:r>
              <a:rPr kumimoji="0" lang="en-US" altLang="es-MX" sz="1400" b="0" i="0" u="none" strike="noStrike" cap="none" normalizeH="0" baseline="0" dirty="0">
                <a:ln>
                  <a:noFill/>
                </a:ln>
                <a:effectLst/>
              </a:rPr>
              <a:t> con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a:t>
            </a:r>
            <a:r>
              <a:rPr kumimoji="0" lang="en-US" altLang="es-MX" sz="1400" b="1" i="0" u="none" strike="noStrike" cap="none" normalizeH="0" baseline="0" dirty="0">
                <a:ln>
                  <a:noFill/>
                </a:ln>
                <a:effectLst/>
              </a:rPr>
              <a:t>input </a:t>
            </a:r>
            <a:r>
              <a:rPr kumimoji="0" lang="en-US" altLang="es-MX" sz="1400" b="0" i="0" u="none" strike="noStrike" cap="none" normalizeH="0" baseline="0" dirty="0">
                <a:ln>
                  <a:noFill/>
                </a:ln>
                <a:effectLst/>
              </a:rPr>
              <a:t>del </a:t>
            </a:r>
            <a:r>
              <a:rPr kumimoji="0" lang="en-US" altLang="es-MX" sz="1400" b="0" i="0" u="none" strike="noStrike" cap="none" normalizeH="0" baseline="0" dirty="0" err="1">
                <a:ln>
                  <a:noFill/>
                </a:ln>
                <a:effectLst/>
              </a:rPr>
              <a:t>usuario</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tal</a:t>
            </a:r>
            <a:r>
              <a:rPr kumimoji="0" lang="en-US" altLang="es-MX" sz="1400" b="0" i="0" u="none" strike="noStrike" cap="none" normalizeH="0" baseline="0" dirty="0">
                <a:ln>
                  <a:noFill/>
                </a:ln>
                <a:effectLst/>
              </a:rPr>
              <a:t> como en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código</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ya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proporcionado</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rPr>
              <a:t>Crea</a:t>
            </a:r>
            <a:r>
              <a:rPr kumimoji="0" lang="en-US" altLang="es-MX" sz="1400" b="0" i="0" u="none" strike="noStrike" cap="none" normalizeH="0" baseline="0" dirty="0">
                <a:ln>
                  <a:noFill/>
                </a:ln>
                <a:effectLst/>
              </a:rPr>
              <a:t> una </a:t>
            </a:r>
            <a:r>
              <a:rPr kumimoji="0" lang="en-US" altLang="es-MX" sz="1400" b="0" i="0" u="none" strike="noStrike" cap="none" normalizeH="0" baseline="0" dirty="0" err="1">
                <a:ln>
                  <a:noFill/>
                </a:ln>
                <a:effectLst/>
              </a:rPr>
              <a:t>estructura</a:t>
            </a:r>
            <a:r>
              <a:rPr kumimoji="0" lang="en-US" altLang="es-MX" sz="1400" b="0" i="0" u="none" strike="noStrike" cap="none" normalizeH="0" baseline="0" dirty="0">
                <a:ln>
                  <a:noFill/>
                </a:ln>
                <a:effectLst/>
              </a:rPr>
              <a:t> de control de </a:t>
            </a:r>
            <a:r>
              <a:rPr kumimoji="0" lang="en-US" altLang="es-MX" sz="1400" b="0" i="0" u="none" strike="noStrike" cap="none" normalizeH="0" baseline="0" dirty="0" err="1">
                <a:ln>
                  <a:noFill/>
                </a:ln>
                <a:effectLst/>
              </a:rPr>
              <a:t>flujo</a:t>
            </a:r>
            <a:r>
              <a:rPr kumimoji="0" lang="en-US" altLang="es-MX" sz="1400" b="0" i="0" u="none" strike="noStrike" cap="none" normalizeH="0" baseline="0" dirty="0">
                <a:ln>
                  <a:noFill/>
                </a:ln>
                <a:effectLst/>
              </a:rPr>
              <a:t> que compare </a:t>
            </a:r>
            <a:r>
              <a:rPr kumimoji="0" lang="en-US" altLang="es-MX" sz="1400" b="0" i="0" u="none" strike="noStrike" cap="none" normalizeH="0" baseline="0" dirty="0" err="1">
                <a:ln>
                  <a:noFill/>
                </a:ln>
                <a:effectLst/>
              </a:rPr>
              <a:t>los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valores</a:t>
            </a:r>
            <a:r>
              <a:rPr kumimoji="0" lang="en-US" altLang="es-MX" sz="1400" b="0" i="0" u="none" strike="noStrike" cap="none" normalizeH="0" baseline="0" dirty="0">
                <a:ln>
                  <a:noFill/>
                </a:ln>
                <a:effectLst/>
              </a:rPr>
              <a:t> de las variables, y </a:t>
            </a:r>
            <a:r>
              <a:rPr kumimoji="0" lang="en-US" altLang="es-MX" sz="1400" b="0" i="0" u="none" strike="noStrike" cap="none" normalizeH="0" baseline="0" dirty="0" err="1">
                <a:ln>
                  <a:noFill/>
                </a:ln>
                <a:effectLst/>
              </a:rPr>
              <a:t>arroje</a:t>
            </a:r>
            <a:r>
              <a:rPr kumimoji="0" lang="en-US" altLang="es-MX" sz="1400" b="0" i="0" u="none" strike="noStrike" cap="none" normalizeH="0" baseline="0" dirty="0">
                <a:ln>
                  <a:noFill/>
                </a:ln>
                <a:effectLst/>
              </a:rPr>
              <a:t> un </a:t>
            </a:r>
            <a:r>
              <a:rPr kumimoji="0" lang="en-US" altLang="es-MX" sz="1400" b="0" i="0" u="none" strike="noStrike" cap="none" normalizeH="0" baseline="0" dirty="0" err="1">
                <a:ln>
                  <a:noFill/>
                </a:ln>
                <a:effectLst/>
              </a:rPr>
              <a:t>resultado</a:t>
            </a:r>
            <a:r>
              <a:rPr kumimoji="0" lang="en-US" altLang="es-MX" sz="1400" b="0" i="0" u="none" strike="noStrike" cap="none" normalizeH="0" baseline="0" dirty="0">
                <a:ln>
                  <a:noFill/>
                </a:ln>
                <a:effectLst/>
              </a:rPr>
              <a:t> de </a:t>
            </a:r>
            <a:r>
              <a:rPr kumimoji="0" lang="en-US" altLang="es-MX" sz="1400" b="0" i="0" u="none" strike="noStrike" cap="none" normalizeH="0" baseline="0" dirty="0" err="1">
                <a:ln>
                  <a:noFill/>
                </a:ln>
                <a:effectLst/>
              </a:rPr>
              <a:t>acuerdo</a:t>
            </a:r>
            <a:r>
              <a:rPr kumimoji="0" lang="en-US" altLang="es-MX" sz="1400" b="0" i="0" u="none" strike="noStrike" cap="none" normalizeH="0" baseline="0" dirty="0">
                <a:ln>
                  <a:noFill/>
                </a:ln>
                <a:effectLst/>
              </a:rPr>
              <a:t> al </a:t>
            </a:r>
            <a:r>
              <a:rPr kumimoji="0" lang="en-US" altLang="es-MX" sz="1400" b="0" i="0" u="none" strike="noStrike" cap="none" normalizeH="0" baseline="0" dirty="0" err="1">
                <a:ln>
                  <a:noFill/>
                </a:ln>
                <a:effectLst/>
              </a:rPr>
              <a:t>caso</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rPr>
              <a:t>"num1 es mayor que num2"</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rPr>
              <a:t>"num2 es mayor que num1"</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rPr>
              <a:t>"num1 y num2 son </a:t>
            </a:r>
            <a:r>
              <a:rPr kumimoji="0" lang="en-US" altLang="es-MX" sz="1400" b="0" i="0" u="none" strike="noStrike" cap="none" normalizeH="0" baseline="0" dirty="0" err="1">
                <a:ln>
                  <a:noFill/>
                </a:ln>
                <a:effectLst/>
              </a:rPr>
              <a:t>iguales</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rPr>
              <a:t>Debes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mostrar</a:t>
            </a:r>
            <a:r>
              <a:rPr kumimoji="0" lang="en-US" altLang="es-MX" sz="1400" b="0" i="0" u="none" strike="noStrike" cap="none" normalizeH="0" baseline="0" dirty="0">
                <a:ln>
                  <a:noFill/>
                </a:ln>
                <a:effectLst/>
              </a:rPr>
              <a:t> en </a:t>
            </a:r>
            <a:r>
              <a:rPr kumimoji="0" lang="en-US" altLang="es-MX" sz="1400" b="0" i="0" u="none" strike="noStrike" cap="none" normalizeH="0" baseline="0" dirty="0" err="1">
                <a:ln>
                  <a:noFill/>
                </a:ln>
                <a:effectLst/>
              </a:rPr>
              <a:t>pantalla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valor de las variables </a:t>
            </a:r>
            <a:r>
              <a:rPr kumimoji="0" lang="en-US" altLang="es-MX" sz="1400" b="0" i="0" u="none" strike="noStrike" cap="none" normalizeH="0" baseline="0" dirty="0" err="1">
                <a:ln>
                  <a:noFill/>
                </a:ln>
                <a:effectLst/>
              </a:rPr>
              <a:t>ingresadas</a:t>
            </a:r>
            <a:r>
              <a:rPr kumimoji="0" lang="en-US" altLang="es-MX" sz="1400" b="0" i="0" u="none" strike="noStrike" cap="none" normalizeH="0" baseline="0" dirty="0">
                <a:ln>
                  <a:noFill/>
                </a:ln>
                <a:effectLst/>
              </a:rPr>
              <a:t> en </a:t>
            </a:r>
            <a:r>
              <a:rPr kumimoji="0" lang="en-US" altLang="es-MX" sz="1400" b="0" i="0" u="none" strike="noStrike" cap="none" normalizeH="0" baseline="0" dirty="0" err="1">
                <a:ln>
                  <a:noFill/>
                </a:ln>
                <a:effectLst/>
              </a:rPr>
              <a:t>lugar</a:t>
            </a:r>
            <a:r>
              <a:rPr kumimoji="0" lang="en-US" altLang="es-MX" sz="1400" b="0" i="0" u="none" strike="noStrike" cap="none" normalizeH="0" baseline="0" dirty="0">
                <a:ln>
                  <a:noFill/>
                </a:ln>
                <a:effectLst/>
              </a:rPr>
              <a:t> de num1 y num2.</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1400"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1400" dirty="0"/>
          </a:p>
          <a:p>
            <a:pPr>
              <a:lnSpc>
                <a:spcPct val="90000"/>
              </a:lnSpc>
              <a:spcAft>
                <a:spcPts val="600"/>
              </a:spcAft>
            </a:pPr>
            <a:r>
              <a:rPr kumimoji="0" lang="en-US" altLang="es-MX" sz="1400" b="0" i="0" u="none" strike="noStrike" cap="none" normalizeH="0" baseline="0" dirty="0">
                <a:ln>
                  <a:noFill/>
                </a:ln>
                <a:effectLst/>
              </a:rPr>
              <a:t>2_ </a:t>
            </a:r>
            <a:r>
              <a:rPr lang="en-US" sz="1400" b="0" i="0" dirty="0">
                <a:effectLst/>
              </a:rPr>
              <a:t>Las </a:t>
            </a:r>
            <a:r>
              <a:rPr lang="en-US" sz="1400" b="0" i="0" dirty="0" err="1">
                <a:effectLst/>
              </a:rPr>
              <a:t>leyes</a:t>
            </a:r>
            <a:r>
              <a:rPr lang="en-US" sz="1400" b="0" i="0" dirty="0">
                <a:effectLst/>
              </a:rPr>
              <a:t> de un </a:t>
            </a:r>
            <a:r>
              <a:rPr lang="en-US" sz="1400" b="0" i="0" dirty="0" err="1">
                <a:effectLst/>
              </a:rPr>
              <a:t>país</a:t>
            </a:r>
            <a:r>
              <a:rPr lang="en-US" sz="1400" b="0" i="0" dirty="0">
                <a:effectLst/>
              </a:rPr>
              <a:t> </a:t>
            </a:r>
            <a:r>
              <a:rPr lang="en-US" sz="1400" b="0" i="0" dirty="0" err="1">
                <a:effectLst/>
              </a:rPr>
              <a:t>establecen</a:t>
            </a:r>
            <a:r>
              <a:rPr lang="en-US" sz="1400" b="0" i="0" dirty="0">
                <a:effectLst/>
              </a:rPr>
              <a:t> que un </a:t>
            </a:r>
            <a:r>
              <a:rPr lang="en-US" sz="1400" b="0" i="0" dirty="0" err="1">
                <a:effectLst/>
              </a:rPr>
              <a:t>adulto</a:t>
            </a:r>
            <a:r>
              <a:rPr lang="en-US" sz="1400" b="0" i="0" dirty="0">
                <a:effectLst/>
              </a:rPr>
              <a:t> </a:t>
            </a:r>
            <a:r>
              <a:rPr lang="en-US" sz="1400" b="0" i="0" dirty="0" err="1">
                <a:effectLst/>
              </a:rPr>
              <a:t>puede</a:t>
            </a:r>
            <a:r>
              <a:rPr lang="en-US" sz="1400" b="0" i="0" dirty="0">
                <a:effectLst/>
              </a:rPr>
              <a:t> </a:t>
            </a:r>
            <a:r>
              <a:rPr lang="en-US" sz="1400" b="0" i="0" dirty="0" err="1">
                <a:effectLst/>
              </a:rPr>
              <a:t>conducir</a:t>
            </a:r>
            <a:r>
              <a:rPr lang="en-US" sz="1400" b="0" i="0" dirty="0">
                <a:effectLst/>
              </a:rPr>
              <a:t> </a:t>
            </a:r>
            <a:r>
              <a:rPr lang="en-US" sz="1400" b="0" i="0" dirty="0" err="1">
                <a:effectLst/>
              </a:rPr>
              <a:t>si</a:t>
            </a:r>
            <a:r>
              <a:rPr lang="en-US" sz="1400" b="0" i="0" dirty="0">
                <a:effectLst/>
              </a:rPr>
              <a:t> </a:t>
            </a:r>
            <a:r>
              <a:rPr lang="en-US" sz="1400" b="0" i="0" dirty="0" err="1">
                <a:effectLst/>
              </a:rPr>
              <a:t>tiene</a:t>
            </a:r>
            <a:r>
              <a:rPr lang="en-US" sz="1400" b="0" i="0" dirty="0">
                <a:effectLst/>
              </a:rPr>
              <a:t> </a:t>
            </a:r>
            <a:r>
              <a:rPr lang="en-US" sz="1400" b="0" i="0" dirty="0" err="1">
                <a:effectLst/>
              </a:rPr>
              <a:t>licencia</a:t>
            </a:r>
            <a:r>
              <a:rPr lang="en-US" sz="1400" b="0" i="0" dirty="0">
                <a:effectLst/>
              </a:rPr>
              <a:t> para </a:t>
            </a:r>
            <a:r>
              <a:rPr lang="en-US" sz="1400" b="0" i="0" dirty="0" err="1">
                <a:effectLst/>
              </a:rPr>
              <a:t>hacerlo</a:t>
            </a:r>
            <a:r>
              <a:rPr lang="en-US" sz="1400" b="0" i="0" dirty="0">
                <a:effectLst/>
              </a:rPr>
              <a:t>, y para </a:t>
            </a:r>
            <a:r>
              <a:rPr lang="en-US" sz="1400" b="0" i="0" dirty="0" err="1">
                <a:effectLst/>
              </a:rPr>
              <a:t>optar</a:t>
            </a:r>
            <a:r>
              <a:rPr lang="en-US" sz="1400" b="0" i="0" dirty="0">
                <a:effectLst/>
              </a:rPr>
              <a:t> </a:t>
            </a:r>
            <a:r>
              <a:rPr lang="en-US" sz="1400" b="0" i="0" dirty="0" err="1">
                <a:effectLst/>
              </a:rPr>
              <a:t>por</a:t>
            </a:r>
            <a:r>
              <a:rPr lang="en-US" sz="1400" b="0" i="0" dirty="0">
                <a:effectLst/>
              </a:rPr>
              <a:t> una </a:t>
            </a:r>
            <a:r>
              <a:rPr lang="en-US" sz="1400" b="0" i="0" dirty="0" err="1">
                <a:effectLst/>
              </a:rPr>
              <a:t>licencia</a:t>
            </a:r>
            <a:r>
              <a:rPr lang="en-US" sz="1400" b="0" i="0" dirty="0">
                <a:effectLst/>
              </a:rPr>
              <a:t> para </a:t>
            </a:r>
            <a:r>
              <a:rPr lang="en-US" sz="1400" b="0" i="0" dirty="0" err="1">
                <a:effectLst/>
              </a:rPr>
              <a:t>conducir</a:t>
            </a:r>
            <a:r>
              <a:rPr lang="en-US" sz="1400" b="0" i="0" dirty="0">
                <a:effectLst/>
              </a:rPr>
              <a:t>, </a:t>
            </a:r>
            <a:r>
              <a:rPr lang="en-US" sz="1400" b="0" i="0" dirty="0" err="1">
                <a:effectLst/>
              </a:rPr>
              <a:t>debe</a:t>
            </a:r>
            <a:r>
              <a:rPr lang="en-US" sz="1400" b="0" i="0" dirty="0">
                <a:effectLst/>
              </a:rPr>
              <a:t> de </a:t>
            </a:r>
            <a:r>
              <a:rPr lang="en-US" sz="1400" b="0" i="0" dirty="0" err="1">
                <a:effectLst/>
              </a:rPr>
              <a:t>tener</a:t>
            </a:r>
            <a:r>
              <a:rPr lang="en-US" sz="1400" b="0" i="0" dirty="0">
                <a:effectLst/>
              </a:rPr>
              <a:t> 18 </a:t>
            </a:r>
            <a:r>
              <a:rPr lang="en-US" sz="1400" b="0" i="0" dirty="0" err="1">
                <a:effectLst/>
              </a:rPr>
              <a:t>años</a:t>
            </a:r>
            <a:r>
              <a:rPr lang="en-US" sz="1400" b="0" i="0" dirty="0">
                <a:effectLst/>
              </a:rPr>
              <a:t> o </a:t>
            </a:r>
            <a:r>
              <a:rPr lang="en-US" sz="1400" b="0" i="0" dirty="0" err="1">
                <a:effectLst/>
              </a:rPr>
              <a:t>más</a:t>
            </a:r>
            <a:r>
              <a:rPr lang="en-US" sz="1400" b="0" i="0" dirty="0">
                <a:effectLst/>
              </a:rPr>
              <a:t>.</a:t>
            </a:r>
          </a:p>
          <a:p>
            <a:pPr indent="-228600">
              <a:lnSpc>
                <a:spcPct val="90000"/>
              </a:lnSpc>
              <a:spcAft>
                <a:spcPts val="600"/>
              </a:spcAft>
              <a:buFont typeface="Arial" panose="020B0604020202020204" pitchFamily="34" charset="0"/>
              <a:buChar char="•"/>
            </a:pPr>
            <a:r>
              <a:rPr lang="en-US" sz="1400" b="1" i="0" dirty="0" err="1">
                <a:effectLst/>
              </a:rPr>
              <a:t>Crea</a:t>
            </a:r>
            <a:r>
              <a:rPr lang="en-US" sz="1400" b="1" i="0" dirty="0">
                <a:effectLst/>
              </a:rPr>
              <a:t> una </a:t>
            </a:r>
            <a:r>
              <a:rPr lang="en-US" sz="1400" b="1" i="0" dirty="0" err="1">
                <a:effectLst/>
              </a:rPr>
              <a:t>estructura</a:t>
            </a:r>
            <a:r>
              <a:rPr lang="en-US" sz="1400" b="1" i="0" dirty="0">
                <a:effectLst/>
              </a:rPr>
              <a:t> </a:t>
            </a:r>
            <a:r>
              <a:rPr lang="en-US" sz="1400" b="1" i="0" dirty="0" err="1">
                <a:effectLst/>
              </a:rPr>
              <a:t>condicional</a:t>
            </a:r>
            <a:r>
              <a:rPr lang="en-US" sz="1400" b="0" i="0" dirty="0">
                <a:effectLst/>
              </a:rPr>
              <a:t> para </a:t>
            </a:r>
            <a:r>
              <a:rPr lang="en-US" sz="1400" b="0" i="0" dirty="0" err="1">
                <a:effectLst/>
              </a:rPr>
              <a:t>verificar</a:t>
            </a:r>
            <a:r>
              <a:rPr lang="en-US" sz="1400" b="0" i="0" dirty="0">
                <a:effectLst/>
              </a:rPr>
              <a:t> </a:t>
            </a:r>
            <a:r>
              <a:rPr lang="en-US" sz="1400" b="0" i="0" dirty="0" err="1">
                <a:effectLst/>
              </a:rPr>
              <a:t>si</a:t>
            </a:r>
            <a:r>
              <a:rPr lang="en-US" sz="1400" b="0" i="0" dirty="0">
                <a:effectLst/>
              </a:rPr>
              <a:t> una persona de </a:t>
            </a:r>
            <a:r>
              <a:rPr lang="en-US" sz="1400" b="1" i="0" dirty="0">
                <a:effectLst/>
              </a:rPr>
              <a:t>16 </a:t>
            </a:r>
            <a:r>
              <a:rPr lang="en-US" sz="1400" b="1" i="0" dirty="0" err="1">
                <a:effectLst/>
              </a:rPr>
              <a:t>años</a:t>
            </a:r>
            <a:r>
              <a:rPr lang="en-US" sz="1400" b="1" i="0" dirty="0">
                <a:effectLst/>
              </a:rPr>
              <a:t> sin </a:t>
            </a:r>
            <a:r>
              <a:rPr lang="en-US" sz="1400" b="1" i="0" dirty="0" err="1">
                <a:effectLst/>
              </a:rPr>
              <a:t>licencia</a:t>
            </a:r>
            <a:r>
              <a:rPr lang="en-US" sz="1400" b="0" i="0" dirty="0">
                <a:effectLst/>
              </a:rPr>
              <a:t> </a:t>
            </a:r>
            <a:r>
              <a:rPr lang="en-US" sz="1400" b="0" i="0" dirty="0" err="1">
                <a:effectLst/>
              </a:rPr>
              <a:t>puede</a:t>
            </a:r>
            <a:r>
              <a:rPr lang="en-US" sz="1400" b="0" i="0" dirty="0">
                <a:effectLst/>
              </a:rPr>
              <a:t> </a:t>
            </a:r>
            <a:r>
              <a:rPr lang="en-US" sz="1400" b="0" i="0" dirty="0" err="1">
                <a:effectLst/>
              </a:rPr>
              <a:t>conducir</a:t>
            </a:r>
            <a:r>
              <a:rPr lang="en-US" sz="1400" b="0" i="0" dirty="0">
                <a:effectLst/>
              </a:rPr>
              <a:t>, y </a:t>
            </a:r>
            <a:r>
              <a:rPr lang="en-US" sz="1400" b="1" i="0" dirty="0" err="1">
                <a:effectLst/>
              </a:rPr>
              <a:t>muestra</a:t>
            </a:r>
            <a:r>
              <a:rPr lang="en-US" sz="1400" b="1" i="0" dirty="0">
                <a:effectLst/>
              </a:rPr>
              <a:t> </a:t>
            </a:r>
            <a:r>
              <a:rPr lang="en-US" sz="1400" b="1" i="0" dirty="0" err="1">
                <a:effectLst/>
              </a:rPr>
              <a:t>el</a:t>
            </a:r>
            <a:r>
              <a:rPr lang="en-US" sz="1400" b="1" i="0" dirty="0">
                <a:effectLst/>
              </a:rPr>
              <a:t> </a:t>
            </a:r>
            <a:r>
              <a:rPr lang="en-US" sz="1400" b="1" i="0" dirty="0" err="1">
                <a:effectLst/>
              </a:rPr>
              <a:t>resultado</a:t>
            </a:r>
            <a:r>
              <a:rPr lang="en-US" sz="1400" b="1" i="0" dirty="0">
                <a:effectLst/>
              </a:rPr>
              <a:t> que </a:t>
            </a:r>
            <a:r>
              <a:rPr lang="en-US" sz="1400" b="1" i="0" dirty="0" err="1">
                <a:effectLst/>
              </a:rPr>
              <a:t>corresponda</a:t>
            </a:r>
            <a:r>
              <a:rPr lang="en-US" sz="1400" b="1" i="0" dirty="0">
                <a:effectLst/>
              </a:rPr>
              <a:t> en </a:t>
            </a:r>
            <a:r>
              <a:rPr lang="en-US" sz="1400" b="1" i="0" dirty="0" err="1">
                <a:effectLst/>
              </a:rPr>
              <a:t>pantalla</a:t>
            </a:r>
            <a:r>
              <a:rPr lang="en-US" sz="1400" b="0" i="0" dirty="0">
                <a:effectLst/>
              </a:rPr>
              <a:t>:</a:t>
            </a:r>
          </a:p>
          <a:p>
            <a:pPr lvl="1" indent="-228600">
              <a:lnSpc>
                <a:spcPct val="90000"/>
              </a:lnSpc>
              <a:spcAft>
                <a:spcPts val="600"/>
              </a:spcAft>
              <a:buFont typeface="Arial" panose="020B0604020202020204" pitchFamily="34" charset="0"/>
              <a:buChar char="•"/>
            </a:pPr>
            <a:r>
              <a:rPr lang="en-US" sz="1400" b="0" i="0" dirty="0">
                <a:effectLst/>
              </a:rPr>
              <a:t>"</a:t>
            </a:r>
            <a:r>
              <a:rPr lang="en-US" sz="1400" b="0" i="0" dirty="0" err="1">
                <a:effectLst/>
              </a:rPr>
              <a:t>Puedes</a:t>
            </a:r>
            <a:r>
              <a:rPr lang="en-US" sz="1400" b="0" i="0" dirty="0">
                <a:effectLst/>
              </a:rPr>
              <a:t> </a:t>
            </a:r>
            <a:r>
              <a:rPr lang="en-US" sz="1400" b="0" i="0" dirty="0" err="1">
                <a:effectLst/>
              </a:rPr>
              <a:t>conducir</a:t>
            </a:r>
            <a:r>
              <a:rPr lang="en-US" sz="1400" b="0" i="0" dirty="0">
                <a:effectLst/>
              </a:rPr>
              <a:t>"</a:t>
            </a:r>
          </a:p>
          <a:p>
            <a:pPr lvl="1" indent="-228600">
              <a:lnSpc>
                <a:spcPct val="90000"/>
              </a:lnSpc>
              <a:spcAft>
                <a:spcPts val="600"/>
              </a:spcAft>
              <a:buFont typeface="Arial" panose="020B0604020202020204" pitchFamily="34" charset="0"/>
              <a:buChar char="•"/>
            </a:pPr>
            <a:r>
              <a:rPr lang="en-US" sz="1400" b="0" i="0" dirty="0">
                <a:effectLst/>
              </a:rPr>
              <a:t>"No </a:t>
            </a:r>
            <a:r>
              <a:rPr lang="en-US" sz="1400" b="0" i="0" dirty="0" err="1">
                <a:effectLst/>
              </a:rPr>
              <a:t>puedes</a:t>
            </a:r>
            <a:r>
              <a:rPr lang="en-US" sz="1400" b="0" i="0" dirty="0">
                <a:effectLst/>
              </a:rPr>
              <a:t> </a:t>
            </a:r>
            <a:r>
              <a:rPr lang="en-US" sz="1400" b="0" i="0" dirty="0" err="1">
                <a:effectLst/>
              </a:rPr>
              <a:t>conducir</a:t>
            </a:r>
            <a:r>
              <a:rPr lang="en-US" sz="1400" b="0" i="0" dirty="0">
                <a:effectLst/>
              </a:rPr>
              <a:t> </a:t>
            </a:r>
            <a:r>
              <a:rPr lang="en-US" sz="1400" b="0" i="0" dirty="0" err="1">
                <a:effectLst/>
              </a:rPr>
              <a:t>aún</a:t>
            </a:r>
            <a:r>
              <a:rPr lang="en-US" sz="1400" b="0" i="0" dirty="0">
                <a:effectLst/>
              </a:rPr>
              <a:t>. </a:t>
            </a:r>
            <a:r>
              <a:rPr lang="en-US" sz="1400" b="0" i="0" dirty="0" err="1">
                <a:effectLst/>
              </a:rPr>
              <a:t>Debes</a:t>
            </a:r>
            <a:r>
              <a:rPr lang="en-US" sz="1400" b="0" i="0" dirty="0">
                <a:effectLst/>
              </a:rPr>
              <a:t> </a:t>
            </a:r>
            <a:r>
              <a:rPr lang="en-US" sz="1400" b="0" i="0" dirty="0" err="1">
                <a:effectLst/>
              </a:rPr>
              <a:t>tener</a:t>
            </a:r>
            <a:r>
              <a:rPr lang="en-US" sz="1400" b="0" i="0" dirty="0">
                <a:effectLst/>
              </a:rPr>
              <a:t> 18 </a:t>
            </a:r>
            <a:r>
              <a:rPr lang="en-US" sz="1400" b="0" i="0" dirty="0" err="1">
                <a:effectLst/>
              </a:rPr>
              <a:t>años</a:t>
            </a:r>
            <a:r>
              <a:rPr lang="en-US" sz="1400" b="0" i="0" dirty="0">
                <a:effectLst/>
              </a:rPr>
              <a:t> y </a:t>
            </a:r>
            <a:r>
              <a:rPr lang="en-US" sz="1400" b="0" i="0" dirty="0" err="1">
                <a:effectLst/>
              </a:rPr>
              <a:t>contar</a:t>
            </a:r>
            <a:r>
              <a:rPr lang="en-US" sz="1400" b="0" i="0" dirty="0">
                <a:effectLst/>
              </a:rPr>
              <a:t> con una </a:t>
            </a:r>
            <a:r>
              <a:rPr lang="en-US" sz="1400" b="0" i="0" dirty="0" err="1">
                <a:effectLst/>
              </a:rPr>
              <a:t>licencia</a:t>
            </a:r>
            <a:r>
              <a:rPr lang="en-US" sz="1400" b="0" i="0" dirty="0">
                <a:effectLst/>
              </a:rPr>
              <a:t>"</a:t>
            </a:r>
          </a:p>
          <a:p>
            <a:pPr lvl="1" indent="-228600">
              <a:lnSpc>
                <a:spcPct val="90000"/>
              </a:lnSpc>
              <a:spcAft>
                <a:spcPts val="600"/>
              </a:spcAft>
              <a:buFont typeface="Arial" panose="020B0604020202020204" pitchFamily="34" charset="0"/>
              <a:buChar char="•"/>
            </a:pPr>
            <a:r>
              <a:rPr lang="en-US" sz="1400" b="0" i="0" dirty="0">
                <a:effectLst/>
              </a:rPr>
              <a:t>"No </a:t>
            </a:r>
            <a:r>
              <a:rPr lang="en-US" sz="1400" b="0" i="0" dirty="0" err="1">
                <a:effectLst/>
              </a:rPr>
              <a:t>puedes</a:t>
            </a:r>
            <a:r>
              <a:rPr lang="en-US" sz="1400" b="0" i="0" dirty="0">
                <a:effectLst/>
              </a:rPr>
              <a:t> </a:t>
            </a:r>
            <a:r>
              <a:rPr lang="en-US" sz="1400" b="0" i="0" dirty="0" err="1">
                <a:effectLst/>
              </a:rPr>
              <a:t>conducir</a:t>
            </a:r>
            <a:r>
              <a:rPr lang="en-US" sz="1400" b="0" i="0" dirty="0">
                <a:effectLst/>
              </a:rPr>
              <a:t>. </a:t>
            </a:r>
            <a:r>
              <a:rPr lang="en-US" sz="1400" b="0" i="0" dirty="0" err="1">
                <a:effectLst/>
              </a:rPr>
              <a:t>Necesitas</a:t>
            </a:r>
            <a:r>
              <a:rPr lang="en-US" sz="1400" b="0" i="0" dirty="0">
                <a:effectLst/>
              </a:rPr>
              <a:t> </a:t>
            </a:r>
            <a:r>
              <a:rPr lang="en-US" sz="1400" b="0" i="0" dirty="0" err="1">
                <a:effectLst/>
              </a:rPr>
              <a:t>contar</a:t>
            </a:r>
            <a:r>
              <a:rPr lang="en-US" sz="1400" b="0" i="0" dirty="0">
                <a:effectLst/>
              </a:rPr>
              <a:t> con una </a:t>
            </a:r>
            <a:r>
              <a:rPr lang="en-US" sz="1400" b="0" i="0" dirty="0" err="1">
                <a:effectLst/>
              </a:rPr>
              <a:t>licencia</a:t>
            </a:r>
            <a:r>
              <a:rPr lang="en-US" sz="1400" b="0" i="0" dirty="0">
                <a:effectLst/>
              </a:rPr>
              <a:t>"</a:t>
            </a:r>
          </a:p>
          <a:p>
            <a:pPr lvl="1" indent="-228600">
              <a:lnSpc>
                <a:spcPct val="90000"/>
              </a:lnSpc>
              <a:spcAft>
                <a:spcPts val="600"/>
              </a:spcAft>
              <a:buFont typeface="Arial" panose="020B0604020202020204" pitchFamily="34" charset="0"/>
              <a:buChar char="•"/>
            </a:pPr>
            <a:r>
              <a:rPr lang="en-US" sz="1400" b="0" i="0" dirty="0" err="1">
                <a:effectLst/>
              </a:rPr>
              <a:t>Utiliza</a:t>
            </a:r>
            <a:r>
              <a:rPr lang="en-US" sz="1400" b="0" i="0" dirty="0">
                <a:effectLst/>
              </a:rPr>
              <a:t> la base de </a:t>
            </a:r>
            <a:r>
              <a:rPr lang="en-US" sz="1400" b="0" i="0" dirty="0" err="1">
                <a:effectLst/>
              </a:rPr>
              <a:t>código</a:t>
            </a:r>
            <a:r>
              <a:rPr lang="en-US" sz="1400" b="0" i="0" dirty="0">
                <a:effectLst/>
              </a:rPr>
              <a:t> </a:t>
            </a:r>
            <a:r>
              <a:rPr lang="en-US" sz="1400" b="0" i="0" dirty="0" err="1">
                <a:effectLst/>
              </a:rPr>
              <a:t>ya</a:t>
            </a:r>
            <a:r>
              <a:rPr lang="en-US" sz="1400" b="0" i="0" dirty="0">
                <a:effectLst/>
              </a:rPr>
              <a:t> </a:t>
            </a:r>
            <a:r>
              <a:rPr lang="en-US" sz="1400" b="0" i="0" dirty="0" err="1">
                <a:effectLst/>
              </a:rPr>
              <a:t>proporcionada</a:t>
            </a:r>
            <a:r>
              <a:rPr lang="en-US" sz="1400" b="0" i="0" dirty="0">
                <a:effectLst/>
              </a:rPr>
              <a:t> para </a:t>
            </a:r>
            <a:r>
              <a:rPr lang="en-US" sz="1400" b="0" i="0" dirty="0" err="1">
                <a:effectLst/>
              </a:rPr>
              <a:t>plantear</a:t>
            </a:r>
            <a:r>
              <a:rPr lang="en-US" sz="1400" b="0" i="0" dirty="0">
                <a:effectLst/>
              </a:rPr>
              <a:t> la </a:t>
            </a:r>
            <a:r>
              <a:rPr lang="en-US" sz="1400" b="0" i="0" dirty="0" err="1">
                <a:effectLst/>
              </a:rPr>
              <a:t>estructura</a:t>
            </a:r>
            <a:r>
              <a:rPr lang="en-US" sz="1400" b="0" i="0" dirty="0">
                <a:effectLst/>
              </a:rPr>
              <a:t> de control de </a:t>
            </a:r>
            <a:r>
              <a:rPr lang="en-US" sz="1400" b="0" i="0" dirty="0" err="1">
                <a:effectLst/>
              </a:rPr>
              <a:t>flujo</a:t>
            </a:r>
            <a:r>
              <a:rPr lang="en-US" sz="1400" b="0" i="0" dirty="0">
                <a:effectLst/>
              </a:rPr>
              <a:t> </a:t>
            </a:r>
            <a:r>
              <a:rPr lang="en-US" sz="1400" b="0" i="0" dirty="0" err="1">
                <a:effectLst/>
              </a:rPr>
              <a:t>apropiada</a:t>
            </a:r>
            <a:r>
              <a:rPr lang="en-US" sz="1400" b="0" i="0" dirty="0">
                <a:effectLst/>
              </a:rPr>
              <a:t> y </a:t>
            </a:r>
            <a:r>
              <a:rPr lang="en-US" sz="1400" b="0" i="0" dirty="0" err="1">
                <a:effectLst/>
              </a:rPr>
              <a:t>verificar</a:t>
            </a:r>
            <a:r>
              <a:rPr lang="en-US" sz="1400" b="0" i="0" dirty="0">
                <a:effectLst/>
              </a:rPr>
              <a:t> </a:t>
            </a:r>
            <a:r>
              <a:rPr lang="en-US" sz="1400" b="0" i="0" dirty="0" err="1">
                <a:effectLst/>
              </a:rPr>
              <a:t>dichas</a:t>
            </a:r>
            <a:r>
              <a:rPr lang="en-US" sz="1400" b="0" i="0" dirty="0">
                <a:effectLst/>
              </a:rPr>
              <a:t> </a:t>
            </a:r>
            <a:r>
              <a:rPr lang="en-US" sz="1400" b="0" i="0" dirty="0" err="1">
                <a:effectLst/>
              </a:rPr>
              <a:t>condiciones</a:t>
            </a:r>
            <a:r>
              <a:rPr lang="en-US" sz="1400" b="0" i="0" dirty="0">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1000"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s-MX" sz="1000" dirty="0"/>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1000" b="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4F8E5ACE-495D-0F1D-A89D-20E8D2E8157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80</a:t>
            </a:fld>
            <a:endParaRPr lang="en-US" sz="1100">
              <a:solidFill>
                <a:schemeClr val="tx1">
                  <a:lumMod val="50000"/>
                  <a:lumOff val="50000"/>
                </a:schemeClr>
              </a:solidFill>
            </a:endParaRPr>
          </a:p>
        </p:txBody>
      </p:sp>
      <p:sp>
        <p:nvSpPr>
          <p:cNvPr id="9" name="Rectangle 2">
            <a:extLst>
              <a:ext uri="{FF2B5EF4-FFF2-40B4-BE49-F238E27FC236}">
                <a16:creationId xmlns:a16="http://schemas.microsoft.com/office/drawing/2014/main" id="{67F72863-DAAD-EE19-AF7F-699BB868981F}"/>
              </a:ext>
            </a:extLst>
          </p:cNvPr>
          <p:cNvSpPr>
            <a:spLocks noChangeArrowheads="1"/>
          </p:cNvSpPr>
          <p:nvPr/>
        </p:nvSpPr>
        <p:spPr bwMode="auto">
          <a:xfrm>
            <a:off x="0" y="90101"/>
            <a:ext cx="65" cy="276999"/>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F9AD22F9-D0E6-24BF-5221-BC9EE45592CE}"/>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9375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31E398-8935-8A0B-8B8A-DD15E21B762A}"/>
              </a:ext>
            </a:extLst>
          </p:cNvPr>
          <p:cNvSpPr>
            <a:spLocks noGrp="1"/>
          </p:cNvSpPr>
          <p:nvPr>
            <p:ph type="title"/>
          </p:nvPr>
        </p:nvSpPr>
        <p:spPr>
          <a:xfrm>
            <a:off x="1371599" y="294538"/>
            <a:ext cx="9895951" cy="1033669"/>
          </a:xfrm>
        </p:spPr>
        <p:txBody>
          <a:bodyPr>
            <a:normAutofit/>
          </a:bodyPr>
          <a:lstStyle/>
          <a:p>
            <a:r>
              <a:rPr lang="es-MX" sz="4000" dirty="0">
                <a:solidFill>
                  <a:schemeClr val="bg1"/>
                </a:solidFill>
              </a:rPr>
              <a:t>Ejercicio</a:t>
            </a:r>
          </a:p>
        </p:txBody>
      </p:sp>
      <p:sp>
        <p:nvSpPr>
          <p:cNvPr id="4" name="Marcador de pie de página 3">
            <a:extLst>
              <a:ext uri="{FF2B5EF4-FFF2-40B4-BE49-F238E27FC236}">
                <a16:creationId xmlns:a16="http://schemas.microsoft.com/office/drawing/2014/main" id="{54F55FB5-DB5D-EB02-41BE-B00C98C01778}"/>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4C9DB505-3BF4-693B-D67A-12C2D5EAF1A3}"/>
              </a:ext>
            </a:extLst>
          </p:cNvPr>
          <p:cNvSpPr>
            <a:spLocks noGrp="1"/>
          </p:cNvSpPr>
          <p:nvPr>
            <p:ph idx="1"/>
          </p:nvPr>
        </p:nvSpPr>
        <p:spPr>
          <a:xfrm>
            <a:off x="1371599" y="2318197"/>
            <a:ext cx="9724031" cy="3683358"/>
          </a:xfrm>
        </p:spPr>
        <p:txBody>
          <a:bodyPr anchor="ctr">
            <a:normAutofit/>
          </a:bodyPr>
          <a:lstStyle/>
          <a:p>
            <a:pPr marL="0" indent="0">
              <a:buNone/>
            </a:pPr>
            <a:r>
              <a:rPr lang="es-MX" sz="1700" b="0" i="0">
                <a:effectLst/>
                <a:latin typeface="udemy sans"/>
              </a:rPr>
              <a:t>Para acceder a un determinado puesto de trabajo, el candidato debe ser capaz de programar en Python y tener conocimientos de inglés.</a:t>
            </a:r>
          </a:p>
          <a:p>
            <a:pPr marL="0" indent="0">
              <a:buNone/>
            </a:pPr>
            <a:r>
              <a:rPr lang="es-MX" sz="1700" b="0" i="0">
                <a:effectLst/>
                <a:latin typeface="udemy sans"/>
              </a:rPr>
              <a:t>Crea una estructura condicional para evaluar a un candidato dadas estas condiciones, y muestra el mensaje correspondiente en pantalla:</a:t>
            </a:r>
          </a:p>
          <a:p>
            <a:pPr>
              <a:buFont typeface="Arial" panose="020B0604020202020204" pitchFamily="34" charset="0"/>
              <a:buChar char="•"/>
            </a:pPr>
            <a:r>
              <a:rPr lang="es-MX" sz="1700" b="0" i="0">
                <a:effectLst/>
                <a:latin typeface="udemy sans"/>
              </a:rPr>
              <a:t>"Cumples con los requisitos para postularte"</a:t>
            </a:r>
          </a:p>
          <a:p>
            <a:pPr>
              <a:buFont typeface="Arial" panose="020B0604020202020204" pitchFamily="34" charset="0"/>
              <a:buChar char="•"/>
            </a:pPr>
            <a:r>
              <a:rPr lang="es-MX" sz="1700" b="0" i="0">
                <a:effectLst/>
                <a:latin typeface="udemy sans"/>
              </a:rPr>
              <a:t>"Para postularte, necesitas saber programar en Python y tener conocimientos de inglés"</a:t>
            </a:r>
          </a:p>
          <a:p>
            <a:pPr>
              <a:buFont typeface="Arial" panose="020B0604020202020204" pitchFamily="34" charset="0"/>
              <a:buChar char="•"/>
            </a:pPr>
            <a:r>
              <a:rPr lang="es-MX" sz="1700" b="0" i="0">
                <a:effectLst/>
                <a:latin typeface="udemy sans"/>
              </a:rPr>
              <a:t>"Para postularte, necesitas tener conocimientos de inglés"</a:t>
            </a:r>
          </a:p>
          <a:p>
            <a:pPr>
              <a:buFont typeface="Arial" panose="020B0604020202020204" pitchFamily="34" charset="0"/>
              <a:buChar char="•"/>
            </a:pPr>
            <a:r>
              <a:rPr lang="es-MX" sz="1700" b="0" i="0">
                <a:effectLst/>
                <a:latin typeface="udemy sans"/>
              </a:rPr>
              <a:t>"Para postularte, necesitas saber programar en Python"</a:t>
            </a:r>
          </a:p>
          <a:p>
            <a:pPr marL="0" indent="0">
              <a:buNone/>
            </a:pPr>
            <a:r>
              <a:rPr lang="es-MX" sz="1700" b="0" i="0">
                <a:effectLst/>
                <a:latin typeface="udemy sans"/>
              </a:rPr>
              <a:t>Utiliza la base de código ya proporcionada para plantear la estructura de control de flujo apropiada y verificar dichas condiciones. Evalúa a un candidato que sabe inglés, pero no programa en Python</a:t>
            </a:r>
          </a:p>
          <a:p>
            <a:pPr marL="0" indent="0">
              <a:buNone/>
            </a:pPr>
            <a:endParaRPr lang="es-MX" sz="1700"/>
          </a:p>
        </p:txBody>
      </p:sp>
      <p:sp>
        <p:nvSpPr>
          <p:cNvPr id="5" name="Marcador de número de diapositiva 4">
            <a:extLst>
              <a:ext uri="{FF2B5EF4-FFF2-40B4-BE49-F238E27FC236}">
                <a16:creationId xmlns:a16="http://schemas.microsoft.com/office/drawing/2014/main" id="{48C56BAB-647E-E698-933A-CA9139C72285}"/>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81</a:t>
            </a:fld>
            <a:endParaRPr lang="es-MX" sz="1100">
              <a:solidFill>
                <a:schemeClr val="tx1">
                  <a:lumMod val="50000"/>
                  <a:lumOff val="50000"/>
                </a:schemeClr>
              </a:solidFill>
            </a:endParaRPr>
          </a:p>
        </p:txBody>
      </p:sp>
    </p:spTree>
    <p:extLst>
      <p:ext uri="{BB962C8B-B14F-4D97-AF65-F5344CB8AC3E}">
        <p14:creationId xmlns:p14="http://schemas.microsoft.com/office/powerpoint/2010/main" val="2543746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E11A90-25B8-F95D-864A-F908E493C5E6}"/>
              </a:ext>
            </a:extLst>
          </p:cNvPr>
          <p:cNvSpPr>
            <a:spLocks noGrp="1"/>
          </p:cNvSpPr>
          <p:nvPr>
            <p:ph type="title"/>
          </p:nvPr>
        </p:nvSpPr>
        <p:spPr>
          <a:xfrm>
            <a:off x="1371599" y="294538"/>
            <a:ext cx="9895951" cy="1033669"/>
          </a:xfrm>
        </p:spPr>
        <p:txBody>
          <a:bodyPr>
            <a:normAutofit/>
          </a:bodyPr>
          <a:lstStyle/>
          <a:p>
            <a:r>
              <a:rPr lang="es-MX" sz="4000" dirty="0" err="1">
                <a:solidFill>
                  <a:srgbClr val="FFFFFF"/>
                </a:solidFill>
              </a:rPr>
              <a:t>Loops</a:t>
            </a:r>
            <a:r>
              <a:rPr lang="es-MX" sz="4000" dirty="0">
                <a:solidFill>
                  <a:srgbClr val="FFFFFF"/>
                </a:solidFill>
              </a:rPr>
              <a:t> </a:t>
            </a:r>
            <a:r>
              <a:rPr lang="es-MX" sz="4000" dirty="0" err="1">
                <a:solidFill>
                  <a:srgbClr val="FFFFFF"/>
                </a:solidFill>
              </a:rPr>
              <a:t>for</a:t>
            </a:r>
            <a:endParaRPr lang="es-MX" sz="4000" dirty="0">
              <a:solidFill>
                <a:srgbClr val="FFFFFF"/>
              </a:solidFill>
            </a:endParaRPr>
          </a:p>
        </p:txBody>
      </p:sp>
      <p:sp>
        <p:nvSpPr>
          <p:cNvPr id="4" name="Marcador de pie de página 3">
            <a:extLst>
              <a:ext uri="{FF2B5EF4-FFF2-40B4-BE49-F238E27FC236}">
                <a16:creationId xmlns:a16="http://schemas.microsoft.com/office/drawing/2014/main" id="{66C4BD4F-F539-C1CE-7958-2E1E395C2C9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D23614EE-BEA2-F197-78E3-495294BC4F62}"/>
              </a:ext>
            </a:extLst>
          </p:cNvPr>
          <p:cNvSpPr>
            <a:spLocks noGrp="1"/>
          </p:cNvSpPr>
          <p:nvPr>
            <p:ph idx="1"/>
          </p:nvPr>
        </p:nvSpPr>
        <p:spPr>
          <a:xfrm>
            <a:off x="1371599" y="2318197"/>
            <a:ext cx="9724031" cy="3683358"/>
          </a:xfrm>
        </p:spPr>
        <p:txBody>
          <a:bodyPr anchor="ctr">
            <a:normAutofit/>
          </a:bodyPr>
          <a:lstStyle/>
          <a:p>
            <a:pPr marL="0" indent="0">
              <a:buNone/>
            </a:pPr>
            <a:r>
              <a:rPr lang="es-MX" sz="2000" dirty="0"/>
              <a:t>A diferencia de otros lenguajes de programación, los </a:t>
            </a:r>
            <a:r>
              <a:rPr lang="es-MX" sz="2000" dirty="0" err="1"/>
              <a:t>loops</a:t>
            </a:r>
            <a:r>
              <a:rPr lang="es-MX" sz="2000" dirty="0"/>
              <a:t> </a:t>
            </a:r>
            <a:r>
              <a:rPr lang="es-MX" sz="2000" dirty="0" err="1"/>
              <a:t>for</a:t>
            </a:r>
            <a:r>
              <a:rPr lang="es-MX" sz="2000" dirty="0"/>
              <a:t> en Python tienen la capacidad de iterar a lo largo de los elementos de cualquier secuencia (listas, strings, entre otros), en el orden en que dichos elementos aparecen</a:t>
            </a:r>
          </a:p>
          <a:p>
            <a:pPr marL="0" indent="0">
              <a:buNone/>
            </a:pPr>
            <a:r>
              <a:rPr lang="es-MX" sz="2000" dirty="0"/>
              <a:t>CONCEPTOS:</a:t>
            </a:r>
          </a:p>
          <a:p>
            <a:pPr marL="0" indent="0">
              <a:buNone/>
            </a:pPr>
            <a:r>
              <a:rPr lang="es-MX" sz="2000" dirty="0" err="1"/>
              <a:t>Loops</a:t>
            </a:r>
            <a:r>
              <a:rPr lang="es-MX" sz="2000" dirty="0"/>
              <a:t>/bucles: son secuencias de instrucciones de código que se ejecutan repetidas veces Iterables: son objetos en Python que se pueden recorrer (o iterar) a lo largo de sus elementos </a:t>
            </a:r>
          </a:p>
        </p:txBody>
      </p:sp>
      <p:sp>
        <p:nvSpPr>
          <p:cNvPr id="5" name="Marcador de número de diapositiva 4">
            <a:extLst>
              <a:ext uri="{FF2B5EF4-FFF2-40B4-BE49-F238E27FC236}">
                <a16:creationId xmlns:a16="http://schemas.microsoft.com/office/drawing/2014/main" id="{2DD36F5D-9E6B-BAAA-1AE0-EE4EA283CAD3}"/>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82</a:t>
            </a:fld>
            <a:endParaRPr lang="es-MX" sz="1100">
              <a:solidFill>
                <a:schemeClr val="tx1">
                  <a:lumMod val="50000"/>
                  <a:lumOff val="50000"/>
                </a:schemeClr>
              </a:solidFill>
            </a:endParaRPr>
          </a:p>
        </p:txBody>
      </p:sp>
    </p:spTree>
    <p:extLst>
      <p:ext uri="{BB962C8B-B14F-4D97-AF65-F5344CB8AC3E}">
        <p14:creationId xmlns:p14="http://schemas.microsoft.com/office/powerpoint/2010/main" val="14783468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E11A90-25B8-F95D-864A-F908E493C5E6}"/>
              </a:ext>
            </a:extLst>
          </p:cNvPr>
          <p:cNvSpPr>
            <a:spLocks noGrp="1"/>
          </p:cNvSpPr>
          <p:nvPr>
            <p:ph type="title"/>
          </p:nvPr>
        </p:nvSpPr>
        <p:spPr>
          <a:xfrm>
            <a:off x="1371599" y="294538"/>
            <a:ext cx="9895951" cy="1033669"/>
          </a:xfrm>
        </p:spPr>
        <p:txBody>
          <a:bodyPr>
            <a:normAutofit/>
          </a:bodyPr>
          <a:lstStyle/>
          <a:p>
            <a:r>
              <a:rPr lang="es-MX" sz="4000" dirty="0" err="1">
                <a:solidFill>
                  <a:srgbClr val="FFFFFF"/>
                </a:solidFill>
              </a:rPr>
              <a:t>Loops</a:t>
            </a:r>
            <a:r>
              <a:rPr lang="es-MX" sz="4000" dirty="0">
                <a:solidFill>
                  <a:srgbClr val="FFFFFF"/>
                </a:solidFill>
              </a:rPr>
              <a:t> </a:t>
            </a:r>
            <a:r>
              <a:rPr lang="es-MX" sz="4000" dirty="0" err="1">
                <a:solidFill>
                  <a:srgbClr val="FFFFFF"/>
                </a:solidFill>
              </a:rPr>
              <a:t>for</a:t>
            </a:r>
            <a:endParaRPr lang="es-MX" sz="4000" dirty="0">
              <a:solidFill>
                <a:srgbClr val="FFFFFF"/>
              </a:solidFill>
            </a:endParaRPr>
          </a:p>
        </p:txBody>
      </p:sp>
      <p:sp>
        <p:nvSpPr>
          <p:cNvPr id="4" name="Marcador de pie de página 3">
            <a:extLst>
              <a:ext uri="{FF2B5EF4-FFF2-40B4-BE49-F238E27FC236}">
                <a16:creationId xmlns:a16="http://schemas.microsoft.com/office/drawing/2014/main" id="{66C4BD4F-F539-C1CE-7958-2E1E395C2C9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2DD36F5D-9E6B-BAAA-1AE0-EE4EA283CAD3}"/>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83</a:t>
            </a:fld>
            <a:endParaRPr lang="es-MX" sz="1100">
              <a:solidFill>
                <a:schemeClr val="tx1">
                  <a:lumMod val="50000"/>
                  <a:lumOff val="50000"/>
                </a:schemeClr>
              </a:solidFill>
            </a:endParaRPr>
          </a:p>
        </p:txBody>
      </p:sp>
      <p:sp>
        <p:nvSpPr>
          <p:cNvPr id="9" name="Marcador de contenido 2">
            <a:extLst>
              <a:ext uri="{FF2B5EF4-FFF2-40B4-BE49-F238E27FC236}">
                <a16:creationId xmlns:a16="http://schemas.microsoft.com/office/drawing/2014/main" id="{D33A05CE-0C3C-DD7C-D297-2F4EDC7B3D70}"/>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dirty="0"/>
              <a:t>       </a:t>
            </a:r>
            <a:r>
              <a:rPr lang="es-MX" sz="1600" dirty="0"/>
              <a:t>Cada uno de los elementos que compone el iterable</a:t>
            </a:r>
            <a:r>
              <a:rPr lang="en-US" sz="1600" dirty="0"/>
              <a:t>                                            </a:t>
            </a:r>
            <a:r>
              <a:rPr lang="es-MX" sz="1100" dirty="0"/>
              <a:t>Strings, listas, tuplas, diccionarios, sets, rangos...</a:t>
            </a:r>
            <a:r>
              <a:rPr lang="en-US" sz="1600" dirty="0"/>
              <a:t>             </a:t>
            </a:r>
          </a:p>
          <a:p>
            <a:pPr marL="0" indent="0">
              <a:buNone/>
            </a:pPr>
            <a:r>
              <a:rPr lang="en-US" dirty="0"/>
              <a:t>                                   </a:t>
            </a:r>
          </a:p>
          <a:p>
            <a:pPr marL="0" indent="0">
              <a:buNone/>
            </a:pPr>
            <a:endParaRPr lang="en-US" dirty="0"/>
          </a:p>
          <a:p>
            <a:pPr marL="0" indent="0">
              <a:buNone/>
            </a:pPr>
            <a:endParaRPr lang="en-US" dirty="0"/>
          </a:p>
          <a:p>
            <a:pPr marL="0" indent="0">
              <a:buNone/>
            </a:pPr>
            <a:r>
              <a:rPr lang="en-US" sz="1700" dirty="0"/>
              <a:t>          </a:t>
            </a:r>
            <a:r>
              <a:rPr lang="es-MX" sz="1200" dirty="0"/>
              <a:t>la </a:t>
            </a:r>
            <a:r>
              <a:rPr lang="es-MX" sz="1200" dirty="0" err="1"/>
              <a:t>indentación</a:t>
            </a:r>
            <a:r>
              <a:rPr lang="es-MX" sz="1200" dirty="0"/>
              <a:t> es obligatoria en Python</a:t>
            </a:r>
            <a:r>
              <a:rPr lang="en-US" sz="1700" dirty="0"/>
              <a:t>                            for item in </a:t>
            </a:r>
            <a:r>
              <a:rPr lang="en-US" sz="1700" dirty="0" err="1"/>
              <a:t>Iterable</a:t>
            </a:r>
            <a:r>
              <a:rPr lang="en-US" sz="1700" dirty="0"/>
              <a:t>: expression                                 </a:t>
            </a:r>
            <a:r>
              <a:rPr lang="es-MX" sz="1800" dirty="0"/>
              <a:t>dos puntos (:) </a:t>
            </a:r>
            <a:endParaRPr lang="en-US" sz="1700" dirty="0"/>
          </a:p>
          <a:p>
            <a:pPr marL="0" indent="0">
              <a:buNone/>
            </a:pPr>
            <a:endParaRPr lang="en-US" dirty="0"/>
          </a:p>
          <a:p>
            <a:pPr marL="0" indent="0">
              <a:buNone/>
            </a:pPr>
            <a:endParaRPr lang="en-US" dirty="0"/>
          </a:p>
          <a:p>
            <a:pPr marL="0" indent="0">
              <a:buNone/>
            </a:pPr>
            <a:r>
              <a:rPr lang="es-MX" dirty="0"/>
              <a:t>                             Código que se ejecuta con cada iteración</a:t>
            </a:r>
          </a:p>
          <a:p>
            <a:pPr marL="0" indent="0">
              <a:buNone/>
            </a:pPr>
            <a:endParaRPr lang="es-MX" dirty="0"/>
          </a:p>
          <a:p>
            <a:pPr marL="0" indent="0">
              <a:buNone/>
            </a:pPr>
            <a:r>
              <a:rPr lang="es-MX" dirty="0"/>
              <a:t> Podemos llamar al elemento que está siendo iterado o sus atributos a través del nombre definido en </a:t>
            </a:r>
            <a:r>
              <a:rPr lang="es-MX" dirty="0" err="1"/>
              <a:t>item</a:t>
            </a:r>
            <a:r>
              <a:rPr lang="es-MX" dirty="0"/>
              <a:t>, para utilizarlo en la expresión</a:t>
            </a:r>
          </a:p>
        </p:txBody>
      </p:sp>
      <p:cxnSp>
        <p:nvCxnSpPr>
          <p:cNvPr id="11" name="Conector recto de flecha 10">
            <a:extLst>
              <a:ext uri="{FF2B5EF4-FFF2-40B4-BE49-F238E27FC236}">
                <a16:creationId xmlns:a16="http://schemas.microsoft.com/office/drawing/2014/main" id="{353EFA8B-FA7F-EE37-E55C-7A29ACE83A15}"/>
              </a:ext>
            </a:extLst>
          </p:cNvPr>
          <p:cNvCxnSpPr/>
          <p:nvPr/>
        </p:nvCxnSpPr>
        <p:spPr>
          <a:xfrm>
            <a:off x="4038600" y="2344366"/>
            <a:ext cx="747409" cy="9435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9DF915FD-AF37-61D0-BEB2-E6BB148E3C04}"/>
              </a:ext>
            </a:extLst>
          </p:cNvPr>
          <p:cNvCxnSpPr/>
          <p:nvPr/>
        </p:nvCxnSpPr>
        <p:spPr>
          <a:xfrm flipH="1">
            <a:off x="7130374" y="2412460"/>
            <a:ext cx="1023026" cy="10165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B41688DC-BE5B-50F4-2CED-295F7FB5B8AE}"/>
              </a:ext>
            </a:extLst>
          </p:cNvPr>
          <p:cNvCxnSpPr/>
          <p:nvPr/>
        </p:nvCxnSpPr>
        <p:spPr>
          <a:xfrm>
            <a:off x="3822970" y="3784060"/>
            <a:ext cx="80739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F5E83C1A-015A-4412-0BF9-D6A5A0C73125}"/>
              </a:ext>
            </a:extLst>
          </p:cNvPr>
          <p:cNvCxnSpPr/>
          <p:nvPr/>
        </p:nvCxnSpPr>
        <p:spPr>
          <a:xfrm>
            <a:off x="6096000" y="4041058"/>
            <a:ext cx="0" cy="550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a:extLst>
              <a:ext uri="{FF2B5EF4-FFF2-40B4-BE49-F238E27FC236}">
                <a16:creationId xmlns:a16="http://schemas.microsoft.com/office/drawing/2014/main" id="{0514BC79-EC72-E173-2C39-41886F6DDB5A}"/>
              </a:ext>
            </a:extLst>
          </p:cNvPr>
          <p:cNvCxnSpPr/>
          <p:nvPr/>
        </p:nvCxnSpPr>
        <p:spPr>
          <a:xfrm>
            <a:off x="6096000" y="4906297"/>
            <a:ext cx="0" cy="3342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ector recto de flecha 19">
            <a:extLst>
              <a:ext uri="{FF2B5EF4-FFF2-40B4-BE49-F238E27FC236}">
                <a16:creationId xmlns:a16="http://schemas.microsoft.com/office/drawing/2014/main" id="{2BE38E95-30F9-8AD8-3AFF-7DE0A13BD608}"/>
              </a:ext>
            </a:extLst>
          </p:cNvPr>
          <p:cNvCxnSpPr/>
          <p:nvPr/>
        </p:nvCxnSpPr>
        <p:spPr>
          <a:xfrm flipH="1" flipV="1">
            <a:off x="7551174" y="3746090"/>
            <a:ext cx="1150374" cy="884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8282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66C4BD4F-F539-C1CE-7958-2E1E395C2C9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2DD36F5D-9E6B-BAAA-1AE0-EE4EA283CAD3}"/>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84</a:t>
            </a:fld>
            <a:endParaRPr lang="es-MX" sz="1100">
              <a:solidFill>
                <a:schemeClr val="tx1">
                  <a:lumMod val="50000"/>
                  <a:lumOff val="50000"/>
                </a:schemeClr>
              </a:solidFill>
            </a:endParaRPr>
          </a:p>
        </p:txBody>
      </p:sp>
      <p:sp>
        <p:nvSpPr>
          <p:cNvPr id="9" name="Título 8">
            <a:extLst>
              <a:ext uri="{FF2B5EF4-FFF2-40B4-BE49-F238E27FC236}">
                <a16:creationId xmlns:a16="http://schemas.microsoft.com/office/drawing/2014/main" id="{3F946382-FC35-0039-EFD6-26F3AC51B75A}"/>
              </a:ext>
            </a:extLst>
          </p:cNvPr>
          <p:cNvSpPr>
            <a:spLocks noGrp="1"/>
          </p:cNvSpPr>
          <p:nvPr>
            <p:ph type="title"/>
          </p:nvPr>
        </p:nvSpPr>
        <p:spPr/>
        <p:txBody>
          <a:bodyPr/>
          <a:lstStyle/>
          <a:p>
            <a:r>
              <a:rPr lang="es-MX" dirty="0">
                <a:solidFill>
                  <a:schemeClr val="bg1"/>
                </a:solidFill>
              </a:rPr>
              <a:t>Ejercicio</a:t>
            </a:r>
          </a:p>
        </p:txBody>
      </p:sp>
      <p:sp>
        <p:nvSpPr>
          <p:cNvPr id="11" name="CuadroTexto 10">
            <a:extLst>
              <a:ext uri="{FF2B5EF4-FFF2-40B4-BE49-F238E27FC236}">
                <a16:creationId xmlns:a16="http://schemas.microsoft.com/office/drawing/2014/main" id="{ADB5134C-D583-4CF7-7940-371886BA4F0E}"/>
              </a:ext>
            </a:extLst>
          </p:cNvPr>
          <p:cNvSpPr txBox="1"/>
          <p:nvPr/>
        </p:nvSpPr>
        <p:spPr>
          <a:xfrm>
            <a:off x="958850" y="2916238"/>
            <a:ext cx="2414588" cy="2986088"/>
          </a:xfrm>
          <a:prstGeom prst="rect">
            <a:avLst/>
          </a:prstGeom>
          <a:noFill/>
        </p:spPr>
        <p:txBody>
          <a:bodyPr wrap="square" anchor="t">
            <a:normAutofit/>
          </a:body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0" u="none" strike="noStrike" cap="none" normalizeH="0" baseline="0" dirty="0">
                <a:ln>
                  <a:noFill/>
                </a:ln>
                <a:effectLst/>
                <a:latin typeface="udemy sans"/>
              </a:rPr>
              <a:t>Utilizando </a:t>
            </a:r>
            <a:r>
              <a:rPr kumimoji="0" lang="es-MX" altLang="es-MX" sz="1500" b="1" i="0" u="none" strike="noStrike" cap="none" normalizeH="0" baseline="0" dirty="0" err="1">
                <a:ln>
                  <a:noFill/>
                </a:ln>
                <a:effectLst/>
                <a:latin typeface="udemy sans"/>
              </a:rPr>
              <a:t>loops</a:t>
            </a:r>
            <a:r>
              <a:rPr kumimoji="0" lang="es-MX" altLang="es-MX" sz="1500" b="1" i="0" u="none" strike="noStrike" cap="none" normalizeH="0" baseline="0" dirty="0">
                <a:ln>
                  <a:noFill/>
                </a:ln>
                <a:effectLst/>
                <a:latin typeface="udemy sans"/>
              </a:rPr>
              <a:t> </a:t>
            </a:r>
            <a:r>
              <a:rPr kumimoji="0" lang="es-MX" altLang="es-MX" sz="1500" b="1" i="0" u="none" strike="noStrike" cap="none" normalizeH="0" baseline="0" dirty="0" err="1">
                <a:ln>
                  <a:noFill/>
                </a:ln>
                <a:effectLst/>
                <a:latin typeface="udemy sans"/>
              </a:rPr>
              <a:t>For</a:t>
            </a:r>
            <a:r>
              <a:rPr kumimoji="0" lang="es-MX" altLang="es-MX" sz="1500" b="0" i="0" u="none" strike="noStrike" cap="none" normalizeH="0" baseline="0" dirty="0">
                <a:ln>
                  <a:noFill/>
                </a:ln>
                <a:effectLst/>
                <a:latin typeface="udemy sans"/>
              </a:rPr>
              <a:t> saluda a todos los miembros de una clase, imprimiendo </a:t>
            </a:r>
            <a:r>
              <a:rPr kumimoji="0" lang="es-MX" altLang="es-MX" sz="1500" b="1" i="0" u="none" strike="noStrike" cap="none" normalizeH="0" baseline="0" dirty="0">
                <a:ln>
                  <a:noFill/>
                </a:ln>
                <a:effectLst/>
                <a:latin typeface="udemy sans"/>
              </a:rPr>
              <a:t>"Hola" + su nombre</a:t>
            </a:r>
            <a:r>
              <a:rPr kumimoji="0" lang="es-MX" altLang="es-MX" sz="1500" b="0" i="0" u="none" strike="noStrike" cap="none" normalizeH="0" baseline="0" dirty="0">
                <a:ln>
                  <a:noFill/>
                </a:ln>
                <a:effectLst/>
                <a:latin typeface="udemy sans"/>
              </a:rPr>
              <a:t>.</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0" u="none" strike="noStrike" cap="none" normalizeH="0" baseline="0" dirty="0">
                <a:ln>
                  <a:noFill/>
                </a:ln>
                <a:effectLst/>
                <a:latin typeface="udemy sans"/>
              </a:rPr>
              <a:t>Por ejemplo: </a:t>
            </a:r>
            <a:r>
              <a:rPr kumimoji="0" lang="es-MX" altLang="es-MX" sz="1500" b="0" i="1" u="none" strike="noStrike" cap="none" normalizeH="0" baseline="0" dirty="0">
                <a:ln>
                  <a:noFill/>
                </a:ln>
                <a:effectLst/>
                <a:latin typeface="sfmono-regular"/>
              </a:rPr>
              <a:t>"Hola María"</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1" i="0" u="none" strike="noStrike" cap="none" normalizeH="0" baseline="0" dirty="0" err="1">
                <a:ln>
                  <a:noFill/>
                </a:ln>
                <a:effectLst/>
                <a:latin typeface="sfmono-regular"/>
              </a:rPr>
              <a:t>alumnos_clase</a:t>
            </a:r>
            <a:r>
              <a:rPr kumimoji="0" lang="es-MX" altLang="es-MX" sz="1500" b="1" i="0" u="none" strike="noStrike" cap="none" normalizeH="0" baseline="0" dirty="0">
                <a:ln>
                  <a:noFill/>
                </a:ln>
                <a:effectLst/>
                <a:latin typeface="sfmono-regular"/>
              </a:rPr>
              <a:t> = ["María", "José", "Carlos", "Martina", "Isabel", "Tomás", "Daniela"]</a:t>
            </a:r>
            <a:endParaRPr kumimoji="0" lang="es-MX" altLang="es-MX" sz="1500" b="0" i="0" u="none" strike="noStrike" cap="none" normalizeH="0" baseline="0" dirty="0">
              <a:ln>
                <a:noFill/>
              </a:ln>
              <a:effectLst/>
              <a:latin typeface="Arial" panose="020B0604020202020204" pitchFamily="34" charset="0"/>
            </a:endParaRPr>
          </a:p>
        </p:txBody>
      </p:sp>
      <p:sp>
        <p:nvSpPr>
          <p:cNvPr id="13" name="CuadroTexto 12">
            <a:extLst>
              <a:ext uri="{FF2B5EF4-FFF2-40B4-BE49-F238E27FC236}">
                <a16:creationId xmlns:a16="http://schemas.microsoft.com/office/drawing/2014/main" id="{CDA7DEAB-A32F-7720-0B70-C79EE3261136}"/>
              </a:ext>
            </a:extLst>
          </p:cNvPr>
          <p:cNvSpPr txBox="1"/>
          <p:nvPr/>
        </p:nvSpPr>
        <p:spPr>
          <a:xfrm>
            <a:off x="3443288" y="2916238"/>
            <a:ext cx="7794625" cy="2986088"/>
          </a:xfrm>
          <a:prstGeom prst="rect">
            <a:avLst/>
          </a:prstGeom>
          <a:noFill/>
        </p:spPr>
        <p:txBody>
          <a:bodyPr wrap="square" anchor="t">
            <a:normAutofit/>
          </a:body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0" u="none" strike="noStrike" cap="none" normalizeH="0" baseline="0" dirty="0">
                <a:ln>
                  <a:noFill/>
                </a:ln>
                <a:effectLst/>
                <a:latin typeface="udemy sans"/>
              </a:rPr>
              <a:t>Dada la siguiente lista de números, realiza la suma de todos los números utilizando </a:t>
            </a:r>
            <a:r>
              <a:rPr kumimoji="0" lang="es-MX" altLang="es-MX" sz="1500" b="0" i="0" u="none" strike="noStrike" cap="none" normalizeH="0" baseline="0" dirty="0" err="1">
                <a:ln>
                  <a:noFill/>
                </a:ln>
                <a:effectLst/>
                <a:latin typeface="udemy sans"/>
              </a:rPr>
              <a:t>loops</a:t>
            </a:r>
            <a:r>
              <a:rPr kumimoji="0" lang="es-MX" altLang="es-MX" sz="1500" b="0" i="0" u="none" strike="noStrike" cap="none" normalizeH="0" baseline="0" dirty="0">
                <a:ln>
                  <a:noFill/>
                </a:ln>
                <a:effectLst/>
                <a:latin typeface="udemy sans"/>
              </a:rPr>
              <a:t> </a:t>
            </a:r>
            <a:r>
              <a:rPr kumimoji="0" lang="es-MX" altLang="es-MX" sz="1500" b="0" i="0" u="none" strike="noStrike" cap="none" normalizeH="0" baseline="0" dirty="0" err="1">
                <a:ln>
                  <a:noFill/>
                </a:ln>
                <a:effectLst/>
                <a:latin typeface="udemy sans"/>
              </a:rPr>
              <a:t>For</a:t>
            </a:r>
            <a:r>
              <a:rPr kumimoji="0" lang="es-MX" altLang="es-MX" sz="1500" b="0" i="0" u="none" strike="noStrike" cap="none" normalizeH="0" baseline="0" dirty="0">
                <a:ln>
                  <a:noFill/>
                </a:ln>
                <a:effectLst/>
                <a:latin typeface="udemy sans"/>
              </a:rPr>
              <a:t> y almacena el resultado de la suma en una variable llamada </a:t>
            </a:r>
            <a:r>
              <a:rPr kumimoji="0" lang="es-MX" altLang="es-MX" sz="1500" b="1" i="0" u="none" strike="noStrike" cap="none" normalizeH="0" baseline="0" dirty="0" err="1">
                <a:ln>
                  <a:noFill/>
                </a:ln>
                <a:effectLst/>
                <a:latin typeface="sfmono-regular"/>
              </a:rPr>
              <a:t>suma_numeros</a:t>
            </a:r>
            <a:r>
              <a:rPr kumimoji="0" lang="es-MX" altLang="es-MX" sz="1500" b="0" i="0" u="none" strike="noStrike" cap="none" normalizeH="0" baseline="0" dirty="0">
                <a:ln>
                  <a:noFill/>
                </a:ln>
                <a:effectLst/>
                <a:latin typeface="udemy sans"/>
              </a:rPr>
              <a:t>:</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0" u="none" strike="noStrike" cap="none" normalizeH="0" baseline="0" dirty="0" err="1">
                <a:ln>
                  <a:noFill/>
                </a:ln>
                <a:effectLst/>
                <a:latin typeface="sfmono-regular"/>
              </a:rPr>
              <a:t>lista_numeros</a:t>
            </a:r>
            <a:r>
              <a:rPr kumimoji="0" lang="es-MX" altLang="es-MX" sz="1500" b="0" i="0" u="none" strike="noStrike" cap="none" normalizeH="0" baseline="0" dirty="0">
                <a:ln>
                  <a:noFill/>
                </a:ln>
                <a:effectLst/>
                <a:latin typeface="sfmono-regular"/>
              </a:rPr>
              <a:t> = [1,5,8,7,6,8,2,5,2,6,4,8,5,9,8,3,5,4,2,5,6,4]</a:t>
            </a: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0" u="none" strike="noStrike" cap="none" normalizeH="0" baseline="0" dirty="0">
                <a:ln>
                  <a:noFill/>
                </a:ln>
                <a:effectLst/>
                <a:latin typeface="udemy sans"/>
              </a:rPr>
              <a:t>Dada la siguiente lista de números, realiza la suma de todos los números pares e impares* por separado en las variables </a:t>
            </a:r>
            <a:r>
              <a:rPr kumimoji="0" lang="es-MX" altLang="es-MX" sz="1500" b="1" i="0" u="none" strike="noStrike" cap="none" normalizeH="0" baseline="0" dirty="0" err="1">
                <a:ln>
                  <a:noFill/>
                </a:ln>
                <a:effectLst/>
                <a:latin typeface="sfmono-regular"/>
              </a:rPr>
              <a:t>suma_pares</a:t>
            </a:r>
            <a:r>
              <a:rPr kumimoji="0" lang="es-MX" altLang="es-MX" sz="1500" b="0" i="0" u="none" strike="noStrike" cap="none" normalizeH="0" baseline="0" dirty="0">
                <a:ln>
                  <a:noFill/>
                </a:ln>
                <a:effectLst/>
                <a:latin typeface="udemy sans"/>
              </a:rPr>
              <a:t> y </a:t>
            </a:r>
            <a:r>
              <a:rPr kumimoji="0" lang="es-MX" altLang="es-MX" sz="1500" b="1" i="0" u="none" strike="noStrike" cap="none" normalizeH="0" baseline="0" dirty="0" err="1">
                <a:ln>
                  <a:noFill/>
                </a:ln>
                <a:effectLst/>
                <a:latin typeface="sfmono-regular"/>
              </a:rPr>
              <a:t>suma_impares</a:t>
            </a:r>
            <a:r>
              <a:rPr kumimoji="0" lang="es-MX" altLang="es-MX" sz="1500" b="0" i="0" u="none" strike="noStrike" cap="none" normalizeH="0" baseline="0" dirty="0">
                <a:ln>
                  <a:noFill/>
                </a:ln>
                <a:effectLst/>
                <a:latin typeface="udemy sans"/>
              </a:rPr>
              <a:t> respectivamente:</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1" i="0" u="none" strike="noStrike" cap="none" normalizeH="0" baseline="0" dirty="0" err="1">
                <a:ln>
                  <a:noFill/>
                </a:ln>
                <a:effectLst/>
                <a:latin typeface="sfmono-regular"/>
              </a:rPr>
              <a:t>lista_numeros</a:t>
            </a:r>
            <a:r>
              <a:rPr kumimoji="0" lang="es-MX" altLang="es-MX" sz="1500" b="1" i="0" u="none" strike="noStrike" cap="none" normalizeH="0" baseline="0" dirty="0">
                <a:ln>
                  <a:noFill/>
                </a:ln>
                <a:effectLst/>
                <a:latin typeface="sfmono-regular"/>
              </a:rPr>
              <a:t> = [1,5,8,7,6,8,2,5,2,6,4,8,5,9,8,3,5,4,2,5,6,4]</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1" u="none" strike="noStrike" cap="none" normalizeH="0" baseline="0" dirty="0">
                <a:ln>
                  <a:noFill/>
                </a:ln>
                <a:effectLst/>
                <a:latin typeface="udemy sans"/>
              </a:rPr>
              <a:t>*Recordando de los días anteriores: el módulo (o resto) de un número dividido 2 es cero cuando dicho valor es par, y 1 cuando es impar</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1" u="none" strike="noStrike" cap="none" normalizeH="0" baseline="0" dirty="0" err="1">
                <a:ln>
                  <a:noFill/>
                </a:ln>
                <a:effectLst/>
                <a:latin typeface="udemy sans"/>
              </a:rPr>
              <a:t>num</a:t>
            </a:r>
            <a:r>
              <a:rPr kumimoji="0" lang="es-MX" altLang="es-MX" sz="1500" b="0" i="1" u="none" strike="noStrike" cap="none" normalizeH="0" baseline="0" dirty="0">
                <a:ln>
                  <a:noFill/>
                </a:ln>
                <a:effectLst/>
                <a:latin typeface="udemy sans"/>
              </a:rPr>
              <a:t> % 2 == 0 (valores pares)</a:t>
            </a:r>
            <a:endParaRPr kumimoji="0" lang="es-MX" altLang="es-MX" sz="1500" b="0" i="0" u="none" strike="noStrike" cap="none" normalizeH="0" baseline="0" dirty="0">
              <a:ln>
                <a:noFill/>
              </a:ln>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1500" b="0" i="1" u="none" strike="noStrike" cap="none" normalizeH="0" baseline="0" dirty="0" err="1">
                <a:ln>
                  <a:noFill/>
                </a:ln>
                <a:effectLst/>
                <a:latin typeface="udemy sans"/>
              </a:rPr>
              <a:t>num</a:t>
            </a:r>
            <a:r>
              <a:rPr kumimoji="0" lang="es-MX" altLang="es-MX" sz="1500" b="0" i="1" u="none" strike="noStrike" cap="none" normalizeH="0" baseline="0" dirty="0">
                <a:ln>
                  <a:noFill/>
                </a:ln>
                <a:effectLst/>
                <a:latin typeface="udemy sans"/>
              </a:rPr>
              <a:t> % 2 == 1 (valores impares)</a:t>
            </a:r>
            <a:endParaRPr kumimoji="0" lang="es-MX" altLang="es-MX" sz="15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90000"/>
              </a:lnSpc>
              <a:spcBef>
                <a:spcPct val="0"/>
              </a:spcBef>
              <a:spcAft>
                <a:spcPts val="600"/>
              </a:spcAft>
              <a:buClrTx/>
              <a:buSzTx/>
              <a:buFontTx/>
              <a:buNone/>
              <a:tabLst/>
            </a:pPr>
            <a:endParaRPr kumimoji="0" lang="es-MX" altLang="es-MX" sz="15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886813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66C4BD4F-F539-C1CE-7958-2E1E395C2C9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2DD36F5D-9E6B-BAAA-1AE0-EE4EA283CAD3}"/>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85</a:t>
            </a:fld>
            <a:endParaRPr lang="es-MX" sz="1100">
              <a:solidFill>
                <a:schemeClr val="tx1">
                  <a:lumMod val="50000"/>
                  <a:lumOff val="50000"/>
                </a:schemeClr>
              </a:solidFill>
            </a:endParaRPr>
          </a:p>
        </p:txBody>
      </p:sp>
      <p:sp>
        <p:nvSpPr>
          <p:cNvPr id="2" name="Título 1">
            <a:extLst>
              <a:ext uri="{FF2B5EF4-FFF2-40B4-BE49-F238E27FC236}">
                <a16:creationId xmlns:a16="http://schemas.microsoft.com/office/drawing/2014/main" id="{75773E71-4B35-2837-B64C-F9421DE9C98E}"/>
              </a:ext>
            </a:extLst>
          </p:cNvPr>
          <p:cNvSpPr>
            <a:spLocks noGrp="1"/>
          </p:cNvSpPr>
          <p:nvPr>
            <p:ph type="title"/>
          </p:nvPr>
        </p:nvSpPr>
        <p:spPr>
          <a:xfrm>
            <a:off x="838200" y="365125"/>
            <a:ext cx="10515600" cy="1325563"/>
          </a:xfrm>
        </p:spPr>
        <p:txBody>
          <a:bodyPr/>
          <a:lstStyle/>
          <a:p>
            <a:r>
              <a:rPr lang="es-MX" dirty="0" err="1">
                <a:solidFill>
                  <a:schemeClr val="bg1"/>
                </a:solidFill>
              </a:rPr>
              <a:t>Loops</a:t>
            </a:r>
            <a:r>
              <a:rPr lang="es-MX" dirty="0">
                <a:solidFill>
                  <a:schemeClr val="bg1"/>
                </a:solidFill>
              </a:rPr>
              <a:t> </a:t>
            </a:r>
            <a:r>
              <a:rPr lang="es-MX" dirty="0" err="1">
                <a:solidFill>
                  <a:schemeClr val="bg1"/>
                </a:solidFill>
              </a:rPr>
              <a:t>while</a:t>
            </a:r>
            <a:endParaRPr lang="es-MX" dirty="0">
              <a:solidFill>
                <a:schemeClr val="bg1"/>
              </a:solidFill>
            </a:endParaRPr>
          </a:p>
        </p:txBody>
      </p:sp>
      <p:sp>
        <p:nvSpPr>
          <p:cNvPr id="3" name="Marcador de contenido 2">
            <a:extLst>
              <a:ext uri="{FF2B5EF4-FFF2-40B4-BE49-F238E27FC236}">
                <a16:creationId xmlns:a16="http://schemas.microsoft.com/office/drawing/2014/main" id="{843BDA64-E955-01A7-4011-D749A2739E27}"/>
              </a:ext>
            </a:extLst>
          </p:cNvPr>
          <p:cNvSpPr>
            <a:spLocks noGrp="1"/>
          </p:cNvSpPr>
          <p:nvPr>
            <p:ph idx="1"/>
          </p:nvPr>
        </p:nvSpPr>
        <p:spPr>
          <a:xfrm>
            <a:off x="838200" y="1874787"/>
            <a:ext cx="10515600" cy="4351338"/>
          </a:xfrm>
        </p:spPr>
        <p:txBody>
          <a:bodyPr>
            <a:normAutofit fontScale="92500" lnSpcReduction="20000"/>
          </a:bodyPr>
          <a:lstStyle/>
          <a:p>
            <a:pPr marL="0" indent="0">
              <a:buNone/>
            </a:pPr>
            <a:r>
              <a:rPr lang="es-MX" sz="1800" dirty="0"/>
              <a:t>Si bien los </a:t>
            </a:r>
            <a:r>
              <a:rPr lang="es-MX" sz="1800" dirty="0" err="1"/>
              <a:t>loops</a:t>
            </a:r>
            <a:r>
              <a:rPr lang="es-MX" sz="1800" dirty="0"/>
              <a:t> </a:t>
            </a:r>
            <a:r>
              <a:rPr lang="es-MX" sz="1800" dirty="0" err="1"/>
              <a:t>while</a:t>
            </a:r>
            <a:r>
              <a:rPr lang="es-MX" sz="1800" dirty="0"/>
              <a:t> son otro tipo de bucles, resultan más parecidos a los condicionales </a:t>
            </a:r>
            <a:r>
              <a:rPr lang="es-MX" sz="1800" dirty="0" err="1"/>
              <a:t>if</a:t>
            </a:r>
            <a:r>
              <a:rPr lang="es-MX" sz="1800" dirty="0"/>
              <a:t> que a los </a:t>
            </a:r>
            <a:r>
              <a:rPr lang="es-MX" sz="1800" dirty="0" err="1"/>
              <a:t>loops</a:t>
            </a:r>
            <a:r>
              <a:rPr lang="es-MX" sz="1800" dirty="0"/>
              <a:t> </a:t>
            </a:r>
            <a:r>
              <a:rPr lang="es-MX" sz="1800" dirty="0" err="1"/>
              <a:t>for</a:t>
            </a:r>
            <a:r>
              <a:rPr lang="es-MX" sz="1800" dirty="0"/>
              <a:t>. Podemos pensar a los </a:t>
            </a:r>
            <a:r>
              <a:rPr lang="es-MX" sz="1800" dirty="0" err="1"/>
              <a:t>loops</a:t>
            </a:r>
            <a:r>
              <a:rPr lang="es-MX" sz="1800" dirty="0"/>
              <a:t> </a:t>
            </a:r>
            <a:r>
              <a:rPr lang="es-MX" sz="1800" dirty="0" err="1"/>
              <a:t>while</a:t>
            </a:r>
            <a:r>
              <a:rPr lang="es-MX" sz="1800" dirty="0"/>
              <a:t> como una estructura condicional que se ejecuta en repetición, hasta que se convierte en falsa </a:t>
            </a:r>
          </a:p>
          <a:p>
            <a:pPr marL="0" indent="0">
              <a:buNone/>
            </a:pPr>
            <a:r>
              <a:rPr lang="es-MX" dirty="0"/>
              <a:t>Estructura condicional                                              dos puntos (:)</a:t>
            </a:r>
          </a:p>
          <a:p>
            <a:pPr marL="0" indent="0">
              <a:buNone/>
            </a:pPr>
            <a:r>
              <a:rPr lang="es-MX" dirty="0"/>
              <a:t>                                                 </a:t>
            </a:r>
            <a:r>
              <a:rPr lang="es-MX" dirty="0" err="1"/>
              <a:t>while</a:t>
            </a:r>
            <a:r>
              <a:rPr lang="es-MX" dirty="0"/>
              <a:t> condición:  </a:t>
            </a:r>
          </a:p>
          <a:p>
            <a:pPr marL="0" indent="0">
              <a:buNone/>
            </a:pPr>
            <a:r>
              <a:rPr lang="es-MX" dirty="0"/>
              <a:t>                                        </a:t>
            </a:r>
          </a:p>
          <a:p>
            <a:pPr marL="0" indent="0">
              <a:buNone/>
            </a:pPr>
            <a:r>
              <a:rPr lang="es-MX" sz="1900" dirty="0"/>
              <a:t>la </a:t>
            </a:r>
            <a:r>
              <a:rPr lang="es-MX" sz="1900" dirty="0" err="1"/>
              <a:t>indentación</a:t>
            </a:r>
            <a:r>
              <a:rPr lang="es-MX" sz="1900" dirty="0"/>
              <a:t> es obligatoria en Python                                 expresión </a:t>
            </a:r>
          </a:p>
          <a:p>
            <a:pPr marL="0" indent="0">
              <a:buNone/>
            </a:pPr>
            <a:r>
              <a:rPr lang="es-MX" dirty="0"/>
              <a:t>                                         </a:t>
            </a:r>
          </a:p>
          <a:p>
            <a:pPr marL="0" indent="0">
              <a:buNone/>
            </a:pPr>
            <a:r>
              <a:rPr lang="es-MX" dirty="0"/>
              <a:t>                                                      </a:t>
            </a:r>
            <a:r>
              <a:rPr lang="es-MX" dirty="0" err="1"/>
              <a:t>else</a:t>
            </a:r>
            <a:r>
              <a:rPr lang="es-MX" dirty="0"/>
              <a:t>:</a:t>
            </a:r>
          </a:p>
          <a:p>
            <a:pPr marL="0" indent="0">
              <a:buNone/>
            </a:pPr>
            <a:r>
              <a:rPr lang="es-MX" dirty="0"/>
              <a:t>                                   </a:t>
            </a:r>
          </a:p>
          <a:p>
            <a:pPr marL="0" indent="0">
              <a:buNone/>
            </a:pPr>
            <a:r>
              <a:rPr lang="es-MX" dirty="0"/>
              <a:t>                                                                expresión</a:t>
            </a:r>
          </a:p>
          <a:p>
            <a:pPr marL="0" indent="0">
              <a:buNone/>
            </a:pPr>
            <a:r>
              <a:rPr lang="es-MX" sz="1900" dirty="0"/>
              <a:t>Este código se ejecutará cuando la condición se convierta en False</a:t>
            </a:r>
          </a:p>
        </p:txBody>
      </p:sp>
      <p:cxnSp>
        <p:nvCxnSpPr>
          <p:cNvPr id="6" name="Conector recto de flecha 5">
            <a:extLst>
              <a:ext uri="{FF2B5EF4-FFF2-40B4-BE49-F238E27FC236}">
                <a16:creationId xmlns:a16="http://schemas.microsoft.com/office/drawing/2014/main" id="{4466ACAD-7E9B-B5FE-F8BB-A11B78382281}"/>
              </a:ext>
            </a:extLst>
          </p:cNvPr>
          <p:cNvCxnSpPr/>
          <p:nvPr/>
        </p:nvCxnSpPr>
        <p:spPr>
          <a:xfrm flipH="1" flipV="1">
            <a:off x="4357991" y="2714017"/>
            <a:ext cx="1546698" cy="184826"/>
          </a:xfrm>
          <a:prstGeom prst="straightConnector1">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8" name="Conector recto de flecha 7">
            <a:extLst>
              <a:ext uri="{FF2B5EF4-FFF2-40B4-BE49-F238E27FC236}">
                <a16:creationId xmlns:a16="http://schemas.microsoft.com/office/drawing/2014/main" id="{2395632C-78EB-3A7B-72B6-3CD4C15DCBEA}"/>
              </a:ext>
            </a:extLst>
          </p:cNvPr>
          <p:cNvCxnSpPr/>
          <p:nvPr/>
        </p:nvCxnSpPr>
        <p:spPr>
          <a:xfrm flipV="1">
            <a:off x="6489290" y="2792361"/>
            <a:ext cx="766916" cy="10648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ector recto de flecha 14">
            <a:extLst>
              <a:ext uri="{FF2B5EF4-FFF2-40B4-BE49-F238E27FC236}">
                <a16:creationId xmlns:a16="http://schemas.microsoft.com/office/drawing/2014/main" id="{F8190B0C-C874-3BEE-7791-8DD4EA4D9AF3}"/>
              </a:ext>
            </a:extLst>
          </p:cNvPr>
          <p:cNvCxnSpPr/>
          <p:nvPr/>
        </p:nvCxnSpPr>
        <p:spPr>
          <a:xfrm flipH="1">
            <a:off x="4795736" y="4066162"/>
            <a:ext cx="14883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7" name="Grupo 16">
            <a:extLst>
              <a:ext uri="{FF2B5EF4-FFF2-40B4-BE49-F238E27FC236}">
                <a16:creationId xmlns:a16="http://schemas.microsoft.com/office/drawing/2014/main" id="{12057950-735E-6DFF-4325-FDEC28CBBB37}"/>
              </a:ext>
            </a:extLst>
          </p:cNvPr>
          <p:cNvGrpSpPr/>
          <p:nvPr/>
        </p:nvGrpSpPr>
        <p:grpSpPr>
          <a:xfrm>
            <a:off x="7061484" y="5102900"/>
            <a:ext cx="430560" cy="685440"/>
            <a:chOff x="7061484" y="5102900"/>
            <a:chExt cx="430560" cy="685440"/>
          </a:xfrm>
        </p:grpSpPr>
        <mc:AlternateContent xmlns:mc="http://schemas.openxmlformats.org/markup-compatibility/2006" xmlns:p14="http://schemas.microsoft.com/office/powerpoint/2010/main">
          <mc:Choice Requires="p14">
            <p:contentPart p14:bwMode="auto" r:id="rId2">
              <p14:nvContentPartPr>
                <p14:cNvPr id="19" name="Entrada de lápiz 18">
                  <a:extLst>
                    <a:ext uri="{FF2B5EF4-FFF2-40B4-BE49-F238E27FC236}">
                      <a16:creationId xmlns:a16="http://schemas.microsoft.com/office/drawing/2014/main" id="{5F5684F1-122B-F675-46AC-D8E03F09FCD8}"/>
                    </a:ext>
                  </a:extLst>
                </p14:cNvPr>
                <p14:cNvContentPartPr/>
                <p14:nvPr/>
              </p14:nvContentPartPr>
              <p14:xfrm>
                <a:off x="7118004" y="5268860"/>
                <a:ext cx="374040" cy="519480"/>
              </p14:xfrm>
            </p:contentPart>
          </mc:Choice>
          <mc:Fallback xmlns="">
            <p:pic>
              <p:nvPicPr>
                <p:cNvPr id="19" name="Entrada de lápiz 18">
                  <a:extLst>
                    <a:ext uri="{FF2B5EF4-FFF2-40B4-BE49-F238E27FC236}">
                      <a16:creationId xmlns:a16="http://schemas.microsoft.com/office/drawing/2014/main" id="{5F5684F1-122B-F675-46AC-D8E03F09FCD8}"/>
                    </a:ext>
                  </a:extLst>
                </p:cNvPr>
                <p:cNvPicPr/>
                <p:nvPr/>
              </p:nvPicPr>
              <p:blipFill>
                <a:blip r:embed="rId3"/>
                <a:stretch>
                  <a:fillRect/>
                </a:stretch>
              </p:blipFill>
              <p:spPr>
                <a:xfrm>
                  <a:off x="7109364" y="5259860"/>
                  <a:ext cx="3916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Entrada de lápiz 19">
                  <a:extLst>
                    <a:ext uri="{FF2B5EF4-FFF2-40B4-BE49-F238E27FC236}">
                      <a16:creationId xmlns:a16="http://schemas.microsoft.com/office/drawing/2014/main" id="{1C83F4B2-A2DF-52DA-A38E-09973D223615}"/>
                    </a:ext>
                  </a:extLst>
                </p14:cNvPr>
                <p14:cNvContentPartPr/>
                <p14:nvPr/>
              </p14:nvContentPartPr>
              <p14:xfrm>
                <a:off x="7061484" y="5102900"/>
                <a:ext cx="162000" cy="254880"/>
              </p14:xfrm>
            </p:contentPart>
          </mc:Choice>
          <mc:Fallback xmlns="">
            <p:pic>
              <p:nvPicPr>
                <p:cNvPr id="20" name="Entrada de lápiz 19">
                  <a:extLst>
                    <a:ext uri="{FF2B5EF4-FFF2-40B4-BE49-F238E27FC236}">
                      <a16:creationId xmlns:a16="http://schemas.microsoft.com/office/drawing/2014/main" id="{1C83F4B2-A2DF-52DA-A38E-09973D223615}"/>
                    </a:ext>
                  </a:extLst>
                </p:cNvPr>
                <p:cNvPicPr/>
                <p:nvPr/>
              </p:nvPicPr>
              <p:blipFill>
                <a:blip r:embed="rId5"/>
                <a:stretch>
                  <a:fillRect/>
                </a:stretch>
              </p:blipFill>
              <p:spPr>
                <a:xfrm>
                  <a:off x="7052844" y="5093900"/>
                  <a:ext cx="179640" cy="272520"/>
                </a:xfrm>
                <a:prstGeom prst="rect">
                  <a:avLst/>
                </a:prstGeom>
              </p:spPr>
            </p:pic>
          </mc:Fallback>
        </mc:AlternateContent>
      </p:grpSp>
      <p:sp>
        <p:nvSpPr>
          <p:cNvPr id="21" name="Marcador de pie de página 3">
            <a:extLst>
              <a:ext uri="{FF2B5EF4-FFF2-40B4-BE49-F238E27FC236}">
                <a16:creationId xmlns:a16="http://schemas.microsoft.com/office/drawing/2014/main" id="{21DD7AAE-51A8-EE45-2D62-A379B968520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t>Arabots Robotics</a:t>
            </a:r>
            <a:endParaRPr lang="es-MX" dirty="0"/>
          </a:p>
        </p:txBody>
      </p:sp>
    </p:spTree>
    <p:extLst>
      <p:ext uri="{BB962C8B-B14F-4D97-AF65-F5344CB8AC3E}">
        <p14:creationId xmlns:p14="http://schemas.microsoft.com/office/powerpoint/2010/main" val="2132827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6F0A1635-DCC7-AA76-BD96-91341FE257A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EE30F52B-B6D9-5720-CAEE-41689D8F73A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86</a:t>
            </a:fld>
            <a:endParaRPr lang="es-MX" sz="1100">
              <a:solidFill>
                <a:schemeClr val="tx1">
                  <a:lumMod val="50000"/>
                  <a:lumOff val="50000"/>
                </a:schemeClr>
              </a:solidFill>
            </a:endParaRPr>
          </a:p>
        </p:txBody>
      </p:sp>
      <p:sp>
        <p:nvSpPr>
          <p:cNvPr id="6" name="Rectangle 1">
            <a:extLst>
              <a:ext uri="{FF2B5EF4-FFF2-40B4-BE49-F238E27FC236}">
                <a16:creationId xmlns:a16="http://schemas.microsoft.com/office/drawing/2014/main" id="{52CD0DC1-597F-2AE5-77A5-D24C7EC5DC63}"/>
              </a:ext>
            </a:extLst>
          </p:cNvPr>
          <p:cNvSpPr>
            <a:spLocks noChangeArrowheads="1"/>
          </p:cNvSpPr>
          <p:nvPr/>
        </p:nvSpPr>
        <p:spPr bwMode="auto">
          <a:xfrm>
            <a:off x="-373625" y="40601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Título 1">
            <a:extLst>
              <a:ext uri="{FF2B5EF4-FFF2-40B4-BE49-F238E27FC236}">
                <a16:creationId xmlns:a16="http://schemas.microsoft.com/office/drawing/2014/main" id="{D7A02790-5F6B-F712-FD12-95C7B54F392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rPr>
              <a:t>Instrucciones especiales </a:t>
            </a:r>
          </a:p>
        </p:txBody>
      </p:sp>
      <p:sp>
        <p:nvSpPr>
          <p:cNvPr id="10" name="Marcador de contenido 2">
            <a:extLst>
              <a:ext uri="{FF2B5EF4-FFF2-40B4-BE49-F238E27FC236}">
                <a16:creationId xmlns:a16="http://schemas.microsoft.com/office/drawing/2014/main" id="{B4A924BA-CB41-FB46-D683-2AEA1094F5CD}"/>
              </a:ext>
            </a:extLst>
          </p:cNvPr>
          <p:cNvSpPr>
            <a:spLocks noGrp="1"/>
          </p:cNvSpPr>
          <p:nvPr>
            <p:ph idx="1"/>
          </p:nvPr>
        </p:nvSpPr>
        <p:spPr>
          <a:xfrm>
            <a:off x="838200" y="1825625"/>
            <a:ext cx="10515600" cy="4351338"/>
          </a:xfrm>
        </p:spPr>
        <p:txBody>
          <a:bodyPr/>
          <a:lstStyle/>
          <a:p>
            <a:pPr marL="0" indent="0">
              <a:buNone/>
            </a:pPr>
            <a:r>
              <a:rPr lang="es-MX" dirty="0"/>
              <a:t>Si el código llega a una instrucción break, se produce la salida del bucle. La instrucción continue interrumpe la iteración actual dentro del bucle, llevando al programa a la parte superior del bucle. La instrucción </a:t>
            </a:r>
            <a:r>
              <a:rPr lang="es-MX" dirty="0" err="1"/>
              <a:t>pass</a:t>
            </a:r>
            <a:r>
              <a:rPr lang="es-MX" dirty="0"/>
              <a:t> no altera el programa: ocupa un lugar donde se espera una declaración, pero no se desea realizar una acción.</a:t>
            </a:r>
          </a:p>
        </p:txBody>
      </p:sp>
    </p:spTree>
    <p:extLst>
      <p:ext uri="{BB962C8B-B14F-4D97-AF65-F5344CB8AC3E}">
        <p14:creationId xmlns:p14="http://schemas.microsoft.com/office/powerpoint/2010/main" val="2668627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6F0A1635-DCC7-AA76-BD96-91341FE257A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C0C037C2-8A4B-3143-DDDE-A267F59A2B78}"/>
              </a:ext>
            </a:extLst>
          </p:cNvPr>
          <p:cNvSpPr>
            <a:spLocks noGrp="1"/>
          </p:cNvSpPr>
          <p:nvPr>
            <p:ph idx="1"/>
          </p:nvPr>
        </p:nvSpPr>
        <p:spPr>
          <a:xfrm>
            <a:off x="1371599" y="2318197"/>
            <a:ext cx="9724031" cy="3683358"/>
          </a:xfrm>
        </p:spPr>
        <p:txBody>
          <a:bodyPr anchor="ctr">
            <a:normAutofit/>
          </a:bodyPr>
          <a:lstStyle/>
          <a:p>
            <a:pPr marL="0" indent="0">
              <a:buNone/>
            </a:pPr>
            <a:r>
              <a:rPr lang="es-MX" sz="1400" b="0" i="0">
                <a:effectLst/>
                <a:latin typeface="udemy sans"/>
              </a:rPr>
              <a:t>Crea un </a:t>
            </a:r>
            <a:r>
              <a:rPr lang="es-MX" sz="1400" b="1" i="0">
                <a:effectLst/>
                <a:latin typeface="udemy sans"/>
              </a:rPr>
              <a:t>Loop While</a:t>
            </a:r>
            <a:r>
              <a:rPr lang="es-MX" sz="1400" b="0" i="0">
                <a:effectLst/>
                <a:latin typeface="udemy sans"/>
              </a:rPr>
              <a:t> que se </a:t>
            </a:r>
            <a:r>
              <a:rPr lang="es-MX" sz="1400" b="1" i="0">
                <a:effectLst/>
                <a:latin typeface="udemy sans"/>
              </a:rPr>
              <a:t>imprima en pantalla</a:t>
            </a:r>
            <a:r>
              <a:rPr lang="es-MX" sz="1400" b="0" i="0">
                <a:effectLst/>
                <a:latin typeface="udemy sans"/>
              </a:rPr>
              <a:t> los números del</a:t>
            </a:r>
            <a:r>
              <a:rPr lang="es-MX" sz="1400" b="1" i="0">
                <a:effectLst/>
                <a:latin typeface="udemy sans"/>
              </a:rPr>
              <a:t> 10 al 0</a:t>
            </a:r>
            <a:r>
              <a:rPr lang="es-MX" sz="1400" b="0" i="0">
                <a:effectLst/>
                <a:latin typeface="udemy sans"/>
              </a:rPr>
              <a:t>, uno a la vez.</a:t>
            </a:r>
          </a:p>
          <a:p>
            <a:pPr marL="0" indent="0">
              <a:buNone/>
            </a:pPr>
            <a:endParaRPr lang="es-MX" sz="1400">
              <a:latin typeface="udemy sans"/>
            </a:endParaRPr>
          </a:p>
          <a:p>
            <a:endParaRPr lang="es-MX" sz="1400" b="0" i="0">
              <a:effectLst/>
              <a:latin typeface="udemy sans"/>
            </a:endParaRPr>
          </a:p>
          <a:p>
            <a:pPr marL="0" indent="0">
              <a:buNone/>
            </a:pPr>
            <a:r>
              <a:rPr lang="es-MX" sz="1400" b="0" i="0">
                <a:effectLst/>
                <a:latin typeface="udemy sans"/>
              </a:rPr>
              <a:t>Crea un </a:t>
            </a:r>
            <a:r>
              <a:rPr lang="es-MX" sz="1400" b="1" i="0">
                <a:effectLst/>
                <a:latin typeface="udemy sans"/>
              </a:rPr>
              <a:t>Loop While</a:t>
            </a:r>
            <a:r>
              <a:rPr lang="es-MX" sz="1400" b="0" i="0">
                <a:effectLst/>
                <a:latin typeface="udemy sans"/>
              </a:rPr>
              <a:t> que reste de uno en uno los números desde el</a:t>
            </a:r>
            <a:r>
              <a:rPr lang="es-MX" sz="1400" b="1" i="0">
                <a:effectLst/>
                <a:latin typeface="udemy sans"/>
              </a:rPr>
              <a:t> 50 al 0 </a:t>
            </a:r>
            <a:r>
              <a:rPr lang="es-MX" sz="1400" b="1" i="1">
                <a:effectLst/>
                <a:latin typeface="udemy sans"/>
              </a:rPr>
              <a:t>(ambos números incluídos) </a:t>
            </a:r>
            <a:r>
              <a:rPr lang="es-MX" sz="1400" b="0" i="0">
                <a:effectLst/>
                <a:latin typeface="udemy sans"/>
              </a:rPr>
              <a:t>con las siguientes condiciones adicionales:</a:t>
            </a:r>
          </a:p>
          <a:p>
            <a:r>
              <a:rPr lang="es-MX" sz="1400" b="0" i="0">
                <a:effectLst/>
                <a:latin typeface="udemy sans"/>
              </a:rPr>
              <a:t>- Si el número es</a:t>
            </a:r>
            <a:r>
              <a:rPr lang="es-MX" sz="1400" b="1" i="0">
                <a:effectLst/>
                <a:latin typeface="udemy sans"/>
              </a:rPr>
              <a:t> divisible por 5</a:t>
            </a:r>
            <a:r>
              <a:rPr lang="es-MX" sz="1400" b="0" i="0">
                <a:effectLst/>
                <a:latin typeface="udemy sans"/>
              </a:rPr>
              <a:t>, </a:t>
            </a:r>
            <a:r>
              <a:rPr lang="es-MX" sz="1400" b="1" i="0">
                <a:effectLst/>
                <a:latin typeface="udemy sans"/>
              </a:rPr>
              <a:t>mostrar dicho número en pantalla</a:t>
            </a:r>
            <a:r>
              <a:rPr lang="es-MX" sz="1400" b="0" i="0">
                <a:effectLst/>
                <a:latin typeface="udemy sans"/>
              </a:rPr>
              <a:t> (¡recuerda que aquí puedes utilizar la </a:t>
            </a:r>
            <a:r>
              <a:rPr lang="es-MX" sz="1400" b="0" i="1">
                <a:effectLst/>
                <a:latin typeface="udemy sans"/>
              </a:rPr>
              <a:t>operación módulo dividiendo por </a:t>
            </a:r>
            <a:r>
              <a:rPr lang="es-MX" sz="1400" b="0" i="0">
                <a:effectLst/>
                <a:latin typeface="udemy sans"/>
              </a:rPr>
              <a:t>5 y verificando el resto!)</a:t>
            </a:r>
          </a:p>
          <a:p>
            <a:r>
              <a:rPr lang="es-MX" sz="1400" b="0" i="0">
                <a:effectLst/>
                <a:latin typeface="udemy sans"/>
              </a:rPr>
              <a:t>- Si el número </a:t>
            </a:r>
            <a:r>
              <a:rPr lang="es-MX" sz="1400" b="1" i="0">
                <a:effectLst/>
                <a:latin typeface="udemy sans"/>
              </a:rPr>
              <a:t>no es divisible por 5</a:t>
            </a:r>
            <a:r>
              <a:rPr lang="es-MX" sz="1400" b="0" i="0">
                <a:effectLst/>
                <a:latin typeface="udemy sans"/>
              </a:rPr>
              <a:t>, </a:t>
            </a:r>
            <a:r>
              <a:rPr lang="es-MX" sz="1400" b="1" i="1">
                <a:effectLst/>
                <a:latin typeface="udemy sans"/>
              </a:rPr>
              <a:t>continuar </a:t>
            </a:r>
            <a:r>
              <a:rPr lang="es-MX" sz="1400" b="0" i="0">
                <a:effectLst/>
                <a:latin typeface="udemy sans"/>
              </a:rPr>
              <a:t>ejecutando el loop sin mostrar el valor en pantalla (no te olvides de </a:t>
            </a:r>
            <a:r>
              <a:rPr lang="es-MX" sz="1400" b="0" i="1">
                <a:effectLst/>
                <a:latin typeface="udemy sans"/>
              </a:rPr>
              <a:t>seguir restando</a:t>
            </a:r>
            <a:r>
              <a:rPr lang="es-MX" sz="1400" b="0" i="0">
                <a:effectLst/>
                <a:latin typeface="udemy sans"/>
              </a:rPr>
              <a:t> para que el programa no corra </a:t>
            </a:r>
            <a:r>
              <a:rPr lang="es-MX" sz="1400" b="0" i="1">
                <a:effectLst/>
                <a:latin typeface="udemy sans"/>
              </a:rPr>
              <a:t>infinitamente</a:t>
            </a:r>
            <a:r>
              <a:rPr lang="es-MX" sz="1400" b="0" i="0">
                <a:effectLst/>
                <a:latin typeface="udemy sans"/>
              </a:rPr>
              <a:t>)</a:t>
            </a:r>
          </a:p>
          <a:p>
            <a:pPr marL="0" marR="0" lvl="0" indent="0" defTabSz="914400" rtl="0" eaLnBrk="0" fontAlgn="base" latinLnBrk="0" hangingPunct="0">
              <a:spcBef>
                <a:spcPct val="0"/>
              </a:spcBef>
              <a:spcAft>
                <a:spcPct val="0"/>
              </a:spcAft>
              <a:buClrTx/>
              <a:buSzTx/>
              <a:buFontTx/>
              <a:buNone/>
              <a:tabLst/>
            </a:pPr>
            <a:endParaRPr kumimoji="0" lang="es-MX" altLang="es-MX" sz="1400" b="0" i="0" u="none" strike="noStrike" cap="none" normalizeH="0" baseline="0">
              <a:ln>
                <a:noFill/>
              </a:ln>
              <a:effectLst/>
              <a:latin typeface="udemy sans"/>
            </a:endParaRPr>
          </a:p>
          <a:p>
            <a:pPr marL="0" marR="0" lvl="0" indent="0" defTabSz="914400" rtl="0" eaLnBrk="0" fontAlgn="base" latinLnBrk="0" hangingPunct="0">
              <a:spcBef>
                <a:spcPct val="0"/>
              </a:spcBef>
              <a:spcAft>
                <a:spcPct val="0"/>
              </a:spcAft>
              <a:buClrTx/>
              <a:buSzTx/>
              <a:buFontTx/>
              <a:buNone/>
              <a:tabLst/>
            </a:pPr>
            <a:r>
              <a:rPr kumimoji="0" lang="es-MX" altLang="es-MX" sz="1400" b="0" i="0" u="none" strike="noStrike" cap="none" normalizeH="0" baseline="0">
                <a:ln>
                  <a:noFill/>
                </a:ln>
                <a:effectLst/>
                <a:latin typeface="udemy sans"/>
              </a:rPr>
              <a:t>Crea un</a:t>
            </a:r>
            <a:r>
              <a:rPr kumimoji="0" lang="es-MX" altLang="es-MX" sz="1400" b="1" i="0" u="none" strike="noStrike" cap="none" normalizeH="0" baseline="0">
                <a:ln>
                  <a:noFill/>
                </a:ln>
                <a:effectLst/>
                <a:latin typeface="udemy sans"/>
              </a:rPr>
              <a:t> loop For </a:t>
            </a:r>
            <a:r>
              <a:rPr kumimoji="0" lang="es-MX" altLang="es-MX" sz="1400" b="0" i="0" u="none" strike="noStrike" cap="none" normalizeH="0" baseline="0">
                <a:ln>
                  <a:noFill/>
                </a:ln>
                <a:effectLst/>
                <a:latin typeface="udemy sans"/>
              </a:rPr>
              <a:t>a lo largo de la siguiente lista de números, </a:t>
            </a:r>
            <a:r>
              <a:rPr kumimoji="0" lang="es-MX" altLang="es-MX" sz="1400" b="1" i="0" u="none" strike="noStrike" cap="none" normalizeH="0" baseline="0">
                <a:ln>
                  <a:noFill/>
                </a:ln>
                <a:effectLst/>
                <a:latin typeface="udemy sans"/>
              </a:rPr>
              <a:t>imprimiendo en pantalla cada uno de sus elementos</a:t>
            </a:r>
            <a:r>
              <a:rPr kumimoji="0" lang="es-MX" altLang="es-MX" sz="1400" b="0" i="0" u="none" strike="noStrike" cap="none" normalizeH="0" baseline="0">
                <a:ln>
                  <a:noFill/>
                </a:ln>
                <a:effectLst/>
                <a:latin typeface="udemy sans"/>
              </a:rPr>
              <a:t>, e</a:t>
            </a:r>
            <a:r>
              <a:rPr kumimoji="0" lang="es-MX" altLang="es-MX" sz="1400" b="1" i="0" u="none" strike="noStrike" cap="none" normalizeH="0" baseline="0">
                <a:ln>
                  <a:noFill/>
                </a:ln>
                <a:effectLst/>
                <a:latin typeface="udemy sans"/>
              </a:rPr>
              <a:t> interrumpe el flujo</a:t>
            </a:r>
            <a:r>
              <a:rPr kumimoji="0" lang="es-MX" altLang="es-MX" sz="1400" b="0" i="0" u="none" strike="noStrike" cap="none" normalizeH="0" baseline="0">
                <a:ln>
                  <a:noFill/>
                </a:ln>
                <a:effectLst/>
                <a:latin typeface="udemy sans"/>
              </a:rPr>
              <a:t> en el momento que encuentres un </a:t>
            </a:r>
            <a:r>
              <a:rPr kumimoji="0" lang="es-MX" altLang="es-MX" sz="1400" b="1" i="0" u="none" strike="noStrike" cap="none" normalizeH="0" baseline="0">
                <a:ln>
                  <a:noFill/>
                </a:ln>
                <a:effectLst/>
                <a:latin typeface="udemy sans"/>
              </a:rPr>
              <a:t>valor negativo</a:t>
            </a:r>
            <a:r>
              <a:rPr kumimoji="0" lang="es-MX" altLang="es-MX" sz="1400" b="0" i="0" u="none" strike="noStrike" cap="none" normalizeH="0" baseline="0">
                <a:ln>
                  <a:noFill/>
                </a:ln>
                <a:effectLst/>
                <a:latin typeface="udemy sans"/>
              </a:rPr>
              <a:t>:</a:t>
            </a:r>
            <a:endParaRPr kumimoji="0" lang="es-MX" altLang="es-MX" sz="1400" b="0" i="0" u="none" strike="noStrike" cap="none" normalizeH="0" baseline="0">
              <a:ln>
                <a:noFill/>
              </a:ln>
              <a:effectLst/>
            </a:endParaRPr>
          </a:p>
          <a:p>
            <a:pPr marL="0" marR="0" lvl="0" indent="0" defTabSz="914400" rtl="0" eaLnBrk="0" fontAlgn="base" latinLnBrk="0" hangingPunct="0">
              <a:spcBef>
                <a:spcPct val="0"/>
              </a:spcBef>
              <a:spcAft>
                <a:spcPct val="0"/>
              </a:spcAft>
              <a:buClrTx/>
              <a:buSzTx/>
              <a:buFontTx/>
              <a:buNone/>
              <a:tabLst/>
            </a:pPr>
            <a:r>
              <a:rPr kumimoji="0" lang="es-MX" altLang="es-MX" sz="1400" b="1" i="0" u="none" strike="noStrike" cap="none" normalizeH="0" baseline="0">
                <a:ln>
                  <a:noFill/>
                </a:ln>
                <a:effectLst/>
                <a:latin typeface="sfmono-regular"/>
              </a:rPr>
              <a:t>lista_numeros = [4,5,8,7,6,9,8,2,4,5,7,1,9,5,6,-1,-5,6,-6,-4,-3]</a:t>
            </a:r>
            <a:endParaRPr kumimoji="0" lang="es-MX" altLang="es-MX" sz="1400" b="0" i="0" u="none" strike="noStrike" cap="none" normalizeH="0" baseline="0">
              <a:ln>
                <a:noFill/>
              </a:ln>
              <a:effectLst/>
            </a:endParaRPr>
          </a:p>
          <a:p>
            <a:pPr marL="0" marR="0" lvl="0" indent="0" defTabSz="914400" rtl="0" eaLnBrk="0" fontAlgn="base" latinLnBrk="0" hangingPunct="0">
              <a:spcBef>
                <a:spcPct val="0"/>
              </a:spcBef>
              <a:spcAft>
                <a:spcPct val="0"/>
              </a:spcAft>
              <a:buClrTx/>
              <a:buSzTx/>
              <a:buFontTx/>
              <a:buNone/>
              <a:tabLst/>
            </a:pPr>
            <a:r>
              <a:rPr kumimoji="0" lang="es-MX" altLang="es-MX" sz="1400" b="0" i="0" u="none" strike="noStrike" cap="none" normalizeH="0" baseline="0">
                <a:ln>
                  <a:noFill/>
                </a:ln>
                <a:effectLst/>
                <a:latin typeface="udemy sans"/>
              </a:rPr>
              <a:t>No debes cambiar el orden de la lista.</a:t>
            </a:r>
            <a:endParaRPr kumimoji="0" lang="es-MX" altLang="es-MX" sz="1400" b="0" i="0" u="none" strike="noStrike" cap="none" normalizeH="0" baseline="0">
              <a:ln>
                <a:noFill/>
              </a:ln>
              <a:effectLst/>
              <a:latin typeface="Arial" panose="020B0604020202020204" pitchFamily="34" charset="0"/>
            </a:endParaRPr>
          </a:p>
          <a:p>
            <a:endParaRPr lang="es-MX" sz="1400" b="0" i="0">
              <a:effectLst/>
              <a:latin typeface="udemy sans"/>
            </a:endParaRPr>
          </a:p>
          <a:p>
            <a:pPr marL="0" indent="0">
              <a:buNone/>
            </a:pPr>
            <a:endParaRPr lang="es-MX" sz="1400"/>
          </a:p>
        </p:txBody>
      </p:sp>
      <p:sp>
        <p:nvSpPr>
          <p:cNvPr id="5" name="Marcador de número de diapositiva 4">
            <a:extLst>
              <a:ext uri="{FF2B5EF4-FFF2-40B4-BE49-F238E27FC236}">
                <a16:creationId xmlns:a16="http://schemas.microsoft.com/office/drawing/2014/main" id="{EE30F52B-B6D9-5720-CAEE-41689D8F73A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87</a:t>
            </a:fld>
            <a:endParaRPr lang="es-MX" sz="1100">
              <a:solidFill>
                <a:schemeClr val="tx1">
                  <a:lumMod val="50000"/>
                  <a:lumOff val="50000"/>
                </a:schemeClr>
              </a:solidFill>
            </a:endParaRPr>
          </a:p>
        </p:txBody>
      </p:sp>
      <p:sp>
        <p:nvSpPr>
          <p:cNvPr id="6" name="Rectangle 1">
            <a:extLst>
              <a:ext uri="{FF2B5EF4-FFF2-40B4-BE49-F238E27FC236}">
                <a16:creationId xmlns:a16="http://schemas.microsoft.com/office/drawing/2014/main" id="{52CD0DC1-597F-2AE5-77A5-D24C7EC5DC63}"/>
              </a:ext>
            </a:extLst>
          </p:cNvPr>
          <p:cNvSpPr>
            <a:spLocks noChangeArrowheads="1"/>
          </p:cNvSpPr>
          <p:nvPr/>
        </p:nvSpPr>
        <p:spPr bwMode="auto">
          <a:xfrm>
            <a:off x="-373625" y="40601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2259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6F0A1635-DCC7-AA76-BD96-91341FE257A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5" name="Marcador de número de diapositiva 4">
            <a:extLst>
              <a:ext uri="{FF2B5EF4-FFF2-40B4-BE49-F238E27FC236}">
                <a16:creationId xmlns:a16="http://schemas.microsoft.com/office/drawing/2014/main" id="{EE30F52B-B6D9-5720-CAEE-41689D8F73A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88</a:t>
            </a:fld>
            <a:endParaRPr lang="es-MX" sz="1100">
              <a:solidFill>
                <a:schemeClr val="tx1">
                  <a:lumMod val="50000"/>
                  <a:lumOff val="50000"/>
                </a:schemeClr>
              </a:solidFill>
            </a:endParaRPr>
          </a:p>
        </p:txBody>
      </p:sp>
      <p:sp>
        <p:nvSpPr>
          <p:cNvPr id="6" name="Rectangle 1">
            <a:extLst>
              <a:ext uri="{FF2B5EF4-FFF2-40B4-BE49-F238E27FC236}">
                <a16:creationId xmlns:a16="http://schemas.microsoft.com/office/drawing/2014/main" id="{52CD0DC1-597F-2AE5-77A5-D24C7EC5DC63}"/>
              </a:ext>
            </a:extLst>
          </p:cNvPr>
          <p:cNvSpPr>
            <a:spLocks noChangeArrowheads="1"/>
          </p:cNvSpPr>
          <p:nvPr/>
        </p:nvSpPr>
        <p:spPr bwMode="auto">
          <a:xfrm>
            <a:off x="-373625" y="40601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Título 1">
            <a:extLst>
              <a:ext uri="{FF2B5EF4-FFF2-40B4-BE49-F238E27FC236}">
                <a16:creationId xmlns:a16="http://schemas.microsoft.com/office/drawing/2014/main" id="{55A4C271-ADE2-5156-BF65-B972A2A6B7B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bg1"/>
                </a:solidFill>
              </a:rPr>
              <a:t>Función </a:t>
            </a:r>
            <a:r>
              <a:rPr lang="es-MX" dirty="0" err="1">
                <a:solidFill>
                  <a:schemeClr val="bg1"/>
                </a:solidFill>
              </a:rPr>
              <a:t>range</a:t>
            </a:r>
            <a:r>
              <a:rPr lang="es-MX" dirty="0">
                <a:solidFill>
                  <a:schemeClr val="bg1"/>
                </a:solidFill>
              </a:rPr>
              <a:t>( )</a:t>
            </a:r>
          </a:p>
        </p:txBody>
      </p:sp>
      <p:sp>
        <p:nvSpPr>
          <p:cNvPr id="10" name="Marcador de contenido 2">
            <a:extLst>
              <a:ext uri="{FF2B5EF4-FFF2-40B4-BE49-F238E27FC236}">
                <a16:creationId xmlns:a16="http://schemas.microsoft.com/office/drawing/2014/main" id="{FE6AD795-4957-25CA-AB03-F61C1394DAFB}"/>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a:t>La función range( ) devuelve una secuencia de números dados 3 parámetros. Se utiliza fundamentalmente para controlar el número de ejecuciones de un loop o para crear rápidamente una serie de valores</a:t>
            </a:r>
          </a:p>
          <a:p>
            <a:pPr marL="0" indent="0">
              <a:buFont typeface="Arial" panose="020B0604020202020204" pitchFamily="34" charset="0"/>
              <a:buNone/>
            </a:pPr>
            <a:endParaRPr lang="es-MX"/>
          </a:p>
          <a:p>
            <a:pPr marL="0" indent="0">
              <a:buFont typeface="Arial" panose="020B0604020202020204" pitchFamily="34" charset="0"/>
              <a:buNone/>
            </a:pPr>
            <a:r>
              <a:rPr lang="es-MX" sz="1800"/>
              <a:t>número a partir del cual inicia el rango (incluido)                 </a:t>
            </a:r>
            <a:r>
              <a:rPr lang="es-MX" sz="1600"/>
              <a:t>diferencia entre cada valor consecutivo de la secuencia</a:t>
            </a:r>
          </a:p>
          <a:p>
            <a:pPr marL="0" indent="0">
              <a:buFont typeface="Arial" panose="020B0604020202020204" pitchFamily="34" charset="0"/>
              <a:buNone/>
            </a:pPr>
            <a:r>
              <a:rPr lang="es-MX"/>
              <a:t>                              </a:t>
            </a:r>
          </a:p>
          <a:p>
            <a:pPr marL="0" indent="0">
              <a:buFont typeface="Arial" panose="020B0604020202020204" pitchFamily="34" charset="0"/>
              <a:buNone/>
            </a:pPr>
            <a:r>
              <a:rPr lang="es-MX"/>
              <a:t>                           range(valor_inicio, valor_final, paso)</a:t>
            </a:r>
          </a:p>
          <a:p>
            <a:pPr marL="0" indent="0">
              <a:buFont typeface="Arial" panose="020B0604020202020204" pitchFamily="34" charset="0"/>
              <a:buNone/>
            </a:pPr>
            <a:r>
              <a:rPr lang="es-MX"/>
              <a:t>      </a:t>
            </a:r>
          </a:p>
          <a:p>
            <a:pPr marL="0" indent="0">
              <a:buFont typeface="Arial" panose="020B0604020202020204" pitchFamily="34" charset="0"/>
              <a:buNone/>
            </a:pPr>
            <a:r>
              <a:rPr lang="es-MX" sz="1800"/>
              <a:t>                                                                número antes del cual el rango finaliza (no incluido) </a:t>
            </a:r>
            <a:endParaRPr lang="es-MX" sz="1800" dirty="0"/>
          </a:p>
        </p:txBody>
      </p:sp>
      <p:grpSp>
        <p:nvGrpSpPr>
          <p:cNvPr id="12" name="Grupo 11">
            <a:extLst>
              <a:ext uri="{FF2B5EF4-FFF2-40B4-BE49-F238E27FC236}">
                <a16:creationId xmlns:a16="http://schemas.microsoft.com/office/drawing/2014/main" id="{DD3F030B-5495-9A2B-E29A-C1ECEBF24D81}"/>
              </a:ext>
            </a:extLst>
          </p:cNvPr>
          <p:cNvGrpSpPr/>
          <p:nvPr/>
        </p:nvGrpSpPr>
        <p:grpSpPr>
          <a:xfrm>
            <a:off x="4474164" y="4014260"/>
            <a:ext cx="506520" cy="499320"/>
            <a:chOff x="4474164" y="4014260"/>
            <a:chExt cx="506520" cy="499320"/>
          </a:xfrm>
        </p:grpSpPr>
        <mc:AlternateContent xmlns:mc="http://schemas.openxmlformats.org/markup-compatibility/2006" xmlns:p14="http://schemas.microsoft.com/office/powerpoint/2010/main">
          <mc:Choice Requires="p14">
            <p:contentPart p14:bwMode="auto" r:id="rId2">
              <p14:nvContentPartPr>
                <p14:cNvPr id="14" name="Entrada de lápiz 13">
                  <a:extLst>
                    <a:ext uri="{FF2B5EF4-FFF2-40B4-BE49-F238E27FC236}">
                      <a16:creationId xmlns:a16="http://schemas.microsoft.com/office/drawing/2014/main" id="{09319163-1DA8-CA7A-E237-BC87DD50AE84}"/>
                    </a:ext>
                  </a:extLst>
                </p14:cNvPr>
                <p14:cNvContentPartPr/>
                <p14:nvPr/>
              </p14:nvContentPartPr>
              <p14:xfrm>
                <a:off x="4574964" y="4152140"/>
                <a:ext cx="405720" cy="361440"/>
              </p14:xfrm>
            </p:contentPart>
          </mc:Choice>
          <mc:Fallback xmlns="">
            <p:pic>
              <p:nvPicPr>
                <p:cNvPr id="14" name="Entrada de lápiz 13">
                  <a:extLst>
                    <a:ext uri="{FF2B5EF4-FFF2-40B4-BE49-F238E27FC236}">
                      <a16:creationId xmlns:a16="http://schemas.microsoft.com/office/drawing/2014/main" id="{09319163-1DA8-CA7A-E237-BC87DD50AE84}"/>
                    </a:ext>
                  </a:extLst>
                </p:cNvPr>
                <p:cNvPicPr/>
                <p:nvPr/>
              </p:nvPicPr>
              <p:blipFill>
                <a:blip r:embed="rId3"/>
                <a:stretch>
                  <a:fillRect/>
                </a:stretch>
              </p:blipFill>
              <p:spPr>
                <a:xfrm>
                  <a:off x="4566324" y="4143500"/>
                  <a:ext cx="4233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Entrada de lápiz 15">
                  <a:extLst>
                    <a:ext uri="{FF2B5EF4-FFF2-40B4-BE49-F238E27FC236}">
                      <a16:creationId xmlns:a16="http://schemas.microsoft.com/office/drawing/2014/main" id="{DC6DABD3-F605-B58A-2F7D-13669B094BDB}"/>
                    </a:ext>
                  </a:extLst>
                </p14:cNvPr>
                <p14:cNvContentPartPr/>
                <p14:nvPr/>
              </p14:nvContentPartPr>
              <p14:xfrm>
                <a:off x="4474164" y="4014260"/>
                <a:ext cx="253800" cy="227160"/>
              </p14:xfrm>
            </p:contentPart>
          </mc:Choice>
          <mc:Fallback xmlns="">
            <p:pic>
              <p:nvPicPr>
                <p:cNvPr id="16" name="Entrada de lápiz 15">
                  <a:extLst>
                    <a:ext uri="{FF2B5EF4-FFF2-40B4-BE49-F238E27FC236}">
                      <a16:creationId xmlns:a16="http://schemas.microsoft.com/office/drawing/2014/main" id="{DC6DABD3-F605-B58A-2F7D-13669B094BDB}"/>
                    </a:ext>
                  </a:extLst>
                </p:cNvPr>
                <p:cNvPicPr/>
                <p:nvPr/>
              </p:nvPicPr>
              <p:blipFill>
                <a:blip r:embed="rId5"/>
                <a:stretch>
                  <a:fillRect/>
                </a:stretch>
              </p:blipFill>
              <p:spPr>
                <a:xfrm>
                  <a:off x="4465164" y="4005620"/>
                  <a:ext cx="271440" cy="244800"/>
                </a:xfrm>
                <a:prstGeom prst="rect">
                  <a:avLst/>
                </a:prstGeom>
              </p:spPr>
            </p:pic>
          </mc:Fallback>
        </mc:AlternateContent>
      </p:grpSp>
      <p:grpSp>
        <p:nvGrpSpPr>
          <p:cNvPr id="18" name="Grupo 17">
            <a:extLst>
              <a:ext uri="{FF2B5EF4-FFF2-40B4-BE49-F238E27FC236}">
                <a16:creationId xmlns:a16="http://schemas.microsoft.com/office/drawing/2014/main" id="{AFCEE128-70F8-A86A-BF30-067963CDF2C0}"/>
              </a:ext>
            </a:extLst>
          </p:cNvPr>
          <p:cNvGrpSpPr/>
          <p:nvPr/>
        </p:nvGrpSpPr>
        <p:grpSpPr>
          <a:xfrm>
            <a:off x="6206124" y="3987980"/>
            <a:ext cx="849600" cy="457560"/>
            <a:chOff x="6206124" y="3987980"/>
            <a:chExt cx="849600" cy="457560"/>
          </a:xfrm>
        </p:grpSpPr>
        <mc:AlternateContent xmlns:mc="http://schemas.openxmlformats.org/markup-compatibility/2006" xmlns:p14="http://schemas.microsoft.com/office/powerpoint/2010/main">
          <mc:Choice Requires="p14">
            <p:contentPart p14:bwMode="auto" r:id="rId6">
              <p14:nvContentPartPr>
                <p14:cNvPr id="20" name="Entrada de lápiz 19">
                  <a:extLst>
                    <a:ext uri="{FF2B5EF4-FFF2-40B4-BE49-F238E27FC236}">
                      <a16:creationId xmlns:a16="http://schemas.microsoft.com/office/drawing/2014/main" id="{A65670BF-8328-CC5E-025A-755ABF870980}"/>
                    </a:ext>
                  </a:extLst>
                </p14:cNvPr>
                <p14:cNvContentPartPr/>
                <p14:nvPr/>
              </p14:nvContentPartPr>
              <p14:xfrm>
                <a:off x="6206124" y="4094180"/>
                <a:ext cx="691200" cy="351360"/>
              </p14:xfrm>
            </p:contentPart>
          </mc:Choice>
          <mc:Fallback xmlns="">
            <p:pic>
              <p:nvPicPr>
                <p:cNvPr id="20" name="Entrada de lápiz 19">
                  <a:extLst>
                    <a:ext uri="{FF2B5EF4-FFF2-40B4-BE49-F238E27FC236}">
                      <a16:creationId xmlns:a16="http://schemas.microsoft.com/office/drawing/2014/main" id="{A65670BF-8328-CC5E-025A-755ABF870980}"/>
                    </a:ext>
                  </a:extLst>
                </p:cNvPr>
                <p:cNvPicPr/>
                <p:nvPr/>
              </p:nvPicPr>
              <p:blipFill>
                <a:blip r:embed="rId7"/>
                <a:stretch>
                  <a:fillRect/>
                </a:stretch>
              </p:blipFill>
              <p:spPr>
                <a:xfrm>
                  <a:off x="6197484" y="4085540"/>
                  <a:ext cx="70884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Entrada de lápiz 20">
                  <a:extLst>
                    <a:ext uri="{FF2B5EF4-FFF2-40B4-BE49-F238E27FC236}">
                      <a16:creationId xmlns:a16="http://schemas.microsoft.com/office/drawing/2014/main" id="{2EEE26AD-75D2-FA53-D62E-61E5488F98B5}"/>
                    </a:ext>
                  </a:extLst>
                </p14:cNvPr>
                <p14:cNvContentPartPr/>
                <p14:nvPr/>
              </p14:nvContentPartPr>
              <p14:xfrm>
                <a:off x="6906684" y="3987980"/>
                <a:ext cx="149040" cy="209520"/>
              </p14:xfrm>
            </p:contentPart>
          </mc:Choice>
          <mc:Fallback xmlns="">
            <p:pic>
              <p:nvPicPr>
                <p:cNvPr id="21" name="Entrada de lápiz 20">
                  <a:extLst>
                    <a:ext uri="{FF2B5EF4-FFF2-40B4-BE49-F238E27FC236}">
                      <a16:creationId xmlns:a16="http://schemas.microsoft.com/office/drawing/2014/main" id="{2EEE26AD-75D2-FA53-D62E-61E5488F98B5}"/>
                    </a:ext>
                  </a:extLst>
                </p:cNvPr>
                <p:cNvPicPr/>
                <p:nvPr/>
              </p:nvPicPr>
              <p:blipFill>
                <a:blip r:embed="rId9"/>
                <a:stretch>
                  <a:fillRect/>
                </a:stretch>
              </p:blipFill>
              <p:spPr>
                <a:xfrm>
                  <a:off x="6897684" y="3979340"/>
                  <a:ext cx="166680" cy="227160"/>
                </a:xfrm>
                <a:prstGeom prst="rect">
                  <a:avLst/>
                </a:prstGeom>
              </p:spPr>
            </p:pic>
          </mc:Fallback>
        </mc:AlternateContent>
      </p:grpSp>
      <p:grpSp>
        <p:nvGrpSpPr>
          <p:cNvPr id="22" name="Grupo 21">
            <a:extLst>
              <a:ext uri="{FF2B5EF4-FFF2-40B4-BE49-F238E27FC236}">
                <a16:creationId xmlns:a16="http://schemas.microsoft.com/office/drawing/2014/main" id="{3786A0D2-F873-D6EB-8466-A582AB3AFFA4}"/>
              </a:ext>
            </a:extLst>
          </p:cNvPr>
          <p:cNvGrpSpPr/>
          <p:nvPr/>
        </p:nvGrpSpPr>
        <p:grpSpPr>
          <a:xfrm>
            <a:off x="7733244" y="5029100"/>
            <a:ext cx="321120" cy="469080"/>
            <a:chOff x="7733244" y="5029100"/>
            <a:chExt cx="321120" cy="469080"/>
          </a:xfrm>
        </p:grpSpPr>
        <mc:AlternateContent xmlns:mc="http://schemas.openxmlformats.org/markup-compatibility/2006" xmlns:p14="http://schemas.microsoft.com/office/powerpoint/2010/main">
          <mc:Choice Requires="p14">
            <p:contentPart p14:bwMode="auto" r:id="rId10">
              <p14:nvContentPartPr>
                <p14:cNvPr id="23" name="Entrada de lápiz 22">
                  <a:extLst>
                    <a:ext uri="{FF2B5EF4-FFF2-40B4-BE49-F238E27FC236}">
                      <a16:creationId xmlns:a16="http://schemas.microsoft.com/office/drawing/2014/main" id="{2A4F512F-7A8C-2743-DBA3-F3DC367F34AA}"/>
                    </a:ext>
                  </a:extLst>
                </p14:cNvPr>
                <p14:cNvContentPartPr/>
                <p14:nvPr/>
              </p14:nvContentPartPr>
              <p14:xfrm>
                <a:off x="7846644" y="5029100"/>
                <a:ext cx="207720" cy="455760"/>
              </p14:xfrm>
            </p:contentPart>
          </mc:Choice>
          <mc:Fallback xmlns="">
            <p:pic>
              <p:nvPicPr>
                <p:cNvPr id="23" name="Entrada de lápiz 22">
                  <a:extLst>
                    <a:ext uri="{FF2B5EF4-FFF2-40B4-BE49-F238E27FC236}">
                      <a16:creationId xmlns:a16="http://schemas.microsoft.com/office/drawing/2014/main" id="{2A4F512F-7A8C-2743-DBA3-F3DC367F34AA}"/>
                    </a:ext>
                  </a:extLst>
                </p:cNvPr>
                <p:cNvPicPr/>
                <p:nvPr/>
              </p:nvPicPr>
              <p:blipFill>
                <a:blip r:embed="rId11"/>
                <a:stretch>
                  <a:fillRect/>
                </a:stretch>
              </p:blipFill>
              <p:spPr>
                <a:xfrm>
                  <a:off x="7837644" y="5020100"/>
                  <a:ext cx="22536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Entrada de lápiz 23">
                  <a:extLst>
                    <a:ext uri="{FF2B5EF4-FFF2-40B4-BE49-F238E27FC236}">
                      <a16:creationId xmlns:a16="http://schemas.microsoft.com/office/drawing/2014/main" id="{B444BEF1-4B95-B8F4-63A5-1BE9AF3651BD}"/>
                    </a:ext>
                  </a:extLst>
                </p14:cNvPr>
                <p14:cNvContentPartPr/>
                <p14:nvPr/>
              </p14:nvContentPartPr>
              <p14:xfrm>
                <a:off x="7733244" y="5320700"/>
                <a:ext cx="316080" cy="177480"/>
              </p14:xfrm>
            </p:contentPart>
          </mc:Choice>
          <mc:Fallback xmlns="">
            <p:pic>
              <p:nvPicPr>
                <p:cNvPr id="24" name="Entrada de lápiz 23">
                  <a:extLst>
                    <a:ext uri="{FF2B5EF4-FFF2-40B4-BE49-F238E27FC236}">
                      <a16:creationId xmlns:a16="http://schemas.microsoft.com/office/drawing/2014/main" id="{B444BEF1-4B95-B8F4-63A5-1BE9AF3651BD}"/>
                    </a:ext>
                  </a:extLst>
                </p:cNvPr>
                <p:cNvPicPr/>
                <p:nvPr/>
              </p:nvPicPr>
              <p:blipFill>
                <a:blip r:embed="rId13"/>
                <a:stretch>
                  <a:fillRect/>
                </a:stretch>
              </p:blipFill>
              <p:spPr>
                <a:xfrm>
                  <a:off x="7724604" y="5312060"/>
                  <a:ext cx="333720" cy="195120"/>
                </a:xfrm>
                <a:prstGeom prst="rect">
                  <a:avLst/>
                </a:prstGeom>
              </p:spPr>
            </p:pic>
          </mc:Fallback>
        </mc:AlternateContent>
      </p:grpSp>
    </p:spTree>
    <p:extLst>
      <p:ext uri="{BB962C8B-B14F-4D97-AF65-F5344CB8AC3E}">
        <p14:creationId xmlns:p14="http://schemas.microsoft.com/office/powerpoint/2010/main" val="2818930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3001AD-8F3A-88E4-3931-933301871E6A}"/>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Función</a:t>
            </a:r>
            <a:r>
              <a:rPr lang="en-US" sz="4000" kern="1200" dirty="0">
                <a:solidFill>
                  <a:srgbClr val="FFFFFF"/>
                </a:solidFill>
                <a:latin typeface="+mj-lt"/>
                <a:ea typeface="+mj-ea"/>
                <a:cs typeface="+mj-cs"/>
              </a:rPr>
              <a:t> range()</a:t>
            </a:r>
          </a:p>
        </p:txBody>
      </p:sp>
      <p:sp>
        <p:nvSpPr>
          <p:cNvPr id="4" name="Marcador de pie de página 3">
            <a:extLst>
              <a:ext uri="{FF2B5EF4-FFF2-40B4-BE49-F238E27FC236}">
                <a16:creationId xmlns:a16="http://schemas.microsoft.com/office/drawing/2014/main" id="{5F2CA144-7058-15FF-C027-3C69F3836002}"/>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CEC6F812-789E-2CBD-8977-E7AFA500001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89</a:t>
            </a:fld>
            <a:endParaRPr lang="en-US" sz="1100">
              <a:solidFill>
                <a:schemeClr val="tx1">
                  <a:lumMod val="50000"/>
                  <a:lumOff val="50000"/>
                </a:schemeClr>
              </a:solidFill>
            </a:endParaRPr>
          </a:p>
        </p:txBody>
      </p:sp>
      <p:sp>
        <p:nvSpPr>
          <p:cNvPr id="10" name="Rectangle 3">
            <a:extLst>
              <a:ext uri="{FF2B5EF4-FFF2-40B4-BE49-F238E27FC236}">
                <a16:creationId xmlns:a16="http://schemas.microsoft.com/office/drawing/2014/main" id="{F82FB95C-C5BF-C6FC-ACD1-CE11429AFEAB}"/>
              </a:ext>
            </a:extLst>
          </p:cNvPr>
          <p:cNvSpPr>
            <a:spLocks noChangeArrowheads="1"/>
          </p:cNvSpPr>
          <p:nvPr/>
        </p:nvSpPr>
        <p:spPr bwMode="auto">
          <a:xfrm>
            <a:off x="-997974" y="114785"/>
            <a:ext cx="6091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1000" b="0" i="0" u="none" strike="noStrike" cap="none" normalizeH="0" baseline="0" dirty="0">
                <a:ln>
                  <a:noFill/>
                </a:ln>
                <a:solidFill>
                  <a:srgbClr val="1C1D1F"/>
                </a:solidFill>
                <a:effectLst/>
                <a:latin typeface="udemy sans"/>
              </a:rPr>
              <a:t>.</a:t>
            </a:r>
            <a:r>
              <a:rPr kumimoji="0" lang="es-MX" altLang="es-MX" sz="800" b="0" i="0" u="none" strike="noStrike" cap="none" normalizeH="0" baseline="0" dirty="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 name="Marcador de contenido 2">
            <a:extLst>
              <a:ext uri="{FF2B5EF4-FFF2-40B4-BE49-F238E27FC236}">
                <a16:creationId xmlns:a16="http://schemas.microsoft.com/office/drawing/2014/main" id="{0E161F21-F1B7-8DE7-F73A-95C48C60BE01}"/>
              </a:ext>
            </a:extLst>
          </p:cNvPr>
          <p:cNvSpPr>
            <a:spLocks noGrp="1"/>
          </p:cNvSpPr>
          <p:nvPr>
            <p:ph idx="1"/>
          </p:nvPr>
        </p:nvSpPr>
        <p:spPr>
          <a:xfrm>
            <a:off x="838200" y="1825625"/>
            <a:ext cx="10515600" cy="4351338"/>
          </a:xfrm>
        </p:spPr>
        <p:txBody>
          <a:bodyPr/>
          <a:lstStyle/>
          <a:p>
            <a:pPr marL="0" indent="0">
              <a:buNone/>
            </a:pPr>
            <a:r>
              <a:rPr lang="es-MX" dirty="0"/>
              <a:t>                        </a:t>
            </a:r>
            <a:r>
              <a:rPr lang="es-MX" dirty="0" err="1"/>
              <a:t>print</a:t>
            </a:r>
            <a:r>
              <a:rPr lang="es-MX" dirty="0"/>
              <a:t>(</a:t>
            </a:r>
            <a:r>
              <a:rPr lang="es-MX" dirty="0" err="1"/>
              <a:t>list</a:t>
            </a:r>
            <a:r>
              <a:rPr lang="es-MX" dirty="0"/>
              <a:t>(</a:t>
            </a:r>
            <a:r>
              <a:rPr lang="es-MX" dirty="0" err="1"/>
              <a:t>range</a:t>
            </a:r>
            <a:r>
              <a:rPr lang="es-MX" dirty="0"/>
              <a:t>(1,13,3))) &gt;&gt; [1,4,7,10]</a:t>
            </a:r>
          </a:p>
          <a:p>
            <a:pPr marL="0" indent="0">
              <a:buNone/>
            </a:pPr>
            <a:r>
              <a:rPr lang="es-MX" dirty="0"/>
              <a:t>El único parámetro obligatorio es </a:t>
            </a:r>
            <a:r>
              <a:rPr lang="es-MX" dirty="0" err="1"/>
              <a:t>valor_final</a:t>
            </a:r>
            <a:r>
              <a:rPr lang="es-MX" dirty="0"/>
              <a:t>. Los valores predeterminados para </a:t>
            </a:r>
            <a:r>
              <a:rPr lang="es-MX" dirty="0" err="1"/>
              <a:t>valor_inicio</a:t>
            </a:r>
            <a:r>
              <a:rPr lang="es-MX" dirty="0"/>
              <a:t> y paso son 0 y 1 respectivamente. </a:t>
            </a:r>
          </a:p>
        </p:txBody>
      </p:sp>
    </p:spTree>
    <p:extLst>
      <p:ext uri="{BB962C8B-B14F-4D97-AF65-F5344CB8AC3E}">
        <p14:creationId xmlns:p14="http://schemas.microsoft.com/office/powerpoint/2010/main" val="266389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cript de ordenador en una pantalla">
            <a:extLst>
              <a:ext uri="{FF2B5EF4-FFF2-40B4-BE49-F238E27FC236}">
                <a16:creationId xmlns:a16="http://schemas.microsoft.com/office/drawing/2014/main" id="{B00B9A35-4BC6-018A-5517-14E771999C3D}"/>
              </a:ext>
            </a:extLst>
          </p:cNvPr>
          <p:cNvPicPr>
            <a:picLocks noChangeAspect="1"/>
          </p:cNvPicPr>
          <p:nvPr/>
        </p:nvPicPr>
        <p:blipFill rotWithShape="1">
          <a:blip r:embed="rId2"/>
          <a:srcRect t="6849" r="23298" b="2242"/>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5AD21B4-AE8E-796E-25FF-E40BD3D434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300" i="1"/>
              <a:t>Proyecto 1</a:t>
            </a:r>
            <a:br>
              <a:rPr lang="en-US" sz="2300" i="1"/>
            </a:br>
            <a:r>
              <a:rPr lang="en-US" sz="2300" i="1"/>
              <a:t>Vas a crear un código en Python que le pida a tu amigo que responda dos preguntas que requieran una sola palabra cada una y que luego le muestre en pantalla esas palabras combinadas, para formar una marca creativa.</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2E0FDD83-CE8C-0AB9-66F0-588CFCA38A1A}"/>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Arabots Robotics</a:t>
            </a:r>
          </a:p>
        </p:txBody>
      </p:sp>
      <p:sp>
        <p:nvSpPr>
          <p:cNvPr id="5" name="Marcador de número de diapositiva 4">
            <a:extLst>
              <a:ext uri="{FF2B5EF4-FFF2-40B4-BE49-F238E27FC236}">
                <a16:creationId xmlns:a16="http://schemas.microsoft.com/office/drawing/2014/main" id="{754C1919-2780-B20F-2571-9BBBF5FD53A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EA4A3B0-B5DF-4E2B-B48F-E4B7B7872040}" type="slidenum">
              <a:rPr lang="en-US">
                <a:solidFill>
                  <a:schemeClr val="bg1"/>
                </a:solidFill>
                <a:latin typeface="Calibri" panose="020F0502020204030204"/>
              </a:rPr>
              <a:pPr>
                <a:spcAft>
                  <a:spcPts val="600"/>
                </a:spcAft>
                <a:defRPr/>
              </a:pPr>
              <a:t>9</a:t>
            </a:fld>
            <a:endParaRPr lang="en-US">
              <a:solidFill>
                <a:schemeClr val="bg1"/>
              </a:solidFill>
              <a:latin typeface="Calibri" panose="020F0502020204030204"/>
            </a:endParaRPr>
          </a:p>
        </p:txBody>
      </p:sp>
    </p:spTree>
    <p:extLst>
      <p:ext uri="{BB962C8B-B14F-4D97-AF65-F5344CB8AC3E}">
        <p14:creationId xmlns:p14="http://schemas.microsoft.com/office/powerpoint/2010/main" val="12329641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E3001AD-8F3A-88E4-3931-933301871E6A}"/>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5F2CA144-7058-15FF-C027-3C69F3836002}"/>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7EEFDE6B-54A0-D4CB-0417-6C32D031D7D1}"/>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0" lang="en-US" altLang="es-MX" sz="1400" b="0" i="0" u="none" strike="noStrike" cap="none" normalizeH="0" baseline="0" dirty="0" err="1">
                <a:ln>
                  <a:noFill/>
                </a:ln>
                <a:effectLst/>
              </a:rPr>
              <a:t>Crea</a:t>
            </a:r>
            <a:r>
              <a:rPr kumimoji="0" lang="en-US" altLang="es-MX" sz="1400" b="0" i="0" u="none" strike="noStrike" cap="none" normalizeH="0" baseline="0" dirty="0">
                <a:ln>
                  <a:noFill/>
                </a:ln>
                <a:effectLst/>
              </a:rPr>
              <a:t> una </a:t>
            </a:r>
            <a:r>
              <a:rPr kumimoji="0" lang="en-US" altLang="es-MX" sz="1400" b="1" i="0" u="none" strike="noStrike" cap="none" normalizeH="0" baseline="0" dirty="0" err="1">
                <a:ln>
                  <a:noFill/>
                </a:ln>
                <a:effectLst/>
              </a:rPr>
              <a:t>lista</a:t>
            </a:r>
            <a:r>
              <a:rPr kumimoji="0" lang="en-US" altLang="es-MX" sz="1400" b="1" i="0" u="none" strike="noStrike" cap="none" normalizeH="0" baseline="0" dirty="0">
                <a:ln>
                  <a:noFill/>
                </a:ln>
                <a:effectLst/>
              </a:rPr>
              <a:t> </a:t>
            </a:r>
            <a:r>
              <a:rPr kumimoji="0" lang="en-US" altLang="es-MX" sz="1400" b="0" i="0" u="none" strike="noStrike" cap="none" normalizeH="0" baseline="0" dirty="0" err="1">
                <a:ln>
                  <a:noFill/>
                </a:ln>
                <a:effectLst/>
              </a:rPr>
              <a:t>formada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por</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todos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números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desde</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a:t>
            </a:r>
            <a:r>
              <a:rPr kumimoji="0" lang="en-US" altLang="es-MX" sz="1400" b="1" i="0" u="none" strike="noStrike" cap="none" normalizeH="0" baseline="0" dirty="0">
                <a:ln>
                  <a:noFill/>
                </a:ln>
                <a:effectLst/>
              </a:rPr>
              <a:t>2500 al 2585 (inclusive)</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Almacena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dicha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lista</a:t>
            </a:r>
            <a:r>
              <a:rPr kumimoji="0" lang="en-US" altLang="es-MX" sz="1400" b="0" i="0" u="none" strike="noStrike" cap="none" normalizeH="0" baseline="0" dirty="0">
                <a:ln>
                  <a:noFill/>
                </a:ln>
                <a:effectLst/>
              </a:rPr>
              <a:t> en la variable </a:t>
            </a:r>
            <a:r>
              <a:rPr kumimoji="0" lang="en-US" altLang="es-MX" sz="1400" b="1" i="0" u="none" strike="noStrike" cap="none" normalizeH="0" baseline="0" dirty="0" err="1">
                <a:ln>
                  <a:noFill/>
                </a:ln>
                <a:effectLst/>
              </a:rPr>
              <a:t>mi_lista</a:t>
            </a:r>
            <a:endParaRPr kumimoji="0" lang="en-US" altLang="es-MX" sz="1400" b="1"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lang="en-US" altLang="es-MX" sz="1400" b="1" dirty="0"/>
          </a:p>
          <a:p>
            <a:pPr indent="-228600">
              <a:lnSpc>
                <a:spcPct val="90000"/>
              </a:lnSpc>
              <a:spcAft>
                <a:spcPts val="600"/>
              </a:spcAft>
              <a:buFont typeface="Arial" panose="020B0604020202020204" pitchFamily="34" charset="0"/>
              <a:buChar char="•"/>
            </a:pPr>
            <a:r>
              <a:rPr kumimoji="0" lang="en-US" altLang="es-MX" sz="1400" b="0" i="0" u="none" strike="noStrike" cap="none" normalizeH="0" baseline="0" dirty="0" err="1">
                <a:ln>
                  <a:noFill/>
                </a:ln>
                <a:effectLst/>
              </a:rPr>
              <a:t>Utilizando</a:t>
            </a:r>
            <a:r>
              <a:rPr kumimoji="0" lang="en-US" altLang="es-MX" sz="1400" b="0" i="0" u="none" strike="noStrike" cap="none" normalizeH="0" baseline="0" dirty="0">
                <a:ln>
                  <a:noFill/>
                </a:ln>
                <a:effectLst/>
              </a:rPr>
              <a:t> la </a:t>
            </a:r>
            <a:r>
              <a:rPr kumimoji="0" lang="en-US" altLang="es-MX" sz="1400" b="0" i="0" u="none" strike="noStrike" cap="none" normalizeH="0" baseline="0" dirty="0" err="1">
                <a:ln>
                  <a:noFill/>
                </a:ln>
                <a:effectLst/>
              </a:rPr>
              <a:t>función</a:t>
            </a:r>
            <a:r>
              <a:rPr kumimoji="0" lang="en-US" altLang="es-MX" sz="1400" b="0" i="0" u="none" strike="noStrike" cap="none" normalizeH="0" baseline="0" dirty="0">
                <a:ln>
                  <a:noFill/>
                </a:ln>
                <a:effectLst/>
              </a:rPr>
              <a:t> range(), </a:t>
            </a:r>
            <a:r>
              <a:rPr kumimoji="0" lang="en-US" altLang="es-MX" sz="1400" b="0" i="0" u="none" strike="noStrike" cap="none" normalizeH="0" baseline="0" dirty="0" err="1">
                <a:ln>
                  <a:noFill/>
                </a:ln>
                <a:effectLst/>
              </a:rPr>
              <a:t>crea</a:t>
            </a:r>
            <a:r>
              <a:rPr kumimoji="0" lang="en-US" altLang="es-MX" sz="1400" b="0" i="0" u="none" strike="noStrike" cap="none" normalizeH="0" baseline="0" dirty="0">
                <a:ln>
                  <a:noFill/>
                </a:ln>
                <a:effectLst/>
              </a:rPr>
              <a:t> en una </a:t>
            </a:r>
            <a:r>
              <a:rPr kumimoji="0" lang="en-US" altLang="es-MX" sz="1400" b="0" i="0" u="none" strike="noStrike" cap="none" normalizeH="0" baseline="0" dirty="0" err="1">
                <a:ln>
                  <a:noFill/>
                </a:ln>
                <a:effectLst/>
              </a:rPr>
              <a:t>única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linea</a:t>
            </a:r>
            <a:r>
              <a:rPr kumimoji="0" lang="en-US" altLang="es-MX" sz="1400" b="0" i="0" u="none" strike="noStrike" cap="none" normalizeH="0" baseline="0" dirty="0">
                <a:ln>
                  <a:noFill/>
                </a:ln>
                <a:effectLst/>
              </a:rPr>
              <a:t> de </a:t>
            </a:r>
            <a:r>
              <a:rPr kumimoji="0" lang="en-US" altLang="es-MX" sz="1400" b="0" i="0" u="none" strike="noStrike" cap="none" normalizeH="0" baseline="0" dirty="0" err="1">
                <a:ln>
                  <a:noFill/>
                </a:ln>
                <a:effectLst/>
              </a:rPr>
              <a:t>código</a:t>
            </a:r>
            <a:r>
              <a:rPr kumimoji="0" lang="en-US" altLang="es-MX" sz="1400" b="0" i="0" u="none" strike="noStrike" cap="none" normalizeH="0" baseline="0" dirty="0">
                <a:ln>
                  <a:noFill/>
                </a:ln>
                <a:effectLst/>
              </a:rPr>
              <a:t> una </a:t>
            </a:r>
            <a:r>
              <a:rPr kumimoji="0" lang="en-US" altLang="es-MX" sz="1400" b="1" i="0" u="none" strike="noStrike" cap="none" normalizeH="0" baseline="0" dirty="0" err="1">
                <a:ln>
                  <a:noFill/>
                </a:ln>
                <a:effectLst/>
              </a:rPr>
              <a:t>lista</a:t>
            </a:r>
            <a:r>
              <a:rPr kumimoji="0" lang="en-US" altLang="es-MX" sz="1400" b="1" i="0" u="none" strike="noStrike" cap="none" normalizeH="0" baseline="0" dirty="0">
                <a:ln>
                  <a:noFill/>
                </a:ln>
                <a:effectLst/>
              </a:rPr>
              <a:t> </a:t>
            </a:r>
            <a:r>
              <a:rPr kumimoji="0" lang="en-US" altLang="es-MX" sz="1400" b="0" i="0" u="none" strike="noStrike" cap="none" normalizeH="0" baseline="0" dirty="0" err="1">
                <a:ln>
                  <a:noFill/>
                </a:ln>
                <a:effectLst/>
              </a:rPr>
              <a:t>formada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por</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todos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números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múltiplos</a:t>
            </a:r>
            <a:r>
              <a:rPr kumimoji="0" lang="en-US" altLang="es-MX" sz="1400" b="0" i="0" u="none" strike="noStrike" cap="none" normalizeH="0" baseline="0" dirty="0">
                <a:ln>
                  <a:noFill/>
                </a:ln>
                <a:effectLst/>
              </a:rPr>
              <a:t> de 3 </a:t>
            </a:r>
            <a:r>
              <a:rPr kumimoji="0" lang="en-US" altLang="es-MX" sz="1400" b="0" i="0" u="none" strike="noStrike" cap="none" normalizeH="0" baseline="0" dirty="0" err="1">
                <a:ln>
                  <a:noFill/>
                </a:ln>
                <a:effectLst/>
              </a:rPr>
              <a:t>desde</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a:t>
            </a:r>
            <a:r>
              <a:rPr kumimoji="0" lang="en-US" altLang="es-MX" sz="1400" b="1" i="0" u="none" strike="noStrike" cap="none" normalizeH="0" baseline="0" dirty="0">
                <a:ln>
                  <a:noFill/>
                </a:ln>
                <a:effectLst/>
              </a:rPr>
              <a:t>3 al 300 (inclusive)</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Almacena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dicha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lista</a:t>
            </a:r>
            <a:r>
              <a:rPr kumimoji="0" lang="en-US" altLang="es-MX" sz="1400" b="0" i="0" u="none" strike="noStrike" cap="none" normalizeH="0" baseline="0" dirty="0">
                <a:ln>
                  <a:noFill/>
                </a:ln>
                <a:effectLst/>
              </a:rPr>
              <a:t> en la variable </a:t>
            </a:r>
            <a:r>
              <a:rPr kumimoji="0" lang="en-US" altLang="es-MX" sz="1400" b="1" i="0" u="none" strike="noStrike" cap="none" normalizeH="0" baseline="0" dirty="0" err="1">
                <a:ln>
                  <a:noFill/>
                </a:ln>
                <a:effectLst/>
              </a:rPr>
              <a:t>mi_lista</a:t>
            </a:r>
            <a:endParaRPr kumimoji="0" lang="en-US" altLang="es-MX" sz="1400" b="1"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lang="en-US" altLang="es-MX" sz="1400" b="1" dirty="0"/>
          </a:p>
          <a:p>
            <a:pPr indent="-228600">
              <a:lnSpc>
                <a:spcPct val="90000"/>
              </a:lnSpc>
              <a:spcAft>
                <a:spcPts val="600"/>
              </a:spcAft>
              <a:buFont typeface="Arial" panose="020B0604020202020204" pitchFamily="34" charset="0"/>
              <a:buChar char="•"/>
            </a:pPr>
            <a:endParaRPr kumimoji="0" lang="en-US" altLang="es-MX" sz="1400" b="1"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rPr>
              <a:t>Utiliza</a:t>
            </a:r>
            <a:r>
              <a:rPr kumimoji="0" lang="en-US" altLang="es-MX" sz="1400" b="0" i="0" u="none" strike="noStrike" cap="none" normalizeH="0" baseline="0" dirty="0">
                <a:ln>
                  <a:noFill/>
                </a:ln>
                <a:effectLst/>
              </a:rPr>
              <a:t> la </a:t>
            </a:r>
            <a:r>
              <a:rPr kumimoji="0" lang="en-US" altLang="es-MX" sz="1400" b="0" i="0" u="none" strike="noStrike" cap="none" normalizeH="0" baseline="0" dirty="0" err="1">
                <a:ln>
                  <a:noFill/>
                </a:ln>
                <a:effectLst/>
              </a:rPr>
              <a:t>función</a:t>
            </a:r>
            <a:r>
              <a:rPr kumimoji="0" lang="en-US" altLang="es-MX" sz="1400" b="0" i="0" u="none" strike="noStrike" cap="none" normalizeH="0" baseline="0" dirty="0">
                <a:ln>
                  <a:noFill/>
                </a:ln>
                <a:effectLst/>
              </a:rPr>
              <a:t> </a:t>
            </a:r>
            <a:r>
              <a:rPr kumimoji="0" lang="en-US" altLang="es-MX" sz="1400" b="1" i="0" u="none" strike="noStrike" cap="none" normalizeH="0" baseline="0" dirty="0">
                <a:ln>
                  <a:noFill/>
                </a:ln>
                <a:effectLst/>
              </a:rPr>
              <a:t>range()</a:t>
            </a:r>
            <a:r>
              <a:rPr kumimoji="0" lang="en-US" altLang="es-MX" sz="1400" b="0" i="0" u="none" strike="noStrike" cap="none" normalizeH="0" baseline="0" dirty="0">
                <a:ln>
                  <a:noFill/>
                </a:ln>
                <a:effectLst/>
              </a:rPr>
              <a:t> y un </a:t>
            </a:r>
            <a:r>
              <a:rPr kumimoji="0" lang="en-US" altLang="es-MX" sz="1400" b="1" i="0" u="none" strike="noStrike" cap="none" normalizeH="0" baseline="0" dirty="0">
                <a:ln>
                  <a:noFill/>
                </a:ln>
                <a:effectLst/>
              </a:rPr>
              <a:t>loop </a:t>
            </a:r>
            <a:r>
              <a:rPr kumimoji="0" lang="en-US" altLang="es-MX" sz="1400" b="0" i="0" u="none" strike="noStrike" cap="none" normalizeH="0" baseline="0" dirty="0">
                <a:ln>
                  <a:noFill/>
                </a:ln>
                <a:effectLst/>
              </a:rPr>
              <a:t>para </a:t>
            </a:r>
            <a:r>
              <a:rPr kumimoji="0" lang="en-US" altLang="es-MX" sz="1400" b="0" i="0" u="none" strike="noStrike" cap="none" normalizeH="0" baseline="0" dirty="0" err="1">
                <a:ln>
                  <a:noFill/>
                </a:ln>
                <a:effectLst/>
              </a:rPr>
              <a:t>sumar</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cuadrados</a:t>
            </a:r>
            <a:r>
              <a:rPr kumimoji="0" lang="en-US" altLang="es-MX" sz="1400" b="0" i="0" u="none" strike="noStrike" cap="none" normalizeH="0" baseline="0" dirty="0">
                <a:ln>
                  <a:noFill/>
                </a:ln>
                <a:effectLst/>
              </a:rPr>
              <a:t> de </a:t>
            </a:r>
            <a:r>
              <a:rPr kumimoji="0" lang="en-US" altLang="es-MX" sz="1400" b="0" i="0" u="none" strike="noStrike" cap="none" normalizeH="0" baseline="0" dirty="0" err="1">
                <a:ln>
                  <a:noFill/>
                </a:ln>
                <a:effectLst/>
              </a:rPr>
              <a:t>todos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los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números</a:t>
            </a:r>
            <a:r>
              <a:rPr kumimoji="0" lang="en-US" altLang="es-MX" sz="1400" b="0" i="0" u="none" strike="noStrike" cap="none" normalizeH="0" baseline="0" dirty="0">
                <a:ln>
                  <a:noFill/>
                </a:ln>
                <a:effectLst/>
              </a:rPr>
              <a:t> del 1 al 15 (</a:t>
            </a:r>
            <a:r>
              <a:rPr kumimoji="0" lang="en-US" altLang="es-MX" sz="1400" b="0" i="1" u="none" strike="noStrike" cap="none" normalizeH="0" baseline="0" dirty="0">
                <a:ln>
                  <a:noFill/>
                </a:ln>
                <a:effectLst/>
              </a:rPr>
              <a:t>inclusive</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Almacena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el</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resultado</a:t>
            </a:r>
            <a:r>
              <a:rPr kumimoji="0" lang="en-US" altLang="es-MX" sz="1400" b="0" i="0" u="none" strike="noStrike" cap="none" normalizeH="0" baseline="0" dirty="0">
                <a:ln>
                  <a:noFill/>
                </a:ln>
                <a:effectLst/>
              </a:rPr>
              <a:t> en una variable </a:t>
            </a:r>
            <a:r>
              <a:rPr kumimoji="0" lang="en-US" altLang="es-MX" sz="1400" b="0" i="0" u="none" strike="noStrike" cap="none" normalizeH="0" baseline="0" dirty="0" err="1">
                <a:ln>
                  <a:noFill/>
                </a:ln>
                <a:effectLst/>
              </a:rPr>
              <a:t>llamada</a:t>
            </a:r>
            <a:r>
              <a:rPr kumimoji="0" lang="en-US" altLang="es-MX" sz="1400" b="0" i="0" u="none" strike="noStrike" cap="none" normalizeH="0" baseline="0" dirty="0">
                <a:ln>
                  <a:noFill/>
                </a:ln>
                <a:effectLst/>
              </a:rPr>
              <a:t> </a:t>
            </a:r>
            <a:r>
              <a:rPr kumimoji="0" lang="en-US" altLang="es-MX" sz="1400" b="1" i="0" u="none" strike="noStrike" cap="none" normalizeH="0" baseline="0" dirty="0" err="1">
                <a:ln>
                  <a:noFill/>
                </a:ln>
                <a:effectLst/>
              </a:rPr>
              <a:t>suma_cuadrados</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rPr>
              <a:t>Para </a:t>
            </a:r>
            <a:r>
              <a:rPr kumimoji="0" lang="en-US" altLang="es-MX" sz="1400" b="0" i="0" u="none" strike="noStrike" cap="none" normalizeH="0" baseline="0" dirty="0" err="1">
                <a:ln>
                  <a:noFill/>
                </a:ln>
                <a:effectLst/>
              </a:rPr>
              <a:t>ello</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1" i="0" u="none" strike="noStrike" cap="none" normalizeH="0" baseline="0" dirty="0" err="1">
                <a:ln>
                  <a:noFill/>
                </a:ln>
                <a:effectLst/>
              </a:rPr>
              <a:t>Crea</a:t>
            </a:r>
            <a:r>
              <a:rPr kumimoji="0" lang="en-US" altLang="es-MX" sz="1400" b="1" i="0" u="none" strike="noStrike" cap="none" normalizeH="0" baseline="0" dirty="0">
                <a:ln>
                  <a:noFill/>
                </a:ln>
                <a:effectLst/>
              </a:rPr>
              <a:t> un </a:t>
            </a:r>
            <a:r>
              <a:rPr kumimoji="0" lang="en-US" altLang="es-MX" sz="1400" b="1" i="0" u="none" strike="noStrike" cap="none" normalizeH="0" baseline="0" dirty="0" err="1">
                <a:ln>
                  <a:noFill/>
                </a:ln>
                <a:effectLst/>
              </a:rPr>
              <a:t>rango</a:t>
            </a:r>
            <a:r>
              <a:rPr kumimoji="0" lang="en-US" altLang="es-MX" sz="1400" b="1" i="0" u="none" strike="noStrike" cap="none" normalizeH="0" baseline="0" dirty="0">
                <a:ln>
                  <a:noFill/>
                </a:ln>
                <a:effectLst/>
              </a:rPr>
              <a:t> de </a:t>
            </a:r>
            <a:r>
              <a:rPr kumimoji="0" lang="en-US" altLang="es-MX" sz="1400" b="1" i="0" u="none" strike="noStrike" cap="none" normalizeH="0" baseline="0" dirty="0" err="1">
                <a:ln>
                  <a:noFill/>
                </a:ln>
                <a:effectLst/>
              </a:rPr>
              <a:t>valores</a:t>
            </a:r>
            <a:r>
              <a:rPr kumimoji="0" lang="en-US" altLang="es-MX" sz="1400" b="0" i="0" u="none" strike="noStrike" cap="none" normalizeH="0" baseline="0" dirty="0">
                <a:ln>
                  <a:noFill/>
                </a:ln>
                <a:effectLst/>
              </a:rPr>
              <a:t> que </a:t>
            </a:r>
            <a:r>
              <a:rPr kumimoji="0" lang="en-US" altLang="es-MX" sz="1400" b="0" i="0" u="none" strike="noStrike" cap="none" normalizeH="0" baseline="0" dirty="0" err="1">
                <a:ln>
                  <a:noFill/>
                </a:ln>
                <a:effectLst/>
              </a:rPr>
              <a:t>puedas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recorrer</a:t>
            </a:r>
            <a:r>
              <a:rPr kumimoji="0" lang="en-US" altLang="es-MX" sz="1400" b="0" i="0" u="none" strike="noStrike" cap="none" normalizeH="0" baseline="0" dirty="0">
                <a:ln>
                  <a:noFill/>
                </a:ln>
                <a:effectLst/>
              </a:rPr>
              <a:t> en un loop</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rPr>
              <a:t>Para </a:t>
            </a:r>
            <a:r>
              <a:rPr kumimoji="0" lang="en-US" altLang="es-MX" sz="1400" b="0" i="0" u="none" strike="noStrike" cap="none" normalizeH="0" baseline="0" dirty="0" err="1">
                <a:ln>
                  <a:noFill/>
                </a:ln>
                <a:effectLst/>
              </a:rPr>
              <a:t>cada</a:t>
            </a:r>
            <a:r>
              <a:rPr kumimoji="0" lang="en-US" altLang="es-MX" sz="1400" b="0" i="0" u="none" strike="noStrike" cap="none" normalizeH="0" baseline="0" dirty="0">
                <a:ln>
                  <a:noFill/>
                </a:ln>
                <a:effectLst/>
              </a:rPr>
              <a:t> uno de </a:t>
            </a:r>
            <a:r>
              <a:rPr kumimoji="0" lang="en-US" altLang="es-MX" sz="1400" b="0" i="0" u="none" strike="noStrike" cap="none" normalizeH="0" baseline="0" dirty="0" err="1">
                <a:ln>
                  <a:noFill/>
                </a:ln>
                <a:effectLst/>
              </a:rPr>
              <a:t>estos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valores</a:t>
            </a:r>
            <a:r>
              <a:rPr kumimoji="0" lang="en-US" altLang="es-MX" sz="1400" b="0" i="0" u="none" strike="noStrike" cap="none" normalizeH="0" baseline="0" dirty="0">
                <a:ln>
                  <a:noFill/>
                </a:ln>
                <a:effectLst/>
              </a:rPr>
              <a:t>, </a:t>
            </a:r>
            <a:r>
              <a:rPr kumimoji="0" lang="en-US" altLang="es-MX" sz="1400" b="1" i="0" u="none" strike="noStrike" cap="none" normalizeH="0" baseline="0" dirty="0" err="1">
                <a:ln>
                  <a:noFill/>
                </a:ln>
                <a:effectLst/>
              </a:rPr>
              <a:t>calcula</a:t>
            </a:r>
            <a:r>
              <a:rPr kumimoji="0" lang="en-US" altLang="es-MX" sz="1400" b="1" i="0" u="none" strike="noStrike" cap="none" normalizeH="0" baseline="0" dirty="0">
                <a:ln>
                  <a:noFill/>
                </a:ln>
                <a:effectLst/>
              </a:rPr>
              <a:t> </a:t>
            </a:r>
            <a:r>
              <a:rPr kumimoji="0" lang="en-US" altLang="es-MX" sz="1400" b="1" i="0" u="none" strike="noStrike" cap="none" normalizeH="0" baseline="0" dirty="0" err="1">
                <a:ln>
                  <a:noFill/>
                </a:ln>
                <a:effectLst/>
              </a:rPr>
              <a:t>su</a:t>
            </a:r>
            <a:r>
              <a:rPr kumimoji="0" lang="en-US" altLang="es-MX" sz="1400" b="1" i="0" u="none" strike="noStrike" cap="none" normalizeH="0" baseline="0" dirty="0">
                <a:ln>
                  <a:noFill/>
                </a:ln>
                <a:effectLst/>
              </a:rPr>
              <a:t> valor al </a:t>
            </a:r>
            <a:r>
              <a:rPr kumimoji="0" lang="en-US" altLang="es-MX" sz="1400" b="1" i="0" u="none" strike="noStrike" cap="none" normalizeH="0" baseline="0" dirty="0" err="1">
                <a:ln>
                  <a:noFill/>
                </a:ln>
                <a:effectLst/>
              </a:rPr>
              <a:t>cuadrado</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potencia</a:t>
            </a:r>
            <a:r>
              <a:rPr kumimoji="0" lang="en-US" altLang="es-MX" sz="1400" b="0" i="0" u="none" strike="noStrike" cap="none" normalizeH="0" baseline="0" dirty="0">
                <a:ln>
                  <a:noFill/>
                </a:ln>
                <a:effectLst/>
              </a:rPr>
              <a:t> de 2). </a:t>
            </a:r>
            <a:r>
              <a:rPr kumimoji="0" lang="en-US" altLang="es-MX" sz="1400" b="0" i="0" u="none" strike="noStrike" cap="none" normalizeH="0" baseline="0" dirty="0" err="1">
                <a:ln>
                  <a:noFill/>
                </a:ln>
                <a:effectLst/>
              </a:rPr>
              <a:t>Puede</a:t>
            </a:r>
            <a:r>
              <a:rPr kumimoji="0" lang="en-US" altLang="es-MX" sz="1400" b="0" i="0" u="none" strike="noStrike" cap="none" normalizeH="0" baseline="0" dirty="0">
                <a:ln>
                  <a:noFill/>
                </a:ln>
                <a:effectLst/>
              </a:rPr>
              <a:t> que </a:t>
            </a:r>
            <a:r>
              <a:rPr kumimoji="0" lang="en-US" altLang="es-MX" sz="1400" b="0" i="0" u="none" strike="noStrike" cap="none" normalizeH="0" baseline="0" dirty="0" err="1">
                <a:ln>
                  <a:noFill/>
                </a:ln>
                <a:effectLst/>
              </a:rPr>
              <a:t>necesites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crear</a:t>
            </a:r>
            <a:r>
              <a:rPr kumimoji="0" lang="en-US" altLang="es-MX" sz="1400" b="0" i="0" u="none" strike="noStrike" cap="none" normalizeH="0" baseline="0" dirty="0">
                <a:ln>
                  <a:noFill/>
                </a:ln>
                <a:effectLst/>
              </a:rPr>
              <a:t> variables </a:t>
            </a:r>
            <a:r>
              <a:rPr kumimoji="0" lang="en-US" altLang="es-MX" sz="1400" b="0" i="0" u="none" strike="noStrike" cap="none" normalizeH="0" baseline="0" dirty="0" err="1">
                <a:ln>
                  <a:noFill/>
                </a:ln>
                <a:effectLst/>
              </a:rPr>
              <a:t>intermedias</a:t>
            </a:r>
            <a:r>
              <a:rPr kumimoji="0" lang="en-US" altLang="es-MX" sz="1400" b="0" i="0" u="none" strike="noStrike" cap="none" normalizeH="0" baseline="0" dirty="0">
                <a:ln>
                  <a:noFill/>
                </a:ln>
                <a:effectLst/>
              </a:rPr>
              <a:t> (de </a:t>
            </a:r>
            <a:r>
              <a:rPr kumimoji="0" lang="en-US" altLang="es-MX" sz="1400" b="0" i="0" u="none" strike="noStrike" cap="none" normalizeH="0" baseline="0" dirty="0" err="1">
                <a:ln>
                  <a:noFill/>
                </a:ln>
                <a:effectLst/>
              </a:rPr>
              <a:t>manera</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opcional</a:t>
            </a:r>
            <a:r>
              <a:rPr kumimoji="0" lang="en-US" altLang="es-MX" sz="14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1400" b="1" i="0" u="none" strike="noStrike" cap="none" normalizeH="0" baseline="0" dirty="0">
                <a:ln>
                  <a:noFill/>
                </a:ln>
                <a:effectLst/>
              </a:rPr>
              <a:t>Suma </a:t>
            </a:r>
            <a:r>
              <a:rPr kumimoji="0" lang="en-US" altLang="es-MX" sz="1400" b="1" i="0" u="none" strike="noStrike" cap="none" normalizeH="0" baseline="0" dirty="0" err="1">
                <a:ln>
                  <a:noFill/>
                </a:ln>
                <a:effectLst/>
              </a:rPr>
              <a:t>todos</a:t>
            </a:r>
            <a:r>
              <a:rPr kumimoji="0" lang="en-US" altLang="es-MX" sz="1400" b="1" i="0" u="none" strike="noStrike" cap="none" normalizeH="0" baseline="0" dirty="0">
                <a:ln>
                  <a:noFill/>
                </a:ln>
                <a:effectLst/>
              </a:rPr>
              <a:t> </a:t>
            </a:r>
            <a:r>
              <a:rPr kumimoji="0" lang="en-US" altLang="es-MX" sz="1400" b="1" i="0" u="none" strike="noStrike" cap="none" normalizeH="0" baseline="0" dirty="0" err="1">
                <a:ln>
                  <a:noFill/>
                </a:ln>
                <a:effectLst/>
              </a:rPr>
              <a:t>los</a:t>
            </a:r>
            <a:r>
              <a:rPr kumimoji="0" lang="en-US" altLang="es-MX" sz="1400" b="1" i="0" u="none" strike="noStrike" cap="none" normalizeH="0" baseline="0" dirty="0">
                <a:ln>
                  <a:noFill/>
                </a:ln>
                <a:effectLst/>
              </a:rPr>
              <a:t> </a:t>
            </a:r>
            <a:r>
              <a:rPr kumimoji="0" lang="en-US" altLang="es-MX" sz="1400" b="1" i="0" u="none" strike="noStrike" cap="none" normalizeH="0" baseline="0" dirty="0" err="1">
                <a:ln>
                  <a:noFill/>
                </a:ln>
                <a:effectLst/>
              </a:rPr>
              <a:t>valores</a:t>
            </a:r>
            <a:r>
              <a:rPr kumimoji="0" lang="en-US" altLang="es-MX" sz="1400" b="1" i="0" u="none" strike="noStrike" cap="none" normalizeH="0" baseline="0" dirty="0">
                <a:ln>
                  <a:noFill/>
                </a:ln>
                <a:effectLst/>
              </a:rPr>
              <a:t> al </a:t>
            </a:r>
            <a:r>
              <a:rPr kumimoji="0" lang="en-US" altLang="es-MX" sz="1400" b="1" i="0" u="none" strike="noStrike" cap="none" normalizeH="0" baseline="0" dirty="0" err="1">
                <a:ln>
                  <a:noFill/>
                </a:ln>
                <a:effectLst/>
              </a:rPr>
              <a:t>cuadrado</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obtenidos</a:t>
            </a:r>
            <a:r>
              <a:rPr kumimoji="0" lang="en-US" altLang="es-MX" sz="1400" b="0" i="0" u="none" strike="noStrike" cap="none" normalizeH="0" baseline="0" dirty="0">
                <a:ln>
                  <a:noFill/>
                </a:ln>
                <a:effectLst/>
              </a:rPr>
              <a:t>. </a:t>
            </a:r>
            <a:r>
              <a:rPr kumimoji="0" lang="en-US" altLang="es-MX" sz="1400" b="0" i="0" u="none" strike="noStrike" cap="none" normalizeH="0" baseline="0" dirty="0" err="1">
                <a:ln>
                  <a:noFill/>
                </a:ln>
                <a:effectLst/>
              </a:rPr>
              <a:t>Acumula</a:t>
            </a:r>
            <a:r>
              <a:rPr kumimoji="0" lang="en-US" altLang="es-MX" sz="1400" b="0" i="0" u="none" strike="noStrike" cap="none" normalizeH="0" baseline="0" dirty="0">
                <a:ln>
                  <a:noFill/>
                </a:ln>
                <a:effectLst/>
              </a:rPr>
              <a:t> la </a:t>
            </a:r>
            <a:r>
              <a:rPr kumimoji="0" lang="en-US" altLang="es-MX" sz="1400" b="0" i="0" u="none" strike="noStrike" cap="none" normalizeH="0" baseline="0" dirty="0" err="1">
                <a:ln>
                  <a:noFill/>
                </a:ln>
                <a:effectLst/>
              </a:rPr>
              <a:t>suma</a:t>
            </a:r>
            <a:r>
              <a:rPr kumimoji="0" lang="en-US" altLang="es-MX" sz="1400" b="0" i="0" u="none" strike="noStrike" cap="none" normalizeH="0" baseline="0" dirty="0">
                <a:ln>
                  <a:noFill/>
                </a:ln>
                <a:effectLst/>
              </a:rPr>
              <a:t> en la variable </a:t>
            </a:r>
            <a:r>
              <a:rPr kumimoji="0" lang="en-US" altLang="es-MX" sz="1400" b="1" i="0" u="none" strike="noStrike" cap="none" normalizeH="0" baseline="0" dirty="0" err="1">
                <a:ln>
                  <a:noFill/>
                </a:ln>
                <a:effectLst/>
              </a:rPr>
              <a:t>suma_cuadrados</a:t>
            </a:r>
            <a:endParaRPr kumimoji="0" lang="en-US" altLang="es-MX" sz="14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kumimoji="0" lang="en-US" altLang="es-MX" sz="1400" b="1"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lang="en-US" sz="1400" dirty="0"/>
          </a:p>
        </p:txBody>
      </p:sp>
      <p:sp>
        <p:nvSpPr>
          <p:cNvPr id="5" name="Marcador de número de diapositiva 4">
            <a:extLst>
              <a:ext uri="{FF2B5EF4-FFF2-40B4-BE49-F238E27FC236}">
                <a16:creationId xmlns:a16="http://schemas.microsoft.com/office/drawing/2014/main" id="{CEC6F812-789E-2CBD-8977-E7AFA500001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90</a:t>
            </a:fld>
            <a:endParaRPr lang="en-US" sz="1100">
              <a:solidFill>
                <a:schemeClr val="tx1">
                  <a:lumMod val="50000"/>
                  <a:lumOff val="50000"/>
                </a:schemeClr>
              </a:solidFill>
            </a:endParaRPr>
          </a:p>
        </p:txBody>
      </p:sp>
      <p:sp>
        <p:nvSpPr>
          <p:cNvPr id="10" name="Rectangle 3">
            <a:extLst>
              <a:ext uri="{FF2B5EF4-FFF2-40B4-BE49-F238E27FC236}">
                <a16:creationId xmlns:a16="http://schemas.microsoft.com/office/drawing/2014/main" id="{F82FB95C-C5BF-C6FC-ACD1-CE11429AFEAB}"/>
              </a:ext>
            </a:extLst>
          </p:cNvPr>
          <p:cNvSpPr>
            <a:spLocks noChangeArrowheads="1"/>
          </p:cNvSpPr>
          <p:nvPr/>
        </p:nvSpPr>
        <p:spPr bwMode="auto">
          <a:xfrm>
            <a:off x="-997974" y="114785"/>
            <a:ext cx="6091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1000" b="0" i="0" u="none" strike="noStrike" cap="none" normalizeH="0" baseline="0" dirty="0">
                <a:ln>
                  <a:noFill/>
                </a:ln>
                <a:solidFill>
                  <a:srgbClr val="1C1D1F"/>
                </a:solidFill>
                <a:effectLst/>
                <a:latin typeface="udemy sans"/>
              </a:rPr>
              <a:t>.</a:t>
            </a:r>
            <a:r>
              <a:rPr kumimoji="0" lang="es-MX" altLang="es-MX" sz="800" b="0" i="0" u="none" strike="noStrike" cap="none" normalizeH="0" baseline="0" dirty="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613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5F2CA144-7058-15FF-C027-3C69F3836002}"/>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CEC6F812-789E-2CBD-8977-E7AFA500001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91</a:t>
            </a:fld>
            <a:endParaRPr lang="en-US" sz="1100">
              <a:solidFill>
                <a:schemeClr val="tx1">
                  <a:lumMod val="50000"/>
                  <a:lumOff val="50000"/>
                </a:schemeClr>
              </a:solidFill>
            </a:endParaRPr>
          </a:p>
        </p:txBody>
      </p:sp>
      <p:sp>
        <p:nvSpPr>
          <p:cNvPr id="10" name="Rectangle 3">
            <a:extLst>
              <a:ext uri="{FF2B5EF4-FFF2-40B4-BE49-F238E27FC236}">
                <a16:creationId xmlns:a16="http://schemas.microsoft.com/office/drawing/2014/main" id="{F82FB95C-C5BF-C6FC-ACD1-CE11429AFEAB}"/>
              </a:ext>
            </a:extLst>
          </p:cNvPr>
          <p:cNvSpPr>
            <a:spLocks noChangeArrowheads="1"/>
          </p:cNvSpPr>
          <p:nvPr/>
        </p:nvSpPr>
        <p:spPr bwMode="auto">
          <a:xfrm>
            <a:off x="-997974" y="114785"/>
            <a:ext cx="6091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1000" b="0" i="0" u="none" strike="noStrike" cap="none" normalizeH="0" baseline="0" dirty="0">
                <a:ln>
                  <a:noFill/>
                </a:ln>
                <a:solidFill>
                  <a:srgbClr val="1C1D1F"/>
                </a:solidFill>
                <a:effectLst/>
                <a:latin typeface="udemy sans"/>
              </a:rPr>
              <a:t>.</a:t>
            </a:r>
            <a:r>
              <a:rPr kumimoji="0" lang="es-MX" altLang="es-MX" sz="800" b="0" i="0" u="none" strike="noStrike" cap="none" normalizeH="0" baseline="0" dirty="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3" name="Título 1">
            <a:extLst>
              <a:ext uri="{FF2B5EF4-FFF2-40B4-BE49-F238E27FC236}">
                <a16:creationId xmlns:a16="http://schemas.microsoft.com/office/drawing/2014/main" id="{C22EBA5E-DCAB-F5F4-0D1C-4C48886134C6}"/>
              </a:ext>
            </a:extLst>
          </p:cNvPr>
          <p:cNvSpPr>
            <a:spLocks noGrp="1"/>
          </p:cNvSpPr>
          <p:nvPr>
            <p:ph type="title"/>
          </p:nvPr>
        </p:nvSpPr>
        <p:spPr>
          <a:xfrm>
            <a:off x="838200" y="365125"/>
            <a:ext cx="10515600" cy="1325563"/>
          </a:xfrm>
        </p:spPr>
        <p:txBody>
          <a:bodyPr/>
          <a:lstStyle/>
          <a:p>
            <a:r>
              <a:rPr lang="es-MX" dirty="0">
                <a:solidFill>
                  <a:schemeClr val="bg1"/>
                </a:solidFill>
              </a:rPr>
              <a:t>Función </a:t>
            </a:r>
            <a:r>
              <a:rPr lang="es-MX" dirty="0" err="1">
                <a:solidFill>
                  <a:schemeClr val="bg1"/>
                </a:solidFill>
              </a:rPr>
              <a:t>enumerate</a:t>
            </a:r>
            <a:r>
              <a:rPr lang="es-MX" dirty="0">
                <a:solidFill>
                  <a:schemeClr val="bg1"/>
                </a:solidFill>
              </a:rPr>
              <a:t>( )</a:t>
            </a:r>
          </a:p>
        </p:txBody>
      </p:sp>
      <p:sp>
        <p:nvSpPr>
          <p:cNvPr id="6" name="Marcador de contenido 2">
            <a:extLst>
              <a:ext uri="{FF2B5EF4-FFF2-40B4-BE49-F238E27FC236}">
                <a16:creationId xmlns:a16="http://schemas.microsoft.com/office/drawing/2014/main" id="{EF032B68-BBAB-D11A-46C0-045AB0D0EA68}"/>
              </a:ext>
            </a:extLst>
          </p:cNvPr>
          <p:cNvSpPr>
            <a:spLocks noGrp="1"/>
          </p:cNvSpPr>
          <p:nvPr>
            <p:ph idx="1"/>
          </p:nvPr>
        </p:nvSpPr>
        <p:spPr>
          <a:xfrm>
            <a:off x="838200" y="1825625"/>
            <a:ext cx="10515600" cy="4351338"/>
          </a:xfrm>
        </p:spPr>
        <p:txBody>
          <a:bodyPr/>
          <a:lstStyle/>
          <a:p>
            <a:pPr marL="0" indent="0">
              <a:buNone/>
            </a:pPr>
            <a:r>
              <a:rPr lang="es-MX" dirty="0"/>
              <a:t>La función </a:t>
            </a:r>
            <a:r>
              <a:rPr lang="es-MX" dirty="0" err="1"/>
              <a:t>enumerate</a:t>
            </a:r>
            <a:r>
              <a:rPr lang="es-MX" dirty="0"/>
              <a:t>( ) nos facilita llevar la cuenta de las iteraciones, a través de un contador de índices de un iterable, que se puede utilizar de manera directa en un </a:t>
            </a:r>
            <a:r>
              <a:rPr lang="es-MX" dirty="0" err="1"/>
              <a:t>loop</a:t>
            </a:r>
            <a:r>
              <a:rPr lang="es-MX" dirty="0"/>
              <a:t>, o convertirse en una lista de tuplas con el método </a:t>
            </a:r>
            <a:r>
              <a:rPr lang="es-MX" dirty="0" err="1"/>
              <a:t>list</a:t>
            </a:r>
            <a:r>
              <a:rPr lang="es-MX" dirty="0"/>
              <a:t>( )</a:t>
            </a:r>
          </a:p>
          <a:p>
            <a:pPr marL="0" indent="0">
              <a:buNone/>
            </a:pPr>
            <a:r>
              <a:rPr lang="es-MX" dirty="0"/>
              <a:t>Cualquier objeto que pueda ser iterado</a:t>
            </a:r>
          </a:p>
          <a:p>
            <a:pPr marL="0" indent="0">
              <a:buNone/>
            </a:pPr>
            <a:endParaRPr lang="es-MX" dirty="0"/>
          </a:p>
          <a:p>
            <a:pPr marL="0" indent="0">
              <a:buNone/>
            </a:pPr>
            <a:r>
              <a:rPr lang="es-MX" dirty="0"/>
              <a:t>                                           </a:t>
            </a:r>
            <a:r>
              <a:rPr lang="es-MX" dirty="0" err="1"/>
              <a:t>enumerate</a:t>
            </a:r>
            <a:r>
              <a:rPr lang="es-MX" dirty="0"/>
              <a:t>(iterable, inicio)</a:t>
            </a:r>
          </a:p>
          <a:p>
            <a:pPr marL="0" indent="0">
              <a:buNone/>
            </a:pPr>
            <a:endParaRPr lang="es-MX" dirty="0"/>
          </a:p>
          <a:p>
            <a:pPr marL="0" indent="0">
              <a:buNone/>
            </a:pPr>
            <a:r>
              <a:rPr lang="es-MX" dirty="0"/>
              <a:t>Valor [</a:t>
            </a:r>
            <a:r>
              <a:rPr lang="es-MX" dirty="0" err="1"/>
              <a:t>int</a:t>
            </a:r>
            <a:r>
              <a:rPr lang="es-MX" dirty="0"/>
              <a:t>] de inicio del índice (por defecto iniciado en 0)</a:t>
            </a:r>
          </a:p>
        </p:txBody>
      </p:sp>
      <p:grpSp>
        <p:nvGrpSpPr>
          <p:cNvPr id="7" name="Grupo 6">
            <a:extLst>
              <a:ext uri="{FF2B5EF4-FFF2-40B4-BE49-F238E27FC236}">
                <a16:creationId xmlns:a16="http://schemas.microsoft.com/office/drawing/2014/main" id="{0276DAB5-7BA9-2FAD-554F-7ADF5D985EFF}"/>
              </a:ext>
            </a:extLst>
          </p:cNvPr>
          <p:cNvGrpSpPr/>
          <p:nvPr/>
        </p:nvGrpSpPr>
        <p:grpSpPr>
          <a:xfrm>
            <a:off x="6864924" y="3599180"/>
            <a:ext cx="1079640" cy="669960"/>
            <a:chOff x="6864924" y="3599180"/>
            <a:chExt cx="1079640" cy="669960"/>
          </a:xfrm>
        </p:grpSpPr>
        <mc:AlternateContent xmlns:mc="http://schemas.openxmlformats.org/markup-compatibility/2006" xmlns:p14="http://schemas.microsoft.com/office/powerpoint/2010/main">
          <mc:Choice Requires="p14">
            <p:contentPart p14:bwMode="auto" r:id="rId2">
              <p14:nvContentPartPr>
                <p14:cNvPr id="9" name="Entrada de lápiz 8">
                  <a:extLst>
                    <a:ext uri="{FF2B5EF4-FFF2-40B4-BE49-F238E27FC236}">
                      <a16:creationId xmlns:a16="http://schemas.microsoft.com/office/drawing/2014/main" id="{29828E2C-E42B-2E93-2AD6-80E70AF0FA8A}"/>
                    </a:ext>
                  </a:extLst>
                </p14:cNvPr>
                <p14:cNvContentPartPr/>
                <p14:nvPr/>
              </p14:nvContentPartPr>
              <p14:xfrm>
                <a:off x="6864924" y="3599180"/>
                <a:ext cx="415080" cy="336960"/>
              </p14:xfrm>
            </p:contentPart>
          </mc:Choice>
          <mc:Fallback xmlns="">
            <p:pic>
              <p:nvPicPr>
                <p:cNvPr id="9" name="Entrada de lápiz 8">
                  <a:extLst>
                    <a:ext uri="{FF2B5EF4-FFF2-40B4-BE49-F238E27FC236}">
                      <a16:creationId xmlns:a16="http://schemas.microsoft.com/office/drawing/2014/main" id="{29828E2C-E42B-2E93-2AD6-80E70AF0FA8A}"/>
                    </a:ext>
                  </a:extLst>
                </p:cNvPr>
                <p:cNvPicPr/>
                <p:nvPr/>
              </p:nvPicPr>
              <p:blipFill>
                <a:blip r:embed="rId3"/>
                <a:stretch>
                  <a:fillRect/>
                </a:stretch>
              </p:blipFill>
              <p:spPr>
                <a:xfrm>
                  <a:off x="6856284" y="3590540"/>
                  <a:ext cx="4327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Entrada de lápiz 10">
                  <a:extLst>
                    <a:ext uri="{FF2B5EF4-FFF2-40B4-BE49-F238E27FC236}">
                      <a16:creationId xmlns:a16="http://schemas.microsoft.com/office/drawing/2014/main" id="{BCED20BD-F294-8734-1D45-ECA27637F19B}"/>
                    </a:ext>
                  </a:extLst>
                </p14:cNvPr>
                <p14:cNvContentPartPr/>
                <p14:nvPr/>
              </p14:nvContentPartPr>
              <p14:xfrm>
                <a:off x="6896964" y="3637700"/>
                <a:ext cx="1047600" cy="631440"/>
              </p14:xfrm>
            </p:contentPart>
          </mc:Choice>
          <mc:Fallback xmlns="">
            <p:pic>
              <p:nvPicPr>
                <p:cNvPr id="11" name="Entrada de lápiz 10">
                  <a:extLst>
                    <a:ext uri="{FF2B5EF4-FFF2-40B4-BE49-F238E27FC236}">
                      <a16:creationId xmlns:a16="http://schemas.microsoft.com/office/drawing/2014/main" id="{BCED20BD-F294-8734-1D45-ECA27637F19B}"/>
                    </a:ext>
                  </a:extLst>
                </p:cNvPr>
                <p:cNvPicPr/>
                <p:nvPr/>
              </p:nvPicPr>
              <p:blipFill>
                <a:blip r:embed="rId5"/>
                <a:stretch>
                  <a:fillRect/>
                </a:stretch>
              </p:blipFill>
              <p:spPr>
                <a:xfrm>
                  <a:off x="6887964" y="3629060"/>
                  <a:ext cx="1065240" cy="649080"/>
                </a:xfrm>
                <a:prstGeom prst="rect">
                  <a:avLst/>
                </a:prstGeom>
              </p:spPr>
            </p:pic>
          </mc:Fallback>
        </mc:AlternateContent>
      </p:grpSp>
      <p:grpSp>
        <p:nvGrpSpPr>
          <p:cNvPr id="12" name="Grupo 11">
            <a:extLst>
              <a:ext uri="{FF2B5EF4-FFF2-40B4-BE49-F238E27FC236}">
                <a16:creationId xmlns:a16="http://schemas.microsoft.com/office/drawing/2014/main" id="{44F17D52-F4BA-367B-419A-D77AC573212A}"/>
              </a:ext>
            </a:extLst>
          </p:cNvPr>
          <p:cNvGrpSpPr/>
          <p:nvPr/>
        </p:nvGrpSpPr>
        <p:grpSpPr>
          <a:xfrm>
            <a:off x="7683924" y="4982300"/>
            <a:ext cx="379800" cy="551160"/>
            <a:chOff x="7683924" y="4982300"/>
            <a:chExt cx="379800" cy="551160"/>
          </a:xfrm>
        </p:grpSpPr>
        <mc:AlternateContent xmlns:mc="http://schemas.openxmlformats.org/markup-compatibility/2006" xmlns:p14="http://schemas.microsoft.com/office/powerpoint/2010/main">
          <mc:Choice Requires="p14">
            <p:contentPart p14:bwMode="auto" r:id="rId6">
              <p14:nvContentPartPr>
                <p14:cNvPr id="13" name="Entrada de lápiz 12">
                  <a:extLst>
                    <a:ext uri="{FF2B5EF4-FFF2-40B4-BE49-F238E27FC236}">
                      <a16:creationId xmlns:a16="http://schemas.microsoft.com/office/drawing/2014/main" id="{E0CD8285-A4CD-A490-00D7-8EBF0DFCAB7D}"/>
                    </a:ext>
                  </a:extLst>
                </p14:cNvPr>
                <p14:cNvContentPartPr/>
                <p14:nvPr/>
              </p14:nvContentPartPr>
              <p14:xfrm>
                <a:off x="7791924" y="4982300"/>
                <a:ext cx="271800" cy="390240"/>
              </p14:xfrm>
            </p:contentPart>
          </mc:Choice>
          <mc:Fallback xmlns="">
            <p:pic>
              <p:nvPicPr>
                <p:cNvPr id="13" name="Entrada de lápiz 12">
                  <a:extLst>
                    <a:ext uri="{FF2B5EF4-FFF2-40B4-BE49-F238E27FC236}">
                      <a16:creationId xmlns:a16="http://schemas.microsoft.com/office/drawing/2014/main" id="{E0CD8285-A4CD-A490-00D7-8EBF0DFCAB7D}"/>
                    </a:ext>
                  </a:extLst>
                </p:cNvPr>
                <p:cNvPicPr/>
                <p:nvPr/>
              </p:nvPicPr>
              <p:blipFill>
                <a:blip r:embed="rId7"/>
                <a:stretch>
                  <a:fillRect/>
                </a:stretch>
              </p:blipFill>
              <p:spPr>
                <a:xfrm>
                  <a:off x="7782924" y="4973660"/>
                  <a:ext cx="289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Entrada de lápiz 13">
                  <a:extLst>
                    <a:ext uri="{FF2B5EF4-FFF2-40B4-BE49-F238E27FC236}">
                      <a16:creationId xmlns:a16="http://schemas.microsoft.com/office/drawing/2014/main" id="{E4648053-B41F-F504-CE9C-131B73B86C3B}"/>
                    </a:ext>
                  </a:extLst>
                </p14:cNvPr>
                <p14:cNvContentPartPr/>
                <p14:nvPr/>
              </p14:nvContentPartPr>
              <p14:xfrm>
                <a:off x="7683924" y="5301620"/>
                <a:ext cx="340560" cy="231840"/>
              </p14:xfrm>
            </p:contentPart>
          </mc:Choice>
          <mc:Fallback xmlns="">
            <p:pic>
              <p:nvPicPr>
                <p:cNvPr id="14" name="Entrada de lápiz 13">
                  <a:extLst>
                    <a:ext uri="{FF2B5EF4-FFF2-40B4-BE49-F238E27FC236}">
                      <a16:creationId xmlns:a16="http://schemas.microsoft.com/office/drawing/2014/main" id="{E4648053-B41F-F504-CE9C-131B73B86C3B}"/>
                    </a:ext>
                  </a:extLst>
                </p:cNvPr>
                <p:cNvPicPr/>
                <p:nvPr/>
              </p:nvPicPr>
              <p:blipFill>
                <a:blip r:embed="rId9"/>
                <a:stretch>
                  <a:fillRect/>
                </a:stretch>
              </p:blipFill>
              <p:spPr>
                <a:xfrm>
                  <a:off x="7674924" y="5292620"/>
                  <a:ext cx="358200" cy="249480"/>
                </a:xfrm>
                <a:prstGeom prst="rect">
                  <a:avLst/>
                </a:prstGeom>
              </p:spPr>
            </p:pic>
          </mc:Fallback>
        </mc:AlternateContent>
      </p:grpSp>
    </p:spTree>
    <p:extLst>
      <p:ext uri="{BB962C8B-B14F-4D97-AF65-F5344CB8AC3E}">
        <p14:creationId xmlns:p14="http://schemas.microsoft.com/office/powerpoint/2010/main" val="2976760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5F2CA144-7058-15FF-C027-3C69F3836002}"/>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CEC6F812-789E-2CBD-8977-E7AFA500001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92</a:t>
            </a:fld>
            <a:endParaRPr lang="en-US" sz="1100">
              <a:solidFill>
                <a:schemeClr val="tx1">
                  <a:lumMod val="50000"/>
                  <a:lumOff val="50000"/>
                </a:schemeClr>
              </a:solidFill>
            </a:endParaRPr>
          </a:p>
        </p:txBody>
      </p:sp>
      <p:sp>
        <p:nvSpPr>
          <p:cNvPr id="10" name="Rectangle 3">
            <a:extLst>
              <a:ext uri="{FF2B5EF4-FFF2-40B4-BE49-F238E27FC236}">
                <a16:creationId xmlns:a16="http://schemas.microsoft.com/office/drawing/2014/main" id="{F82FB95C-C5BF-C6FC-ACD1-CE11429AFEAB}"/>
              </a:ext>
            </a:extLst>
          </p:cNvPr>
          <p:cNvSpPr>
            <a:spLocks noChangeArrowheads="1"/>
          </p:cNvSpPr>
          <p:nvPr/>
        </p:nvSpPr>
        <p:spPr bwMode="auto">
          <a:xfrm>
            <a:off x="-997974" y="114785"/>
            <a:ext cx="6091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1000" b="0" i="0" u="none" strike="noStrike" cap="none" normalizeH="0" baseline="0" dirty="0">
                <a:ln>
                  <a:noFill/>
                </a:ln>
                <a:solidFill>
                  <a:srgbClr val="1C1D1F"/>
                </a:solidFill>
                <a:effectLst/>
                <a:latin typeface="udemy sans"/>
              </a:rPr>
              <a:t>.</a:t>
            </a:r>
            <a:r>
              <a:rPr kumimoji="0" lang="es-MX" altLang="es-MX" sz="800" b="0" i="0" u="none" strike="noStrike" cap="none" normalizeH="0" baseline="0" dirty="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9" name="Marcador de contenido 2">
            <a:extLst>
              <a:ext uri="{FF2B5EF4-FFF2-40B4-BE49-F238E27FC236}">
                <a16:creationId xmlns:a16="http://schemas.microsoft.com/office/drawing/2014/main" id="{06AF623C-A02B-89B0-002D-AA63B845B4CC}"/>
              </a:ext>
            </a:extLst>
          </p:cNvPr>
          <p:cNvSpPr>
            <a:spLocks noGrp="1"/>
          </p:cNvSpPr>
          <p:nvPr>
            <p:ph idx="1"/>
          </p:nvPr>
        </p:nvSpPr>
        <p:spPr>
          <a:xfrm>
            <a:off x="838198" y="2458565"/>
            <a:ext cx="10515600" cy="3538301"/>
          </a:xfrm>
        </p:spPr>
        <p:txBody>
          <a:bodyPr/>
          <a:lstStyle/>
          <a:p>
            <a:pPr marL="0" indent="0">
              <a:buNone/>
            </a:pPr>
            <a:r>
              <a:rPr lang="es-MX" dirty="0" err="1"/>
              <a:t>print</a:t>
            </a:r>
            <a:r>
              <a:rPr lang="es-MX" dirty="0"/>
              <a:t>(</a:t>
            </a:r>
            <a:r>
              <a:rPr lang="es-MX" dirty="0" err="1"/>
              <a:t>list</a:t>
            </a:r>
            <a:r>
              <a:rPr lang="es-MX" dirty="0"/>
              <a:t>(</a:t>
            </a:r>
            <a:r>
              <a:rPr lang="es-MX" dirty="0" err="1"/>
              <a:t>enumerate</a:t>
            </a:r>
            <a:r>
              <a:rPr lang="es-MX" dirty="0"/>
              <a:t>("Hola")))   </a:t>
            </a:r>
            <a:r>
              <a:rPr lang="es-MX" b="1" dirty="0"/>
              <a:t>[(0, 'H'), (1, 'o'), (2, 'l'), (3, 'a')] </a:t>
            </a:r>
            <a:endParaRPr lang="it-IT" dirty="0"/>
          </a:p>
          <a:p>
            <a:pPr marL="0" indent="0">
              <a:buNone/>
            </a:pPr>
            <a:endParaRPr lang="it-IT" dirty="0"/>
          </a:p>
          <a:p>
            <a:pPr marL="0" indent="0">
              <a:buNone/>
            </a:pPr>
            <a:r>
              <a:rPr lang="it-IT" dirty="0"/>
              <a:t>for indice, numero in enumerate([5.55, 6, 7.50]): </a:t>
            </a:r>
          </a:p>
          <a:p>
            <a:pPr marL="0" indent="0">
              <a:buNone/>
            </a:pPr>
            <a:r>
              <a:rPr lang="it-IT" dirty="0"/>
              <a:t>print(indice, numero) </a:t>
            </a:r>
          </a:p>
          <a:p>
            <a:pPr marL="0" indent="0">
              <a:buNone/>
            </a:pPr>
            <a:r>
              <a:rPr lang="it-IT" dirty="0"/>
              <a:t>&gt;&gt; 0 5.55 &gt;&gt; 1 6 &gt;&gt; 2 7.5</a:t>
            </a:r>
            <a:endParaRPr lang="es-MX" dirty="0"/>
          </a:p>
        </p:txBody>
      </p:sp>
    </p:spTree>
    <p:extLst>
      <p:ext uri="{BB962C8B-B14F-4D97-AF65-F5344CB8AC3E}">
        <p14:creationId xmlns:p14="http://schemas.microsoft.com/office/powerpoint/2010/main" val="3562685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643813" y="2318197"/>
            <a:ext cx="11234056" cy="3683358"/>
          </a:xfrm>
          <a:prstGeom prst="rect">
            <a:avLst/>
          </a:prstGeom>
        </p:spPr>
        <p:txBody>
          <a:bodyPr vert="horz" lIns="91440" tIns="45720" rIns="91440" bIns="45720" rtlCol="0" anchor="ctr">
            <a:normAutofit fontScale="92500"/>
          </a:bodyPr>
          <a:lstStyle/>
          <a:p>
            <a:pPr marR="0" lvl="0" fontAlgn="base">
              <a:lnSpc>
                <a:spcPct val="90000"/>
              </a:lnSpc>
              <a:spcBef>
                <a:spcPct val="0"/>
              </a:spcBef>
              <a:spcAft>
                <a:spcPts val="600"/>
              </a:spcAft>
              <a:buClrTx/>
              <a:buSzTx/>
              <a:tabLst/>
            </a:pPr>
            <a:r>
              <a:rPr kumimoji="0" lang="en-US" altLang="es-MX" sz="2000" b="0" i="0" u="none" strike="noStrike" cap="none" normalizeH="0" baseline="0" dirty="0" err="1">
                <a:ln>
                  <a:noFill/>
                </a:ln>
                <a:effectLst/>
              </a:rPr>
              <a:t>Imprime</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pantalla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frases</a:t>
            </a:r>
            <a:r>
              <a:rPr kumimoji="0" lang="en-US" altLang="es-MX" sz="2000" b="0" i="0" u="none" strike="noStrike" cap="none" normalizeH="0" baseline="0" dirty="0">
                <a:ln>
                  <a:noFill/>
                </a:ln>
                <a:effectLst/>
              </a:rPr>
              <a:t> como la </a:t>
            </a:r>
            <a:r>
              <a:rPr kumimoji="0" lang="en-US" altLang="es-MX" sz="2000" b="0" i="0" u="none" strike="noStrike" cap="none" normalizeH="0" baseline="0" dirty="0" err="1">
                <a:ln>
                  <a:noFill/>
                </a:ln>
                <a:effectLst/>
              </a:rPr>
              <a:t>siguiente</a:t>
            </a:r>
            <a:r>
              <a:rPr kumimoji="0" lang="en-US" altLang="es-MX" sz="20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2000" b="0" i="0" u="none" strike="noStrike" cap="none" normalizeH="0" baseline="0" dirty="0">
                <a:ln>
                  <a:noFill/>
                </a:ln>
                <a:effectLst/>
              </a:rPr>
              <a:t>'{</a:t>
            </a:r>
            <a:r>
              <a:rPr kumimoji="0" lang="en-US" altLang="es-MX" sz="2000" b="0" i="0" u="none" strike="noStrike" cap="none" normalizeH="0" baseline="0" dirty="0" err="1">
                <a:ln>
                  <a:noFill/>
                </a:ln>
                <a:effectLst/>
              </a:rPr>
              <a:t>nombre</a:t>
            </a:r>
            <a:r>
              <a:rPr kumimoji="0" lang="en-US" altLang="es-MX" sz="2000" b="0" i="0" u="none" strike="noStrike" cap="none" normalizeH="0" baseline="0" dirty="0">
                <a:ln>
                  <a:noFill/>
                </a:ln>
                <a:effectLst/>
              </a:rPr>
              <a:t>} se </a:t>
            </a:r>
            <a:r>
              <a:rPr kumimoji="0" lang="en-US" altLang="es-MX" sz="2000" b="0" i="0" u="none" strike="noStrike" cap="none" normalizeH="0" baseline="0" dirty="0" err="1">
                <a:ln>
                  <a:noFill/>
                </a:ln>
                <a:effectLst/>
              </a:rPr>
              <a:t>encuentra</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índice</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indice</a:t>
            </a:r>
            <a:r>
              <a:rPr kumimoji="0" lang="en-US" altLang="es-MX" sz="2000" b="0" i="0" u="none" strike="noStrike" cap="none" normalizeH="0" baseline="0" dirty="0">
                <a:ln>
                  <a:noFill/>
                </a:ln>
                <a:effectLst/>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2000" b="0" i="0" u="none" strike="noStrike" cap="none" normalizeH="0" baseline="0" dirty="0">
              <a:ln>
                <a:noFill/>
              </a:ln>
              <a:effectLst/>
            </a:endParaRPr>
          </a:p>
          <a:p>
            <a:pPr marR="0" lvl="0" fontAlgn="base">
              <a:lnSpc>
                <a:spcPct val="90000"/>
              </a:lnSpc>
              <a:spcBef>
                <a:spcPct val="0"/>
              </a:spcBef>
              <a:spcAft>
                <a:spcPts val="600"/>
              </a:spcAft>
              <a:buClrTx/>
              <a:buSzTx/>
              <a:tabLst/>
            </a:pPr>
            <a:r>
              <a:rPr kumimoji="0" lang="en-US" altLang="es-MX" sz="2000" b="0" i="0" u="none" strike="noStrike" cap="none" normalizeH="0" baseline="0" dirty="0" err="1">
                <a:ln>
                  <a:noFill/>
                </a:ln>
                <a:effectLst/>
              </a:rPr>
              <a:t>Donde</a:t>
            </a:r>
            <a:r>
              <a:rPr kumimoji="0" lang="en-US" altLang="es-MX" sz="2000" b="0" i="0" u="none" strike="noStrike" cap="none" normalizeH="0" baseline="0" dirty="0">
                <a:ln>
                  <a:noFill/>
                </a:ln>
                <a:effectLst/>
              </a:rPr>
              <a:t> </a:t>
            </a:r>
            <a:r>
              <a:rPr kumimoji="0" lang="en-US" altLang="es-MX" sz="2000" b="1" i="1" u="none" strike="noStrike" cap="none" normalizeH="0" baseline="0" dirty="0" err="1">
                <a:ln>
                  <a:noFill/>
                </a:ln>
                <a:effectLst/>
              </a:rPr>
              <a:t>nombre</a:t>
            </a:r>
            <a:r>
              <a:rPr kumimoji="0" lang="en-US" altLang="es-MX" sz="2000" b="1" i="1" u="none" strike="noStrike" cap="none" normalizeH="0" baseline="0" dirty="0">
                <a:ln>
                  <a:noFill/>
                </a:ln>
                <a:effectLst/>
              </a:rPr>
              <a:t> </a:t>
            </a:r>
            <a:r>
              <a:rPr kumimoji="0" lang="en-US" altLang="es-MX" sz="2000" b="0" i="0" u="none" strike="noStrike" cap="none" normalizeH="0" baseline="0" dirty="0" err="1">
                <a:ln>
                  <a:noFill/>
                </a:ln>
                <a:effectLst/>
              </a:rPr>
              <a:t>debe</a:t>
            </a:r>
            <a:r>
              <a:rPr kumimoji="0" lang="en-US" altLang="es-MX" sz="2000" b="0" i="0" u="none" strike="noStrike" cap="none" normalizeH="0" baseline="0" dirty="0">
                <a:ln>
                  <a:noFill/>
                </a:ln>
                <a:effectLst/>
              </a:rPr>
              <a:t> ser </a:t>
            </a:r>
            <a:r>
              <a:rPr kumimoji="0" lang="en-US" altLang="es-MX" sz="2000" b="0" i="0" u="none" strike="noStrike" cap="none" normalizeH="0" baseline="0" dirty="0" err="1">
                <a:ln>
                  <a:noFill/>
                </a:ln>
                <a:effectLst/>
              </a:rPr>
              <a:t>cada</a:t>
            </a:r>
            <a:r>
              <a:rPr kumimoji="0" lang="en-US" altLang="es-MX" sz="2000" b="0" i="0" u="none" strike="noStrike" cap="none" normalizeH="0" baseline="0" dirty="0">
                <a:ln>
                  <a:noFill/>
                </a:ln>
                <a:effectLst/>
              </a:rPr>
              <a:t> uno de </a:t>
            </a:r>
            <a:r>
              <a:rPr kumimoji="0" lang="en-US" altLang="es-MX" sz="2000" b="0" i="0" u="none" strike="noStrike" cap="none" normalizeH="0" baseline="0" dirty="0" err="1">
                <a:ln>
                  <a:noFill/>
                </a:ln>
                <a:effectLst/>
              </a:rPr>
              <a:t>los</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nombres</a:t>
            </a:r>
            <a:r>
              <a:rPr kumimoji="0" lang="en-US" altLang="es-MX" sz="2000" b="0" i="0" u="none" strike="noStrike" cap="none" normalizeH="0" baseline="0" dirty="0">
                <a:ln>
                  <a:noFill/>
                </a:ln>
                <a:effectLst/>
              </a:rPr>
              <a:t> de la </a:t>
            </a:r>
            <a:r>
              <a:rPr kumimoji="0" lang="en-US" altLang="es-MX" sz="2000" b="0" i="0" u="none" strike="noStrike" cap="none" normalizeH="0" baseline="0" dirty="0" err="1">
                <a:ln>
                  <a:noFill/>
                </a:ln>
                <a:effectLst/>
              </a:rPr>
              <a:t>lista</a:t>
            </a:r>
            <a:r>
              <a:rPr kumimoji="0" lang="en-US" altLang="es-MX" sz="2000" b="0" i="0" u="none" strike="noStrike" cap="none" normalizeH="0" baseline="0" dirty="0">
                <a:ln>
                  <a:noFill/>
                </a:ln>
                <a:effectLst/>
              </a:rPr>
              <a:t> a </a:t>
            </a:r>
            <a:r>
              <a:rPr kumimoji="0" lang="en-US" altLang="es-MX" sz="2000" b="0" i="0" u="none" strike="noStrike" cap="none" normalizeH="0" baseline="0" dirty="0" err="1">
                <a:ln>
                  <a:noFill/>
                </a:ln>
                <a:effectLst/>
              </a:rPr>
              <a:t>continuación</a:t>
            </a:r>
            <a:r>
              <a:rPr kumimoji="0" lang="en-US" altLang="es-MX" sz="2000" b="0" i="0" u="none" strike="noStrike" cap="none" normalizeH="0" baseline="0" dirty="0">
                <a:ln>
                  <a:noFill/>
                </a:ln>
                <a:effectLst/>
              </a:rPr>
              <a:t>, y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1" i="1" u="none" strike="noStrike" cap="none" normalizeH="0" baseline="0" dirty="0" err="1">
                <a:ln>
                  <a:noFill/>
                </a:ln>
                <a:effectLst/>
              </a:rPr>
              <a:t>índice</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obtenido</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mediante</a:t>
            </a:r>
            <a:r>
              <a:rPr kumimoji="0" lang="en-US" altLang="es-MX" sz="2000" b="0" i="0" u="none" strike="noStrike" cap="none" normalizeH="0" baseline="0" dirty="0">
                <a:ln>
                  <a:noFill/>
                </a:ln>
                <a:effectLst/>
              </a:rPr>
              <a:t> enumerate().</a:t>
            </a:r>
          </a:p>
          <a:p>
            <a:pPr marR="0" lvl="0" fontAlgn="base">
              <a:lnSpc>
                <a:spcPct val="90000"/>
              </a:lnSpc>
              <a:spcBef>
                <a:spcPct val="0"/>
              </a:spcBef>
              <a:spcAft>
                <a:spcPts val="600"/>
              </a:spcAft>
              <a:buClrTx/>
              <a:buSzTx/>
              <a:tabLst/>
            </a:pPr>
            <a:endParaRPr kumimoji="0" lang="en-US" altLang="es-MX" sz="2000" b="0" i="0" u="none" strike="noStrike" cap="none" normalizeH="0" baseline="0" dirty="0">
              <a:ln>
                <a:noFill/>
              </a:ln>
              <a:effectLst/>
            </a:endParaRPr>
          </a:p>
          <a:p>
            <a:pPr marL="342900" marR="0" lvl="0" indent="-342900" fontAlgn="base">
              <a:lnSpc>
                <a:spcPct val="90000"/>
              </a:lnSpc>
              <a:spcBef>
                <a:spcPct val="0"/>
              </a:spcBef>
              <a:spcAft>
                <a:spcPts val="600"/>
              </a:spcAft>
              <a:buClrTx/>
              <a:buSzTx/>
              <a:buFont typeface="Arial" panose="020B0604020202020204" pitchFamily="34" charset="0"/>
              <a:buChar char="•"/>
              <a:tabLst/>
            </a:pPr>
            <a:r>
              <a:rPr kumimoji="0" lang="en-US" altLang="es-MX" sz="2000" b="1" i="0" u="none" strike="noStrike" cap="none" normalizeH="0" baseline="0" dirty="0" err="1">
                <a:ln>
                  <a:noFill/>
                </a:ln>
                <a:effectLst/>
              </a:rPr>
              <a:t>lista_nombres</a:t>
            </a:r>
            <a:r>
              <a:rPr kumimoji="0" lang="en-US" altLang="es-MX" sz="2000" b="1" i="0" u="none" strike="noStrike" cap="none" normalizeH="0" baseline="0" dirty="0">
                <a:ln>
                  <a:noFill/>
                </a:ln>
                <a:effectLst/>
              </a:rPr>
              <a:t> = ["Marcos", "Laura", "Mónica", "Javier", "Celina", "Marta", "Darío", "Emiliano", "Melisa"]</a:t>
            </a:r>
          </a:p>
          <a:p>
            <a:pPr marR="0" lvl="0" fontAlgn="base">
              <a:lnSpc>
                <a:spcPct val="90000"/>
              </a:lnSpc>
              <a:spcBef>
                <a:spcPct val="0"/>
              </a:spcBef>
              <a:spcAft>
                <a:spcPts val="600"/>
              </a:spcAft>
              <a:buClrTx/>
              <a:buSzTx/>
              <a:tabLst/>
            </a:pPr>
            <a:endParaRPr kumimoji="0" lang="en-US" altLang="es-MX" sz="2000" b="0" i="0" u="none" strike="noStrike" cap="none" normalizeH="0" baseline="0" dirty="0">
              <a:ln>
                <a:noFill/>
              </a:ln>
              <a:effectLst/>
            </a:endParaRPr>
          </a:p>
          <a:p>
            <a:pPr marR="0" lvl="0" fontAlgn="base">
              <a:lnSpc>
                <a:spcPct val="90000"/>
              </a:lnSpc>
              <a:spcBef>
                <a:spcPct val="0"/>
              </a:spcBef>
              <a:spcAft>
                <a:spcPts val="600"/>
              </a:spcAft>
              <a:buClrTx/>
              <a:buSzTx/>
              <a:tabLst/>
            </a:pPr>
            <a:r>
              <a:rPr kumimoji="0" lang="en-US" altLang="es-MX" sz="2000" b="0" i="0" u="none" strike="noStrike" cap="none" normalizeH="0" baseline="0" dirty="0" err="1">
                <a:ln>
                  <a:noFill/>
                </a:ln>
                <a:effectLst/>
              </a:rPr>
              <a:t>Puedes</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modificar</a:t>
            </a:r>
            <a:r>
              <a:rPr kumimoji="0" lang="en-US" altLang="es-MX" sz="2000" b="0" i="0" u="none" strike="noStrike" cap="none" normalizeH="0" baseline="0" dirty="0">
                <a:ln>
                  <a:noFill/>
                </a:ln>
                <a:effectLst/>
              </a:rPr>
              <a:t> la </a:t>
            </a:r>
            <a:r>
              <a:rPr kumimoji="0" lang="en-US" altLang="es-MX" sz="2000" b="0" i="0" u="none" strike="noStrike" cap="none" normalizeH="0" baseline="0" dirty="0" err="1">
                <a:ln>
                  <a:noFill/>
                </a:ln>
                <a:effectLst/>
              </a:rPr>
              <a:t>línea</a:t>
            </a:r>
            <a:r>
              <a:rPr kumimoji="0" lang="en-US" altLang="es-MX" sz="2000" b="0" i="0" u="none" strike="noStrike" cap="none" normalizeH="0" baseline="0" dirty="0">
                <a:ln>
                  <a:noFill/>
                </a:ln>
                <a:effectLst/>
              </a:rPr>
              <a:t> print() </a:t>
            </a:r>
            <a:r>
              <a:rPr kumimoji="0" lang="en-US" altLang="es-MX" sz="2000" b="0" i="0" u="none" strike="noStrike" cap="none" normalizeH="0" baseline="0" dirty="0" err="1">
                <a:ln>
                  <a:noFill/>
                </a:ln>
                <a:effectLst/>
              </a:rPr>
              <a:t>otorgada</a:t>
            </a:r>
            <a:r>
              <a:rPr kumimoji="0" lang="en-US" altLang="es-MX" sz="2000" b="0" i="0" u="none" strike="noStrike" cap="none" normalizeH="0" baseline="0" dirty="0">
                <a:ln>
                  <a:noFill/>
                </a:ln>
                <a:effectLst/>
              </a:rPr>
              <a:t> como </a:t>
            </a:r>
            <a:r>
              <a:rPr kumimoji="0" lang="en-US" altLang="es-MX" sz="2000" b="0" i="0" u="none" strike="noStrike" cap="none" normalizeH="0" baseline="0" dirty="0" err="1">
                <a:ln>
                  <a:noFill/>
                </a:ln>
                <a:effectLst/>
              </a:rPr>
              <a:t>ejemplo</a:t>
            </a:r>
            <a:r>
              <a:rPr kumimoji="0" lang="en-US" altLang="es-MX" sz="2000" b="0" i="0" u="none" strike="noStrike" cap="none" normalizeH="0" baseline="0" dirty="0">
                <a:ln>
                  <a:noFill/>
                </a:ln>
                <a:effectLst/>
              </a:rPr>
              <a:t>, pero </a:t>
            </a:r>
            <a:r>
              <a:rPr kumimoji="0" lang="en-US" altLang="es-MX" sz="2000" b="0" i="1" u="none" strike="noStrike" cap="none" normalizeH="0" baseline="0" dirty="0">
                <a:ln>
                  <a:noFill/>
                </a:ln>
                <a:effectLst/>
              </a:rPr>
              <a:t>las </a:t>
            </a:r>
            <a:r>
              <a:rPr kumimoji="0" lang="en-US" altLang="es-MX" sz="2000" b="0" i="1" u="none" strike="noStrike" cap="none" normalizeH="0" baseline="0" dirty="0" err="1">
                <a:ln>
                  <a:noFill/>
                </a:ln>
                <a:effectLst/>
              </a:rPr>
              <a:t>frases</a:t>
            </a:r>
            <a:r>
              <a:rPr kumimoji="0" lang="en-US" altLang="es-MX" sz="2000" b="0" i="1" u="none" strike="noStrike" cap="none" normalizeH="0" baseline="0" dirty="0">
                <a:ln>
                  <a:noFill/>
                </a:ln>
                <a:effectLst/>
              </a:rPr>
              <a:t> </a:t>
            </a:r>
            <a:r>
              <a:rPr kumimoji="0" lang="en-US" altLang="es-MX" sz="2000" b="0" i="1" u="none" strike="noStrike" cap="none" normalizeH="0" baseline="0" dirty="0" err="1">
                <a:ln>
                  <a:noFill/>
                </a:ln>
                <a:effectLst/>
              </a:rPr>
              <a:t>entregadas</a:t>
            </a:r>
            <a:r>
              <a:rPr kumimoji="0" lang="en-US" altLang="es-MX" sz="2000" b="0" i="1" u="none" strike="noStrike" cap="none" normalizeH="0" baseline="0" dirty="0">
                <a:ln>
                  <a:noFill/>
                </a:ln>
                <a:effectLst/>
              </a:rPr>
              <a:t> </a:t>
            </a:r>
            <a:r>
              <a:rPr kumimoji="0" lang="en-US" altLang="es-MX" sz="2000" b="0" i="1" u="none" strike="noStrike" cap="none" normalizeH="0" baseline="0" dirty="0" err="1">
                <a:ln>
                  <a:noFill/>
                </a:ln>
                <a:effectLst/>
              </a:rPr>
              <a:t>deberán</a:t>
            </a:r>
            <a:r>
              <a:rPr kumimoji="0" lang="en-US" altLang="es-MX" sz="2000" b="0" i="1" u="none" strike="noStrike" cap="none" normalizeH="0" baseline="0" dirty="0">
                <a:ln>
                  <a:noFill/>
                </a:ln>
                <a:effectLst/>
              </a:rPr>
              <a:t> ser </a:t>
            </a:r>
            <a:r>
              <a:rPr kumimoji="0" lang="en-US" altLang="es-MX" sz="2000" b="0" i="1" u="none" strike="noStrike" cap="none" normalizeH="0" baseline="0" dirty="0" err="1">
                <a:ln>
                  <a:noFill/>
                </a:ln>
                <a:effectLst/>
              </a:rPr>
              <a:t>iguales</a:t>
            </a:r>
            <a:r>
              <a:rPr kumimoji="0" lang="en-US" altLang="es-MX" sz="2000" b="0" i="0" u="none" strike="noStrike" cap="none" normalizeH="0" baseline="0" dirty="0">
                <a:ln>
                  <a:noFill/>
                </a:ln>
                <a:effectLst/>
              </a:rPr>
              <a:t>.</a:t>
            </a:r>
          </a:p>
          <a:p>
            <a:pPr marR="0" lvl="0" fontAlgn="base">
              <a:lnSpc>
                <a:spcPct val="90000"/>
              </a:lnSpc>
              <a:spcBef>
                <a:spcPct val="0"/>
              </a:spcBef>
              <a:spcAft>
                <a:spcPts val="600"/>
              </a:spcAft>
              <a:buClrTx/>
              <a:buSzTx/>
              <a:tabLst/>
            </a:pPr>
            <a:endParaRPr kumimoji="0" lang="en-US" altLang="es-MX" sz="2000" b="0" i="0" u="none" strike="noStrike" cap="none" normalizeH="0" baseline="0" dirty="0">
              <a:ln>
                <a:noFill/>
              </a:ln>
              <a:effectLst/>
            </a:endParaRPr>
          </a:p>
          <a:p>
            <a:pPr marR="0" lvl="0" fontAlgn="base">
              <a:lnSpc>
                <a:spcPct val="90000"/>
              </a:lnSpc>
              <a:spcBef>
                <a:spcPct val="0"/>
              </a:spcBef>
              <a:spcAft>
                <a:spcPts val="600"/>
              </a:spcAft>
              <a:buClrTx/>
              <a:buSzTx/>
              <a:tabLst/>
            </a:pPr>
            <a:r>
              <a:rPr kumimoji="0" lang="en-US" altLang="es-MX" sz="2000" b="0" i="0" u="none" strike="noStrike" cap="none" normalizeH="0" baseline="0" dirty="0">
                <a:ln>
                  <a:noFill/>
                </a:ln>
                <a:effectLst/>
              </a:rPr>
              <a:t>Tip: </a:t>
            </a:r>
            <a:r>
              <a:rPr kumimoji="0" lang="en-US" altLang="es-MX" sz="2000" b="0" i="0" u="none" strike="noStrike" cap="none" normalizeH="0" baseline="0" dirty="0" err="1">
                <a:ln>
                  <a:noFill/>
                </a:ln>
                <a:effectLst/>
              </a:rPr>
              <a:t>utiliza</a:t>
            </a:r>
            <a:r>
              <a:rPr kumimoji="0" lang="en-US" altLang="es-MX" sz="2000" b="0" i="0" u="none" strike="noStrike" cap="none" normalizeH="0" baseline="0" dirty="0">
                <a:ln>
                  <a:noFill/>
                </a:ln>
                <a:effectLst/>
              </a:rPr>
              <a:t> loops!</a:t>
            </a: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93</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70663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r>
              <a:rPr lang="es-MX" sz="2000" b="0" i="0" dirty="0">
                <a:solidFill>
                  <a:srgbClr val="1C1D1F"/>
                </a:solidFill>
                <a:effectLst/>
                <a:latin typeface="udemy sans"/>
              </a:rPr>
              <a:t>Crea una </a:t>
            </a:r>
            <a:r>
              <a:rPr lang="es-MX" sz="2000" b="1" i="0" dirty="0">
                <a:solidFill>
                  <a:srgbClr val="1C1D1F"/>
                </a:solidFill>
                <a:effectLst/>
                <a:latin typeface="udemy sans"/>
              </a:rPr>
              <a:t>lista </a:t>
            </a:r>
            <a:r>
              <a:rPr lang="es-MX" sz="2000" b="0" i="0" dirty="0">
                <a:solidFill>
                  <a:srgbClr val="1C1D1F"/>
                </a:solidFill>
                <a:effectLst/>
                <a:latin typeface="udemy sans"/>
              </a:rPr>
              <a:t>formada por las </a:t>
            </a:r>
            <a:r>
              <a:rPr lang="es-MX" sz="2000" b="1" i="0" dirty="0">
                <a:solidFill>
                  <a:srgbClr val="1C1D1F"/>
                </a:solidFill>
                <a:effectLst/>
                <a:latin typeface="udemy sans"/>
              </a:rPr>
              <a:t>tuplas (</a:t>
            </a:r>
            <a:r>
              <a:rPr lang="es-MX" sz="2000" b="1" i="0" dirty="0" err="1">
                <a:solidFill>
                  <a:srgbClr val="1C1D1F"/>
                </a:solidFill>
                <a:effectLst/>
                <a:latin typeface="udemy sans"/>
              </a:rPr>
              <a:t>indice</a:t>
            </a:r>
            <a:r>
              <a:rPr lang="es-MX" sz="2000" b="1" i="0" dirty="0">
                <a:solidFill>
                  <a:srgbClr val="1C1D1F"/>
                </a:solidFill>
                <a:effectLst/>
                <a:latin typeface="udemy sans"/>
              </a:rPr>
              <a:t>, elemento)</a:t>
            </a:r>
            <a:r>
              <a:rPr lang="es-MX" sz="2000" b="0" i="0" dirty="0">
                <a:solidFill>
                  <a:srgbClr val="1C1D1F"/>
                </a:solidFill>
                <a:effectLst/>
                <a:latin typeface="udemy sans"/>
              </a:rPr>
              <a:t>, formadas a partir de obtener mediante </a:t>
            </a:r>
            <a:r>
              <a:rPr lang="es-MX" sz="2000" b="1" i="0" dirty="0" err="1">
                <a:solidFill>
                  <a:srgbClr val="1C1D1F"/>
                </a:solidFill>
                <a:effectLst/>
                <a:latin typeface="udemy sans"/>
              </a:rPr>
              <a:t>enumerate</a:t>
            </a:r>
            <a:r>
              <a:rPr lang="es-MX" sz="2000" b="1" i="0" dirty="0">
                <a:solidFill>
                  <a:srgbClr val="1C1D1F"/>
                </a:solidFill>
                <a:effectLst/>
                <a:latin typeface="udemy sans"/>
              </a:rPr>
              <a:t>()</a:t>
            </a:r>
            <a:r>
              <a:rPr lang="es-MX" sz="2000" b="0" i="0" dirty="0">
                <a:solidFill>
                  <a:srgbClr val="1C1D1F"/>
                </a:solidFill>
                <a:effectLst/>
                <a:latin typeface="udemy sans"/>
              </a:rPr>
              <a:t> los índices de cada </a:t>
            </a:r>
            <a:r>
              <a:rPr lang="es-MX" sz="2000" b="0" i="0" dirty="0" err="1">
                <a:solidFill>
                  <a:srgbClr val="1C1D1F"/>
                </a:solidFill>
                <a:effectLst/>
                <a:latin typeface="udemy sans"/>
              </a:rPr>
              <a:t>caracter</a:t>
            </a:r>
            <a:r>
              <a:rPr lang="es-MX" sz="2000" b="0" i="0" dirty="0">
                <a:solidFill>
                  <a:srgbClr val="1C1D1F"/>
                </a:solidFill>
                <a:effectLst/>
                <a:latin typeface="udemy sans"/>
              </a:rPr>
              <a:t> del </a:t>
            </a:r>
            <a:r>
              <a:rPr lang="es-MX" sz="2000" b="0" i="0" dirty="0" err="1">
                <a:solidFill>
                  <a:srgbClr val="1C1D1F"/>
                </a:solidFill>
                <a:effectLst/>
                <a:latin typeface="udemy sans"/>
              </a:rPr>
              <a:t>string</a:t>
            </a:r>
            <a:r>
              <a:rPr lang="es-MX" sz="2000" b="0" i="0" dirty="0">
                <a:solidFill>
                  <a:srgbClr val="1C1D1F"/>
                </a:solidFill>
                <a:effectLst/>
                <a:latin typeface="udemy sans"/>
              </a:rPr>
              <a:t> "</a:t>
            </a:r>
            <a:r>
              <a:rPr lang="es-MX" sz="2000" b="1" i="0" dirty="0">
                <a:solidFill>
                  <a:srgbClr val="1C1D1F"/>
                </a:solidFill>
                <a:effectLst/>
                <a:latin typeface="udemy sans"/>
              </a:rPr>
              <a:t>Python</a:t>
            </a:r>
            <a:r>
              <a:rPr lang="es-MX" sz="2000" b="0" i="0" dirty="0">
                <a:solidFill>
                  <a:srgbClr val="1C1D1F"/>
                </a:solidFill>
                <a:effectLst/>
                <a:latin typeface="udemy sans"/>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s-MX" altLang="es-MX" sz="2000" u="none" strike="noStrike" cap="none" normalizeH="0" baseline="0" dirty="0">
              <a:ln>
                <a:noFill/>
              </a:ln>
              <a:solidFill>
                <a:srgbClr val="1C1D1F"/>
              </a:solidFill>
              <a:latin typeface="udemy sans"/>
            </a:endParaRPr>
          </a:p>
          <a:p>
            <a:pPr marR="0" lvl="0" fontAlgn="base">
              <a:lnSpc>
                <a:spcPct val="90000"/>
              </a:lnSpc>
              <a:spcBef>
                <a:spcPct val="0"/>
              </a:spcBef>
              <a:spcAft>
                <a:spcPts val="600"/>
              </a:spcAft>
              <a:buClrTx/>
              <a:buSzTx/>
              <a:tabLst/>
            </a:pPr>
            <a:r>
              <a:rPr kumimoji="0" lang="es-MX" altLang="es-MX" sz="2000" b="0" i="0" u="none" strike="noStrike" cap="none" normalizeH="0" baseline="0" dirty="0">
                <a:ln>
                  <a:noFill/>
                </a:ln>
                <a:effectLst/>
              </a:rPr>
              <a:t>Llama a la lista obtenida con el nombre de variable </a:t>
            </a:r>
            <a:r>
              <a:rPr kumimoji="0" lang="es-MX" altLang="es-MX" sz="2000" b="1" i="0" u="none" strike="noStrike" cap="none" normalizeH="0" baseline="0" dirty="0" err="1">
                <a:ln>
                  <a:noFill/>
                </a:ln>
                <a:effectLst/>
              </a:rPr>
              <a:t>lista_indices</a:t>
            </a:r>
            <a:endParaRPr kumimoji="0" lang="en-US" altLang="es-MX" sz="2000" b="1"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94</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4481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fontScale="85000" lnSpcReduction="20000"/>
          </a:bodyPr>
          <a:lstStyle/>
          <a:p>
            <a:pPr marR="0" lvl="0" fontAlgn="base">
              <a:lnSpc>
                <a:spcPct val="90000"/>
              </a:lnSpc>
              <a:spcBef>
                <a:spcPct val="0"/>
              </a:spcBef>
              <a:spcAft>
                <a:spcPts val="600"/>
              </a:spcAft>
              <a:buClrTx/>
              <a:buSzTx/>
              <a:tabLst/>
            </a:pPr>
            <a:r>
              <a:rPr lang="es-MX" sz="2000" b="0" i="0" dirty="0">
                <a:solidFill>
                  <a:srgbClr val="1C1D1F"/>
                </a:solidFill>
                <a:effectLst/>
                <a:latin typeface="udemy sans"/>
              </a:rPr>
              <a:t>Imprime en pantalla únicamente los índices de aquellos nombres de la lista a continuación</a:t>
            </a:r>
            <a:r>
              <a:rPr lang="es-MX" sz="2000" b="1" i="0" dirty="0">
                <a:solidFill>
                  <a:srgbClr val="1C1D1F"/>
                </a:solidFill>
                <a:effectLst/>
                <a:latin typeface="udemy sans"/>
              </a:rPr>
              <a:t>, que empiecen con M</a:t>
            </a:r>
            <a:r>
              <a:rPr lang="es-MX" sz="2000" b="0" i="0" dirty="0">
                <a:solidFill>
                  <a:srgbClr val="1C1D1F"/>
                </a:solidFill>
                <a:effectLst/>
                <a:latin typeface="udemy sans"/>
              </a:rPr>
              <a:t>:</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s-MX" sz="2000" b="0" i="0" dirty="0">
              <a:solidFill>
                <a:srgbClr val="1C1D1F"/>
              </a:solidFill>
              <a:effectLst/>
              <a:latin typeface="udemy sans"/>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lang="es-MX" sz="2000" b="1" i="0" dirty="0" err="1">
                <a:solidFill>
                  <a:srgbClr val="1C1D1F"/>
                </a:solidFill>
                <a:effectLst/>
                <a:latin typeface="udemy sans"/>
              </a:rPr>
              <a:t>lista_nombres</a:t>
            </a:r>
            <a:r>
              <a:rPr lang="es-MX" sz="2000" b="1" i="0" dirty="0">
                <a:solidFill>
                  <a:srgbClr val="1C1D1F"/>
                </a:solidFill>
                <a:effectLst/>
                <a:latin typeface="udemy sans"/>
              </a:rPr>
              <a:t> = ["Marcos", "Laura", "Mónica", "Javier", "Celina", "Marta", "Darío", "Emiliano", "Melisa"]</a:t>
            </a:r>
          </a:p>
          <a:p>
            <a:pPr marR="0" lvl="0" fontAlgn="base">
              <a:lnSpc>
                <a:spcPct val="90000"/>
              </a:lnSpc>
              <a:spcBef>
                <a:spcPct val="0"/>
              </a:spcBef>
              <a:spcAft>
                <a:spcPts val="600"/>
              </a:spcAft>
              <a:buClrTx/>
              <a:buSzTx/>
              <a:tabLst/>
            </a:pPr>
            <a:endParaRPr lang="es-MX" sz="2000" b="0" i="0" dirty="0">
              <a:solidFill>
                <a:srgbClr val="1C1D1F"/>
              </a:solidFill>
              <a:effectLst/>
              <a:latin typeface="udemy sans"/>
            </a:endParaRPr>
          </a:p>
          <a:p>
            <a:pPr marR="0" lvl="0" fontAlgn="base">
              <a:lnSpc>
                <a:spcPct val="90000"/>
              </a:lnSpc>
              <a:spcBef>
                <a:spcPct val="0"/>
              </a:spcBef>
              <a:spcAft>
                <a:spcPts val="600"/>
              </a:spcAft>
              <a:buClrTx/>
              <a:buSzTx/>
              <a:tabLst/>
            </a:pPr>
            <a:r>
              <a:rPr lang="es-MX" sz="2000" b="0" i="0" dirty="0">
                <a:solidFill>
                  <a:srgbClr val="1C1D1F"/>
                </a:solidFill>
                <a:effectLst/>
                <a:latin typeface="udemy sans"/>
              </a:rPr>
              <a:t>Puedes resolverlo de diferentes maneras, pero servirá que tengas presente todos o algunos de los siguientes elementos: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s-MX" altLang="es-MX" sz="2000" u="none" strike="noStrike" cap="none" normalizeH="0" baseline="0" dirty="0">
              <a:ln>
                <a:noFill/>
              </a:ln>
              <a:solidFill>
                <a:srgbClr val="1C1D1F"/>
              </a:solidFill>
              <a:latin typeface="udemy sans"/>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2000" i="0" u="none" strike="noStrike" cap="none" normalizeH="0" baseline="0" dirty="0">
                <a:ln>
                  <a:noFill/>
                </a:ln>
                <a:effectLst/>
              </a:rPr>
              <a:t>Loops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200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2000" i="0" u="none" strike="noStrike" cap="none" normalizeH="0" baseline="0" dirty="0" err="1">
                <a:ln>
                  <a:noFill/>
                </a:ln>
                <a:effectLst/>
              </a:rPr>
              <a:t>Condicionales</a:t>
            </a:r>
            <a:r>
              <a:rPr kumimoji="0" lang="en-US" altLang="es-MX" sz="2000" i="0" u="none" strike="noStrike" cap="none" normalizeH="0" baseline="0" dirty="0">
                <a:ln>
                  <a:noFill/>
                </a:ln>
                <a:effectLst/>
              </a:rPr>
              <a:t> if</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200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2000" i="0" u="none" strike="noStrike" cap="none" normalizeH="0" baseline="0" dirty="0">
                <a:ln>
                  <a:noFill/>
                </a:ln>
                <a:effectLst/>
              </a:rPr>
              <a:t>El </a:t>
            </a:r>
            <a:r>
              <a:rPr kumimoji="0" lang="en-US" altLang="es-MX" sz="2000" i="0" u="none" strike="noStrike" cap="none" normalizeH="0" baseline="0" dirty="0" err="1">
                <a:ln>
                  <a:noFill/>
                </a:ln>
                <a:effectLst/>
              </a:rPr>
              <a:t>método</a:t>
            </a:r>
            <a:r>
              <a:rPr kumimoji="0" lang="en-US" altLang="es-MX" sz="2000" i="0" u="none" strike="noStrike" cap="none" normalizeH="0" baseline="0" dirty="0">
                <a:ln>
                  <a:noFill/>
                </a:ln>
                <a:effectLst/>
              </a:rPr>
              <a:t> enumerate()</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s-MX" sz="200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MX" sz="2000" i="0" u="none" strike="noStrike" cap="none" normalizeH="0" baseline="0" dirty="0" err="1">
                <a:ln>
                  <a:noFill/>
                </a:ln>
                <a:effectLst/>
              </a:rPr>
              <a:t>Métodos</a:t>
            </a:r>
            <a:r>
              <a:rPr kumimoji="0" lang="en-US" altLang="es-MX" sz="2000" i="0" u="none" strike="noStrike" cap="none" normalizeH="0" baseline="0" dirty="0">
                <a:ln>
                  <a:noFill/>
                </a:ln>
                <a:effectLst/>
              </a:rPr>
              <a:t> de strings o </a:t>
            </a:r>
            <a:r>
              <a:rPr kumimoji="0" lang="en-US" altLang="es-MX" sz="2000" i="0" u="none" strike="noStrike" cap="none" normalizeH="0" baseline="0" dirty="0" err="1">
                <a:ln>
                  <a:noFill/>
                </a:ln>
                <a:effectLst/>
              </a:rPr>
              <a:t>indexado</a:t>
            </a: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95</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2552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Función Zip()</a:t>
            </a: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96</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DA9E7B7B-7D84-1EA8-CAF2-734E7FE4F9E8}"/>
              </a:ext>
            </a:extLst>
          </p:cNvPr>
          <p:cNvSpPr txBox="1"/>
          <p:nvPr/>
        </p:nvSpPr>
        <p:spPr>
          <a:xfrm>
            <a:off x="1103761" y="2240032"/>
            <a:ext cx="10431625" cy="646331"/>
          </a:xfrm>
          <a:prstGeom prst="rect">
            <a:avLst/>
          </a:prstGeom>
          <a:noFill/>
        </p:spPr>
        <p:txBody>
          <a:bodyPr wrap="square">
            <a:spAutoFit/>
          </a:bodyPr>
          <a:lstStyle/>
          <a:p>
            <a:r>
              <a:rPr lang="es-MX" dirty="0"/>
              <a:t>La función zip( ) crea un iterador formado por los elementos agrupados del mismo índice provenientes de dos o más iterables. Zip deriva de zipper (cremallera o cierre), de modo que es una analogía muy útil para recordar</a:t>
            </a:r>
          </a:p>
        </p:txBody>
      </p:sp>
      <p:pic>
        <p:nvPicPr>
          <p:cNvPr id="9" name="Imagen 8">
            <a:extLst>
              <a:ext uri="{FF2B5EF4-FFF2-40B4-BE49-F238E27FC236}">
                <a16:creationId xmlns:a16="http://schemas.microsoft.com/office/drawing/2014/main" id="{566EC864-330E-7151-3FE9-BB96093EE192}"/>
              </a:ext>
            </a:extLst>
          </p:cNvPr>
          <p:cNvPicPr>
            <a:picLocks noChangeAspect="1"/>
          </p:cNvPicPr>
          <p:nvPr/>
        </p:nvPicPr>
        <p:blipFill>
          <a:blip r:embed="rId2"/>
          <a:stretch>
            <a:fillRect/>
          </a:stretch>
        </p:blipFill>
        <p:spPr>
          <a:xfrm>
            <a:off x="4811797" y="3279950"/>
            <a:ext cx="3551228" cy="1242168"/>
          </a:xfrm>
          <a:prstGeom prst="rect">
            <a:avLst/>
          </a:prstGeom>
        </p:spPr>
      </p:pic>
      <p:sp>
        <p:nvSpPr>
          <p:cNvPr id="13" name="CuadroTexto 12">
            <a:extLst>
              <a:ext uri="{FF2B5EF4-FFF2-40B4-BE49-F238E27FC236}">
                <a16:creationId xmlns:a16="http://schemas.microsoft.com/office/drawing/2014/main" id="{FBE50CED-4CA8-FECB-EDB0-DF793036B37A}"/>
              </a:ext>
            </a:extLst>
          </p:cNvPr>
          <p:cNvSpPr txBox="1"/>
          <p:nvPr/>
        </p:nvSpPr>
        <p:spPr>
          <a:xfrm>
            <a:off x="1103760" y="4915705"/>
            <a:ext cx="9906361" cy="369332"/>
          </a:xfrm>
          <a:prstGeom prst="rect">
            <a:avLst/>
          </a:prstGeom>
          <a:noFill/>
        </p:spPr>
        <p:txBody>
          <a:bodyPr wrap="square">
            <a:spAutoFit/>
          </a:bodyPr>
          <a:lstStyle/>
          <a:p>
            <a:r>
              <a:rPr lang="es-MX" dirty="0"/>
              <a:t>La función se detiene al cuando se agota el iterable con menor cantidad de elementos. </a:t>
            </a:r>
          </a:p>
        </p:txBody>
      </p:sp>
    </p:spTree>
    <p:extLst>
      <p:ext uri="{BB962C8B-B14F-4D97-AF65-F5344CB8AC3E}">
        <p14:creationId xmlns:p14="http://schemas.microsoft.com/office/powerpoint/2010/main" val="2591748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97</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98BCD2B-BDB2-AD86-FA4F-EABACA875708}"/>
              </a:ext>
            </a:extLst>
          </p:cNvPr>
          <p:cNvSpPr txBox="1"/>
          <p:nvPr/>
        </p:nvSpPr>
        <p:spPr>
          <a:xfrm>
            <a:off x="229674" y="2048972"/>
            <a:ext cx="11732645" cy="2308324"/>
          </a:xfrm>
          <a:prstGeom prst="rect">
            <a:avLst/>
          </a:prstGeom>
          <a:noFill/>
        </p:spPr>
        <p:txBody>
          <a:bodyPr wrap="square" rtlCol="0">
            <a:spAutoFit/>
          </a:bodyPr>
          <a:lstStyle/>
          <a:p>
            <a:r>
              <a:rPr lang="es-MX" dirty="0"/>
              <a:t>Muestra en pantalla frases como la del siguiente ejemplo:</a:t>
            </a:r>
          </a:p>
          <a:p>
            <a:endParaRPr lang="es-MX" dirty="0"/>
          </a:p>
          <a:p>
            <a:r>
              <a:rPr lang="es-MX" dirty="0"/>
              <a:t>La capital de Alemania es Berlín</a:t>
            </a:r>
          </a:p>
          <a:p>
            <a:endParaRPr lang="es-MX" dirty="0"/>
          </a:p>
          <a:p>
            <a:r>
              <a:rPr lang="es-MX" dirty="0"/>
              <a:t>Utiliza la función zip, </a:t>
            </a:r>
            <a:r>
              <a:rPr lang="es-MX" dirty="0" err="1"/>
              <a:t>loops</a:t>
            </a:r>
            <a:r>
              <a:rPr lang="es-MX" dirty="0"/>
              <a:t>, y las siguientes listas de países y capitales para resolverlo rápida y eficientemente.</a:t>
            </a:r>
          </a:p>
          <a:p>
            <a:endParaRPr lang="es-MX" dirty="0"/>
          </a:p>
          <a:p>
            <a:pPr marL="285750" indent="-285750">
              <a:buFont typeface="Arial" panose="020B0604020202020204" pitchFamily="34" charset="0"/>
              <a:buChar char="•"/>
            </a:pPr>
            <a:r>
              <a:rPr lang="es-MX" dirty="0"/>
              <a:t>capitales = ["Berlín", "Tokio", "París", "Helsinki", "Ottawa", "Canberra"]</a:t>
            </a:r>
          </a:p>
          <a:p>
            <a:pPr marL="285750" indent="-285750">
              <a:buFont typeface="Arial" panose="020B0604020202020204" pitchFamily="34" charset="0"/>
              <a:buChar char="•"/>
            </a:pPr>
            <a:r>
              <a:rPr lang="es-MX" dirty="0" err="1"/>
              <a:t>paises</a:t>
            </a:r>
            <a:r>
              <a:rPr lang="es-MX" dirty="0"/>
              <a:t> = ["Alemania", "Japón", "Francia", "Finlandia", "Canadá", "Australia"]</a:t>
            </a:r>
          </a:p>
        </p:txBody>
      </p:sp>
    </p:spTree>
    <p:extLst>
      <p:ext uri="{BB962C8B-B14F-4D97-AF65-F5344CB8AC3E}">
        <p14:creationId xmlns:p14="http://schemas.microsoft.com/office/powerpoint/2010/main" val="15367183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98</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98BCD2B-BDB2-AD86-FA4F-EABACA875708}"/>
              </a:ext>
            </a:extLst>
          </p:cNvPr>
          <p:cNvSpPr txBox="1"/>
          <p:nvPr/>
        </p:nvSpPr>
        <p:spPr>
          <a:xfrm>
            <a:off x="229674" y="2048972"/>
            <a:ext cx="11732645" cy="646331"/>
          </a:xfrm>
          <a:prstGeom prst="rect">
            <a:avLst/>
          </a:prstGeom>
          <a:noFill/>
        </p:spPr>
        <p:txBody>
          <a:bodyPr wrap="square" rtlCol="0">
            <a:spAutoFit/>
          </a:bodyPr>
          <a:lstStyle/>
          <a:p>
            <a:r>
              <a:rPr lang="es-MX" dirty="0"/>
              <a:t>Crea un objeto zip formado a partir de listas, de un conjunto de marcas y productos que tú prefieras, dentro de la variable </a:t>
            </a:r>
            <a:r>
              <a:rPr lang="es-MX" dirty="0" err="1"/>
              <a:t>mi_zip</a:t>
            </a:r>
            <a:r>
              <a:rPr lang="es-MX" dirty="0"/>
              <a:t>.</a:t>
            </a:r>
          </a:p>
        </p:txBody>
      </p:sp>
    </p:spTree>
    <p:extLst>
      <p:ext uri="{BB962C8B-B14F-4D97-AF65-F5344CB8AC3E}">
        <p14:creationId xmlns:p14="http://schemas.microsoft.com/office/powerpoint/2010/main" val="619950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24C457E-EEA5-E41B-5186-CB6BFA61CCB9}"/>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dirty="0" err="1">
                <a:solidFill>
                  <a:srgbClr val="FFFFFF"/>
                </a:solidFill>
              </a:rPr>
              <a:t>Ejercicio</a:t>
            </a:r>
            <a:endParaRPr lang="en-US" sz="4000" kern="1200" dirty="0">
              <a:solidFill>
                <a:srgbClr val="FFFFFF"/>
              </a:solidFill>
              <a:latin typeface="+mj-lt"/>
              <a:ea typeface="+mj-ea"/>
              <a:cs typeface="+mj-cs"/>
            </a:endParaRPr>
          </a:p>
        </p:txBody>
      </p:sp>
      <p:sp>
        <p:nvSpPr>
          <p:cNvPr id="4" name="Marcador de pie de página 3">
            <a:extLst>
              <a:ext uri="{FF2B5EF4-FFF2-40B4-BE49-F238E27FC236}">
                <a16:creationId xmlns:a16="http://schemas.microsoft.com/office/drawing/2014/main" id="{1F5E7747-9485-CA93-7FBA-0F50B9754533}"/>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defRPr/>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E6FCE303-A3AF-2BE0-5083-F03E35929573}"/>
              </a:ext>
            </a:extLst>
          </p:cNvPr>
          <p:cNvSpPr txBox="1"/>
          <p:nvPr/>
        </p:nvSpPr>
        <p:spPr>
          <a:xfrm>
            <a:off x="1371599" y="2318197"/>
            <a:ext cx="10431625" cy="3683358"/>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endParaRPr kumimoji="0" lang="en-US" altLang="es-MX" sz="2000" i="0" u="none" strike="noStrike" cap="none" normalizeH="0" baseline="0" dirty="0">
              <a:ln>
                <a:noFill/>
              </a:ln>
              <a:effectLst/>
            </a:endParaRPr>
          </a:p>
        </p:txBody>
      </p:sp>
      <p:sp>
        <p:nvSpPr>
          <p:cNvPr id="5" name="Marcador de número de diapositiva 4">
            <a:extLst>
              <a:ext uri="{FF2B5EF4-FFF2-40B4-BE49-F238E27FC236}">
                <a16:creationId xmlns:a16="http://schemas.microsoft.com/office/drawing/2014/main" id="{B647915F-D481-C013-7116-4449C0D11755}"/>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defRPr/>
            </a:pPr>
            <a:fld id="{4EA4A3B0-B5DF-4E2B-B48F-E4B7B7872040}" type="slidenum">
              <a:rPr lang="en-US" sz="1100">
                <a:solidFill>
                  <a:schemeClr val="tx1">
                    <a:lumMod val="50000"/>
                    <a:lumOff val="50000"/>
                  </a:schemeClr>
                </a:solidFill>
              </a:rPr>
              <a:pPr>
                <a:spcAft>
                  <a:spcPts val="600"/>
                </a:spcAft>
                <a:defRPr/>
              </a:pPr>
              <a:t>99</a:t>
            </a:fld>
            <a:endParaRPr lang="en-US" sz="1100">
              <a:solidFill>
                <a:schemeClr val="tx1">
                  <a:lumMod val="50000"/>
                  <a:lumOff val="50000"/>
                </a:schemeClr>
              </a:solidFill>
            </a:endParaRPr>
          </a:p>
        </p:txBody>
      </p:sp>
      <p:sp>
        <p:nvSpPr>
          <p:cNvPr id="11" name="Rectangle 4">
            <a:extLst>
              <a:ext uri="{FF2B5EF4-FFF2-40B4-BE49-F238E27FC236}">
                <a16:creationId xmlns:a16="http://schemas.microsoft.com/office/drawing/2014/main" id="{A3CB6FF8-90A2-A0D5-7016-87B51B014B59}"/>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CF13CA4E-2EB8-4F8B-C943-005C8B096718}"/>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s-MX" altLang="es-MX" sz="800" b="0" i="0" u="none" strike="noStrike" cap="none" normalizeH="0" baseline="0">
                <a:ln>
                  <a:noFill/>
                </a:ln>
                <a:solidFill>
                  <a:srgbClr val="6A6F73"/>
                </a:solidFill>
                <a:effectLst/>
                <a:latin typeface="udemy 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7" name="CuadroTexto 6">
            <a:extLst>
              <a:ext uri="{FF2B5EF4-FFF2-40B4-BE49-F238E27FC236}">
                <a16:creationId xmlns:a16="http://schemas.microsoft.com/office/drawing/2014/main" id="{E98BCD2B-BDB2-AD86-FA4F-EABACA875708}"/>
              </a:ext>
            </a:extLst>
          </p:cNvPr>
          <p:cNvSpPr txBox="1"/>
          <p:nvPr/>
        </p:nvSpPr>
        <p:spPr>
          <a:xfrm>
            <a:off x="194631" y="1790795"/>
            <a:ext cx="11732645" cy="4524315"/>
          </a:xfrm>
          <a:prstGeom prst="rect">
            <a:avLst/>
          </a:prstGeom>
          <a:noFill/>
        </p:spPr>
        <p:txBody>
          <a:bodyPr wrap="square" rtlCol="0">
            <a:spAutoFit/>
          </a:bodyPr>
          <a:lstStyle/>
          <a:p>
            <a:r>
              <a:rPr lang="es-MX" dirty="0"/>
              <a:t>Crea el zip con las traducciones los números del 1 al 5 en español, portugués e inglés (en el mismo orden), y convierte el objeto generado en una lista almacenada en la variable </a:t>
            </a:r>
            <a:r>
              <a:rPr lang="es-MX" dirty="0" err="1"/>
              <a:t>numeros</a:t>
            </a:r>
            <a:r>
              <a:rPr lang="es-MX" dirty="0"/>
              <a:t>:</a:t>
            </a:r>
          </a:p>
          <a:p>
            <a:endParaRPr lang="es-MX" dirty="0"/>
          </a:p>
          <a:p>
            <a:pPr marL="285750" indent="-285750">
              <a:buFont typeface="Arial" panose="020B0604020202020204" pitchFamily="34" charset="0"/>
              <a:buChar char="•"/>
            </a:pPr>
            <a:r>
              <a:rPr lang="es-MX" dirty="0"/>
              <a:t>uno / </a:t>
            </a:r>
            <a:r>
              <a:rPr lang="es-MX" dirty="0" err="1"/>
              <a:t>um</a:t>
            </a:r>
            <a:r>
              <a:rPr lang="es-MX" dirty="0"/>
              <a:t> / </a:t>
            </a:r>
            <a:r>
              <a:rPr lang="es-MX" dirty="0" err="1"/>
              <a:t>one</a:t>
            </a: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dos / </a:t>
            </a:r>
            <a:r>
              <a:rPr lang="es-MX" dirty="0" err="1"/>
              <a:t>dois</a:t>
            </a:r>
            <a:r>
              <a:rPr lang="es-MX" dirty="0"/>
              <a:t> / </a:t>
            </a:r>
            <a:r>
              <a:rPr lang="es-MX" dirty="0" err="1"/>
              <a:t>two</a:t>
            </a: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tres / </a:t>
            </a:r>
            <a:r>
              <a:rPr lang="es-MX" dirty="0" err="1"/>
              <a:t>três</a:t>
            </a:r>
            <a:r>
              <a:rPr lang="es-MX" dirty="0"/>
              <a:t> / </a:t>
            </a:r>
            <a:r>
              <a:rPr lang="es-MX" dirty="0" err="1"/>
              <a:t>three</a:t>
            </a: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cuatro / </a:t>
            </a:r>
            <a:r>
              <a:rPr lang="es-MX" dirty="0" err="1"/>
              <a:t>quatro</a:t>
            </a:r>
            <a:r>
              <a:rPr lang="es-MX" dirty="0"/>
              <a:t> / </a:t>
            </a:r>
            <a:r>
              <a:rPr lang="es-MX" dirty="0" err="1"/>
              <a:t>four</a:t>
            </a: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cinco / cinco / </a:t>
            </a:r>
            <a:r>
              <a:rPr lang="es-MX" dirty="0" err="1"/>
              <a:t>five</a:t>
            </a: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resultado deberá seguir la estructura: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[('uno', '</a:t>
            </a:r>
            <a:r>
              <a:rPr lang="es-MX" dirty="0" err="1"/>
              <a:t>um</a:t>
            </a:r>
            <a:r>
              <a:rPr lang="es-MX" dirty="0"/>
              <a:t>', '</a:t>
            </a:r>
            <a:r>
              <a:rPr lang="es-MX" dirty="0" err="1"/>
              <a:t>one</a:t>
            </a:r>
            <a:r>
              <a:rPr lang="es-MX" dirty="0"/>
              <a:t>'), ('dos', '</a:t>
            </a:r>
            <a:r>
              <a:rPr lang="es-MX" dirty="0" err="1"/>
              <a:t>dois</a:t>
            </a:r>
            <a:r>
              <a:rPr lang="es-MX" dirty="0"/>
              <a:t>', '</a:t>
            </a:r>
            <a:r>
              <a:rPr lang="es-MX" dirty="0" err="1"/>
              <a:t>two</a:t>
            </a:r>
            <a:r>
              <a:rPr lang="es-MX" dirty="0"/>
              <a:t>'), ... ]</a:t>
            </a:r>
          </a:p>
        </p:txBody>
      </p:sp>
    </p:spTree>
    <p:extLst>
      <p:ext uri="{BB962C8B-B14F-4D97-AF65-F5344CB8AC3E}">
        <p14:creationId xmlns:p14="http://schemas.microsoft.com/office/powerpoint/2010/main" val="4255577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A738189797264DA4637ECA8F5FD20C" ma:contentTypeVersion="14" ma:contentTypeDescription="Create a new document." ma:contentTypeScope="" ma:versionID="4b0363d9ca5be9066ea8f411dfeb5596">
  <xsd:schema xmlns:xsd="http://www.w3.org/2001/XMLSchema" xmlns:xs="http://www.w3.org/2001/XMLSchema" xmlns:p="http://schemas.microsoft.com/office/2006/metadata/properties" xmlns:ns3="ae1131d4-667d-4635-bb03-aac31d9808d2" xmlns:ns4="00ac44ef-f240-4fdf-a4e8-4922c4c5b1dd" targetNamespace="http://schemas.microsoft.com/office/2006/metadata/properties" ma:root="true" ma:fieldsID="aad325cb941e150ed7f3b18bd6cc7d23" ns3:_="" ns4:_="">
    <xsd:import namespace="ae1131d4-667d-4635-bb03-aac31d9808d2"/>
    <xsd:import namespace="00ac44ef-f240-4fdf-a4e8-4922c4c5b1d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1131d4-667d-4635-bb03-aac31d980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0ac44ef-f240-4fdf-a4e8-4922c4c5b1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B70E27-1A02-4775-9B1C-29F1A4F2E536}">
  <ds:schemaRefs>
    <ds:schemaRef ds:uri="http://schemas.microsoft.com/office/2006/documentManagement/types"/>
    <ds:schemaRef ds:uri="http://schemas.microsoft.com/office/infopath/2007/PartnerControls"/>
    <ds:schemaRef ds:uri="00ac44ef-f240-4fdf-a4e8-4922c4c5b1dd"/>
    <ds:schemaRef ds:uri="ae1131d4-667d-4635-bb03-aac31d9808d2"/>
    <ds:schemaRef ds:uri="http://purl.org/dc/terms/"/>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8BDA474-1299-4F6D-BF68-8F0351979A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1131d4-667d-4635-bb03-aac31d9808d2"/>
    <ds:schemaRef ds:uri="00ac44ef-f240-4fdf-a4e8-4922c4c5b1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7A3C7-C34B-4EE4-9322-ECD8EB59F5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20849</TotalTime>
  <Words>12155</Words>
  <Application>Microsoft Office PowerPoint</Application>
  <PresentationFormat>Panorámica</PresentationFormat>
  <Paragraphs>1323</Paragraphs>
  <Slides>133</Slides>
  <Notes>2</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133</vt:i4>
      </vt:variant>
    </vt:vector>
  </HeadingPairs>
  <TitlesOfParts>
    <vt:vector size="139" baseType="lpstr">
      <vt:lpstr>Arial</vt:lpstr>
      <vt:lpstr>Calibri</vt:lpstr>
      <vt:lpstr>Calibri Light</vt:lpstr>
      <vt:lpstr>sfmono-regular</vt:lpstr>
      <vt:lpstr>udemy sans</vt:lpstr>
      <vt:lpstr>Tema de Office</vt:lpstr>
      <vt:lpstr>Presentación de PowerPoint</vt:lpstr>
      <vt:lpstr>Print() Declaración que al ejecutarse muestra (o imprime) en pantalla el argumento que se introduce dentro de los paréntesis.  </vt:lpstr>
      <vt:lpstr>Práctica Print 1 .</vt:lpstr>
      <vt:lpstr>Presentación de PowerPoint</vt:lpstr>
      <vt:lpstr>Ejercios Print</vt:lpstr>
      <vt:lpstr>Presentación de PowerPoint</vt:lpstr>
      <vt:lpstr>Ejercicios String </vt:lpstr>
      <vt:lpstr>Quiz</vt:lpstr>
      <vt:lpstr>Proyecto 1 Vas a crear un código en Python que le pida a tu amigo que responda dos preguntas que requieran una sola palabra cada una y que luego le muestre en pantalla esas palabras combinadas, para formar una marca creativa.</vt:lpstr>
      <vt:lpstr>Clase 2</vt:lpstr>
      <vt:lpstr>Tipos de datos </vt:lpstr>
      <vt:lpstr>Presentación de PowerPoint</vt:lpstr>
      <vt:lpstr>Presentación de PowerPoint</vt:lpstr>
      <vt:lpstr>Ejercicios Variables</vt:lpstr>
      <vt:lpstr>Presentación de PowerPoint</vt:lpstr>
      <vt:lpstr>Presentación de PowerPoint</vt:lpstr>
      <vt:lpstr>Presentación de PowerPoint</vt:lpstr>
      <vt:lpstr>Presentación de PowerPoint</vt:lpstr>
      <vt:lpstr>Ejercicios Variables</vt:lpstr>
      <vt:lpstr>Presentación de PowerPoint</vt:lpstr>
      <vt:lpstr>Presentación de PowerPoint</vt:lpstr>
      <vt:lpstr>Presentación de PowerPoint</vt:lpstr>
      <vt:lpstr>Ejercicios Operadores</vt:lpstr>
      <vt:lpstr>redondeo</vt:lpstr>
      <vt:lpstr>Ejercicios redondeo</vt:lpstr>
      <vt:lpstr>Quiz 2</vt:lpstr>
      <vt:lpstr>Los sets pueden contener valores duplicados.?</vt:lpstr>
      <vt:lpstr>Supón que ejecutamos el siguiente código:  num1 = 10 num2 = 25 num1 = num2 ¿Cuál será el valor de num1 y num2 al finalizar?</vt:lpstr>
      <vt:lpstr>¿De qué tipo es el resultado de la siguiente suma?  print(type(7.5 + 2.5))</vt:lpstr>
      <vt:lpstr>Dada una variable llamada num1, con un valor de 13.87:  num1 = 13.87  Las siguientes líneas en Python, arrojarían el mismo resultado:  print(round(num1)) print(int(num1))</vt:lpstr>
      <vt:lpstr>¿De qué tipo es el valor de la variable num1?  num1 = round(13/2,0)</vt:lpstr>
      <vt:lpstr>¿Cuál de los siguientes operadores me ayudaría a detectar si un valor es par o impar?  / // % **0.5</vt:lpstr>
      <vt:lpstr>Proyecto2</vt:lpstr>
      <vt:lpstr>Esto no es un programa complejo, pero es entendible que pueda complicarse cuando estás aprendiendo. Por más que lo que has aprendido hasta ahora es muy simple, ponerlo todo junto en un solo programa puede ser complejo, por lo que te doy un par de ayudas:</vt:lpstr>
      <vt:lpstr>Inicio de la Clase 3</vt:lpstr>
      <vt:lpstr>Index( ) </vt:lpstr>
      <vt:lpstr>Ejercicios</vt:lpstr>
      <vt:lpstr>Substrings</vt:lpstr>
      <vt:lpstr>Ejercicios</vt:lpstr>
      <vt:lpstr>strings: métodos</vt:lpstr>
      <vt:lpstr>Presentación de PowerPoint</vt:lpstr>
      <vt:lpstr>Presentación de PowerPoint</vt:lpstr>
      <vt:lpstr>Presentación de PowerPoint</vt:lpstr>
      <vt:lpstr>métodos de transformación</vt:lpstr>
      <vt:lpstr>Presentación de PowerPoint</vt:lpstr>
      <vt:lpstr>Presentación de PowerPoint</vt:lpstr>
      <vt:lpstr>Método de separación y union</vt:lpstr>
      <vt:lpstr>Presentación de PowerPoint</vt:lpstr>
      <vt:lpstr>Ejercicios</vt:lpstr>
      <vt:lpstr>Propiedades de Strings</vt:lpstr>
      <vt:lpstr>Ejercicio</vt:lpstr>
      <vt:lpstr>Listas</vt:lpstr>
      <vt:lpstr>Presentación de PowerPoint</vt:lpstr>
      <vt:lpstr>Presentación de PowerPoint</vt:lpstr>
      <vt:lpstr>Sets Los sets son otro tipo de estructuras de datos. Se diferencian de listas, tuplas y diccionarios porque son una colección mutable de elementos inmutables, no ordenados y sin datos repetidos. </vt:lpstr>
      <vt:lpstr>Presentación de PowerPoint</vt:lpstr>
      <vt:lpstr>Presentación de PowerPoint</vt:lpstr>
      <vt:lpstr>Presentación de PowerPoint</vt:lpstr>
      <vt:lpstr>Presentación de PowerPoint</vt:lpstr>
      <vt:lpstr>Presentación de PowerPoint</vt:lpstr>
      <vt:lpstr>Presentación de PowerPoint</vt:lpstr>
      <vt:lpstr>Ejercicio</vt:lpstr>
      <vt:lpstr>Diccionarios</vt:lpstr>
      <vt:lpstr>Ejercicios</vt:lpstr>
      <vt:lpstr>Tuples  Los tuples o tuplas, son estructuras de datos que almacenan múltiples elementos en una única variable. Se caracterizan por ser ordenadas e inmutables. Esta característica las hace más eficientes en memoria y a prueba de daños. </vt:lpstr>
      <vt:lpstr>Ejercicios</vt:lpstr>
      <vt:lpstr>Booleanos</vt:lpstr>
      <vt:lpstr>Ejercicios</vt:lpstr>
      <vt:lpstr>Questionario</vt:lpstr>
      <vt:lpstr>Presentación de PowerPoint</vt:lpstr>
      <vt:lpstr>Proyecto 3</vt:lpstr>
      <vt:lpstr>Semana 4</vt:lpstr>
      <vt:lpstr>Operados de comparación </vt:lpstr>
      <vt:lpstr>Ejercicio</vt:lpstr>
      <vt:lpstr>Ejercicio</vt:lpstr>
      <vt:lpstr>Ejercicios</vt:lpstr>
      <vt:lpstr>Operadores lógicos</vt:lpstr>
      <vt:lpstr>Ejercicio</vt:lpstr>
      <vt:lpstr>control de flujo</vt:lpstr>
      <vt:lpstr>Ejercicios </vt:lpstr>
      <vt:lpstr>Ejercicio</vt:lpstr>
      <vt:lpstr>Loops for</vt:lpstr>
      <vt:lpstr>Loops for</vt:lpstr>
      <vt:lpstr>Ejercicio</vt:lpstr>
      <vt:lpstr>Loops while</vt:lpstr>
      <vt:lpstr>Presentación de PowerPoint</vt:lpstr>
      <vt:lpstr>Presentación de PowerPoint</vt:lpstr>
      <vt:lpstr>Presentación de PowerPoint</vt:lpstr>
      <vt:lpstr>Función range()</vt:lpstr>
      <vt:lpstr>Ejercicio</vt:lpstr>
      <vt:lpstr>Función enumerate( )</vt:lpstr>
      <vt:lpstr>Presentación de PowerPoint</vt:lpstr>
      <vt:lpstr>Ejercicio</vt:lpstr>
      <vt:lpstr>Ejercicio</vt:lpstr>
      <vt:lpstr>Ejercicio</vt:lpstr>
      <vt:lpstr>Función Zip()</vt:lpstr>
      <vt:lpstr>Ejercicio</vt:lpstr>
      <vt:lpstr>Ejercicio</vt:lpstr>
      <vt:lpstr>Ejercicio</vt:lpstr>
      <vt:lpstr>Max() &amp; Min()</vt:lpstr>
      <vt:lpstr>Ejercicio</vt:lpstr>
      <vt:lpstr>Ejercicio</vt:lpstr>
      <vt:lpstr>Ejercicio</vt:lpstr>
      <vt:lpstr>Random()</vt:lpstr>
      <vt:lpstr>Ejercicio</vt:lpstr>
      <vt:lpstr>Ejercicio</vt:lpstr>
      <vt:lpstr>Ejercicio</vt:lpstr>
      <vt:lpstr>Comprensión de listas</vt:lpstr>
      <vt:lpstr>Comprensión de listas</vt:lpstr>
      <vt:lpstr>Práctica 1</vt:lpstr>
      <vt:lpstr>Practica 2  </vt:lpstr>
      <vt:lpstr>Practica 3  </vt:lpstr>
      <vt:lpstr>Quiz  </vt:lpstr>
      <vt:lpstr>Quiz  </vt:lpstr>
      <vt:lpstr>Quiz  </vt:lpstr>
      <vt:lpstr>match  </vt:lpstr>
      <vt:lpstr>Proyecto del día: Adivina el número </vt:lpstr>
      <vt:lpstr>Proyecto del día: Adivina el número </vt:lpstr>
      <vt:lpstr>Documentación </vt:lpstr>
      <vt:lpstr>Presentación de PowerPoint</vt:lpstr>
      <vt:lpstr>Presentación de PowerPoint</vt:lpstr>
      <vt:lpstr>Funciones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Rodrigo Rodriguez Rodriguez</dc:creator>
  <cp:lastModifiedBy>Rodrigo Rodriguez Rodriguez</cp:lastModifiedBy>
  <cp:revision>26</cp:revision>
  <dcterms:created xsi:type="dcterms:W3CDTF">2022-10-15T03:19:51Z</dcterms:created>
  <dcterms:modified xsi:type="dcterms:W3CDTF">2022-11-19T16:22:21Z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0x01010025A738189797264DA4637ECA8F5FD20C</vt:lpwstr>
  </property>
</Properties>
</file>